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60"/>
  </p:notesMasterIdLst>
  <p:sldIdLst>
    <p:sldId id="2134805819" r:id="rId2"/>
    <p:sldId id="3241" r:id="rId3"/>
    <p:sldId id="2134805820" r:id="rId4"/>
    <p:sldId id="2134805845" r:id="rId5"/>
    <p:sldId id="2134805846" r:id="rId6"/>
    <p:sldId id="2134805847" r:id="rId7"/>
    <p:sldId id="2134805040" r:id="rId8"/>
    <p:sldId id="2134805041" r:id="rId9"/>
    <p:sldId id="2134805848" r:id="rId10"/>
    <p:sldId id="2134804691" r:id="rId11"/>
    <p:sldId id="2134805842" r:id="rId12"/>
    <p:sldId id="2134805849" r:id="rId13"/>
    <p:sldId id="2134805791" r:id="rId14"/>
    <p:sldId id="2134805850" r:id="rId15"/>
    <p:sldId id="2134805782" r:id="rId16"/>
    <p:sldId id="2134805852" r:id="rId17"/>
    <p:sldId id="2134805880" r:id="rId18"/>
    <p:sldId id="2134805767" r:id="rId19"/>
    <p:sldId id="2134805775" r:id="rId20"/>
    <p:sldId id="2134805806" r:id="rId21"/>
    <p:sldId id="2134805796" r:id="rId22"/>
    <p:sldId id="2134805853" r:id="rId23"/>
    <p:sldId id="2134805854" r:id="rId24"/>
    <p:sldId id="2134805855" r:id="rId25"/>
    <p:sldId id="2134805856" r:id="rId26"/>
    <p:sldId id="2134805857" r:id="rId27"/>
    <p:sldId id="2134805821" r:id="rId28"/>
    <p:sldId id="2134805753" r:id="rId29"/>
    <p:sldId id="2134805858" r:id="rId30"/>
    <p:sldId id="2134805859" r:id="rId31"/>
    <p:sldId id="2134805860" r:id="rId32"/>
    <p:sldId id="2134805766" r:id="rId33"/>
    <p:sldId id="2134805861" r:id="rId34"/>
    <p:sldId id="2134805807" r:id="rId35"/>
    <p:sldId id="2134805770" r:id="rId36"/>
    <p:sldId id="2134805862" r:id="rId37"/>
    <p:sldId id="2134805863" r:id="rId38"/>
    <p:sldId id="2134805864" r:id="rId39"/>
    <p:sldId id="2134805865" r:id="rId40"/>
    <p:sldId id="2134805881" r:id="rId41"/>
    <p:sldId id="2134805866" r:id="rId42"/>
    <p:sldId id="2134805867" r:id="rId43"/>
    <p:sldId id="2134805868" r:id="rId44"/>
    <p:sldId id="2134805869" r:id="rId45"/>
    <p:sldId id="2134805870" r:id="rId46"/>
    <p:sldId id="2134805871" r:id="rId47"/>
    <p:sldId id="2134805872" r:id="rId48"/>
    <p:sldId id="2134805873" r:id="rId49"/>
    <p:sldId id="2134805777" r:id="rId50"/>
    <p:sldId id="2134805874" r:id="rId51"/>
    <p:sldId id="2134805875" r:id="rId52"/>
    <p:sldId id="2134805876" r:id="rId53"/>
    <p:sldId id="2134805822" r:id="rId54"/>
    <p:sldId id="2134805877" r:id="rId55"/>
    <p:sldId id="2134805843" r:id="rId56"/>
    <p:sldId id="2134805844" r:id="rId57"/>
    <p:sldId id="2134805879" r:id="rId58"/>
    <p:sldId id="2134805878" r:id="rId59"/>
  </p:sldIdLst>
  <p:sldSz cx="12192000" cy="6858000"/>
  <p:notesSz cx="6858000" cy="9144000"/>
  <p:embeddedFontLst>
    <p:embeddedFont>
      <p:font typeface="Greycliff CF" pitchFamily="2" charset="77"/>
      <p:regular r:id="rId61"/>
      <p:bold r:id="rId62"/>
      <p:italic r:id="rId63"/>
    </p:embeddedFont>
    <p:embeddedFont>
      <p:font typeface="Greycliff CF Heavy" pitchFamily="2" charset="77"/>
      <p:bold r:id="rId6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AI Sweden" id="{E89C21E5-2364-944E-8AE5-628C9FC6397D}">
          <p14:sldIdLst>
            <p14:sldId id="2134805819"/>
            <p14:sldId id="3241"/>
            <p14:sldId id="2134805820"/>
            <p14:sldId id="2134805845"/>
            <p14:sldId id="2134805846"/>
            <p14:sldId id="2134805847"/>
            <p14:sldId id="2134805040"/>
            <p14:sldId id="2134805041"/>
            <p14:sldId id="2134805848"/>
            <p14:sldId id="2134804691"/>
            <p14:sldId id="2134805842"/>
            <p14:sldId id="2134805849"/>
          </p14:sldIdLst>
        </p14:section>
        <p14:section name="Last year in numbers" id="{6EFFE793-5A60-7244-9347-A7E7E96AF84B}">
          <p14:sldIdLst>
            <p14:sldId id="2134805791"/>
            <p14:sldId id="2134805850"/>
            <p14:sldId id="2134805782"/>
            <p14:sldId id="2134805852"/>
            <p14:sldId id="2134805880"/>
          </p14:sldIdLst>
        </p14:section>
        <p14:section name="5 key initiatives" id="{12C7DCAF-F2A6-074D-94E2-31A7D2F7BDCB}">
          <p14:sldIdLst>
            <p14:sldId id="2134805767"/>
            <p14:sldId id="2134805775"/>
            <p14:sldId id="2134805806"/>
            <p14:sldId id="2134805796"/>
            <p14:sldId id="2134805853"/>
            <p14:sldId id="2134805854"/>
            <p14:sldId id="2134805855"/>
          </p14:sldIdLst>
        </p14:section>
        <p14:section name="Three dimensions" id="{62833FF9-E3BB-5D4D-B1A0-6F29717E2711}">
          <p14:sldIdLst>
            <p14:sldId id="2134805856"/>
            <p14:sldId id="2134805857"/>
            <p14:sldId id="2134805821"/>
          </p14:sldIdLst>
        </p14:section>
        <p14:section name="Leadership" id="{E910508C-3502-1E4E-8D76-CD768219FD3E}">
          <p14:sldIdLst>
            <p14:sldId id="2134805753"/>
            <p14:sldId id="2134805858"/>
            <p14:sldId id="2134805859"/>
            <p14:sldId id="2134805860"/>
          </p14:sldIdLst>
        </p14:section>
        <p14:section name="Collaboration" id="{353C0822-D27B-FB41-8471-CD73A0E64E14}">
          <p14:sldIdLst>
            <p14:sldId id="2134805766"/>
            <p14:sldId id="2134805861"/>
            <p14:sldId id="2134805807"/>
          </p14:sldIdLst>
        </p14:section>
        <p14:section name="Enablers" id="{EC598295-F154-D64A-B7B4-F979AF65C7EF}">
          <p14:sldIdLst>
            <p14:sldId id="2134805770"/>
            <p14:sldId id="2134805862"/>
            <p14:sldId id="2134805863"/>
            <p14:sldId id="2134805864"/>
            <p14:sldId id="2134805865"/>
            <p14:sldId id="2134805881"/>
            <p14:sldId id="2134805866"/>
            <p14:sldId id="2134805867"/>
            <p14:sldId id="2134805868"/>
            <p14:sldId id="2134805869"/>
            <p14:sldId id="2134805870"/>
            <p14:sldId id="2134805871"/>
            <p14:sldId id="2134805872"/>
            <p14:sldId id="2134805873"/>
            <p14:sldId id="2134805777"/>
            <p14:sldId id="2134805874"/>
            <p14:sldId id="2134805875"/>
            <p14:sldId id="2134805876"/>
          </p14:sldIdLst>
        </p14:section>
        <p14:section name="Summary" id="{22BF6206-0425-C640-B1F6-212B8F81B2CC}">
          <p14:sldIdLst>
            <p14:sldId id="2134805822"/>
            <p14:sldId id="2134805877"/>
            <p14:sldId id="2134805843"/>
            <p14:sldId id="2134805844"/>
            <p14:sldId id="2134805879"/>
            <p14:sldId id="21348058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B7214D-5A8E-80B1-0DFF-B32192817F7A}" name="Martin Karlsson" initials="MK" userId="S::martin@wearebridget.onmicrosoft.com::7569a017-042a-4b78-bc02-a824249da171" providerId="AD"/>
  <p188:author id="{D1CC8C4D-C9C2-ACAD-A8D4-42B7A776A771}" name="Karin Vajta" initials="KV" userId="S::karin.vajta@ai.se::8141436d-e1c6-4d79-b6bc-97513dd28bc5" providerId="AD"/>
  <p188:author id="{FF90C0D2-57E7-2C36-06DD-9F0B1D32B4E8}" name="Ella Frödin" initials="EF" userId="S::ella@wearebridget.com::3e2c2318-dc73-428f-a4a5-f9eca55074b6" providerId="AD"/>
  <p188:author id="{16E5C7FB-AC25-5A75-DEC5-2DBD95BD7200}" name="Martin Karlsson" initials="MK" userId="S::martin@wearebridget.com::7569a017-042a-4b78-bc02-a824249da17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CB00"/>
    <a:srgbClr val="F5F1E4"/>
    <a:srgbClr val="10283A"/>
    <a:srgbClr val="003D51"/>
    <a:srgbClr val="005B78"/>
    <a:srgbClr val="005F8C"/>
    <a:srgbClr val="D5D8D6"/>
    <a:srgbClr val="0C1F2C"/>
    <a:srgbClr val="0F2636"/>
    <a:srgbClr val="112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3"/>
    <p:restoredTop sz="96054"/>
  </p:normalViewPr>
  <p:slideViewPr>
    <p:cSldViewPr snapToGrid="0" snapToObjects="1">
      <p:cViewPr varScale="1">
        <p:scale>
          <a:sx n="123" d="100"/>
          <a:sy n="123" d="100"/>
        </p:scale>
        <p:origin x="1120" y="184"/>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80" d="100"/>
        <a:sy n="80" d="100"/>
      </p:scale>
      <p:origin x="0" y="0"/>
    </p:cViewPr>
  </p:sorterViewPr>
  <p:notesViewPr>
    <p:cSldViewPr snapToGrid="0" snapToObjects="1">
      <p:cViewPr varScale="1">
        <p:scale>
          <a:sx n="160" d="100"/>
          <a:sy n="160" d="100"/>
        </p:scale>
        <p:origin x="18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C98CA-5BCA-4746-9BB4-3903B307A92C}" type="datetimeFigureOut">
              <a:rPr lang="en-US" smtClean="0"/>
              <a:t>4/17/24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731C0-4EC2-4F40-BB11-8B19C887E6A8}" type="slidenum">
              <a:rPr lang="en-US" smtClean="0"/>
              <a:t>‹#›</a:t>
            </a:fld>
            <a:endParaRPr lang="en-US"/>
          </a:p>
        </p:txBody>
      </p:sp>
    </p:spTree>
    <p:extLst>
      <p:ext uri="{BB962C8B-B14F-4D97-AF65-F5344CB8AC3E}">
        <p14:creationId xmlns:p14="http://schemas.microsoft.com/office/powerpoint/2010/main" val="400200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3.0.30, 2024-04-17 Hanna-Maria Bäckvall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LTU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3.0.29, 2024-04-11 Hanna-Maria Bäckvall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Region Norrbotten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3.0.28, 2024-04-11 Hanna-Maria Bäckvall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Trafikverket red logo)</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3.0.27, 2024-04-09 Hanna-Maria Bäckvall (</a:t>
            </a:r>
            <a:r>
              <a:rPr lang="sv-SE" sz="1200" b="0" i="0" u="none" strike="noStrike" cap="none" dirty="0" err="1">
                <a:solidFill>
                  <a:schemeClr val="dk1"/>
                </a:solidFill>
                <a:effectLst/>
                <a:latin typeface="+mn-lt"/>
                <a:ea typeface="Calibri"/>
                <a:cs typeface="Calibri"/>
                <a:sym typeface="Calibri"/>
              </a:rPr>
              <a:t>embedd</a:t>
            </a:r>
            <a:r>
              <a:rPr lang="sv-SE" sz="1200" b="0" i="0" u="none" strike="noStrike" cap="none" dirty="0">
                <a:solidFill>
                  <a:schemeClr val="dk1"/>
                </a:solidFill>
                <a:effectLst/>
                <a:latin typeface="+mn-lt"/>
                <a:ea typeface="Calibri"/>
                <a:cs typeface="Calibri"/>
                <a:sym typeface="Calibri"/>
              </a:rPr>
              <a:t> font in </a:t>
            </a:r>
            <a:r>
              <a:rPr lang="sv-SE" sz="1200" b="0" i="0" u="none" strike="noStrike" cap="none" dirty="0" err="1">
                <a:solidFill>
                  <a:schemeClr val="dk1"/>
                </a:solidFill>
                <a:effectLst/>
                <a:latin typeface="+mn-lt"/>
                <a:ea typeface="Calibri"/>
                <a:cs typeface="Calibri"/>
                <a:sym typeface="Calibri"/>
              </a:rPr>
              <a:t>file</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3.0.26, 2024-04-05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 </a:t>
            </a:r>
            <a:r>
              <a:rPr lang="sv-SE" sz="1200" b="0" i="0" u="none" strike="noStrike" cap="none" dirty="0" err="1">
                <a:solidFill>
                  <a:schemeClr val="dk1"/>
                </a:solidFill>
                <a:effectLst/>
                <a:latin typeface="+mn-lt"/>
                <a:ea typeface="Calibri"/>
                <a:cs typeface="Calibri"/>
                <a:sym typeface="Calibri"/>
              </a:rPr>
              <a:t>Swedac</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3.0.25, 2024-03-28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 trafikverket)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3.0.24, 2024-03-13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start-</a:t>
            </a:r>
            <a:r>
              <a:rPr lang="sv-SE" sz="1200" b="0" i="0" u="none" strike="noStrike" cap="none" dirty="0" err="1">
                <a:solidFill>
                  <a:schemeClr val="dk1"/>
                </a:solidFill>
                <a:effectLst/>
                <a:latin typeface="+mn-lt"/>
                <a:ea typeface="Calibri"/>
                <a:cs typeface="Calibri"/>
                <a:sym typeface="Calibri"/>
              </a:rPr>
              <a:t>up</a:t>
            </a:r>
            <a:r>
              <a:rPr lang="sv-SE" sz="1200" b="0" i="0" u="none" strike="noStrike" cap="none" dirty="0">
                <a:solidFill>
                  <a:schemeClr val="dk1"/>
                </a:solidFill>
                <a:effectLst/>
                <a:latin typeface="+mn-lt"/>
                <a:ea typeface="Calibri"/>
                <a:cs typeface="Calibri"/>
                <a:sym typeface="Calibri"/>
              </a:rPr>
              <a:t> landscape </a:t>
            </a:r>
            <a:r>
              <a:rPr lang="sv-SE" sz="1200" b="0" i="0" u="none" strike="noStrike" cap="none" dirty="0" err="1">
                <a:solidFill>
                  <a:schemeClr val="dk1"/>
                </a:solidFill>
                <a:effectLst/>
                <a:latin typeface="+mn-lt"/>
                <a:ea typeface="Calibri"/>
                <a:cs typeface="Calibri"/>
                <a:sym typeface="Calibri"/>
              </a:rPr>
              <a:t>map</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3.0.23, 2024-03-08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numbers</a:t>
            </a:r>
            <a:r>
              <a:rPr lang="sv-SE" sz="1200" b="0" i="0" u="none" strike="noStrike" cap="none" dirty="0">
                <a:solidFill>
                  <a:schemeClr val="dk1"/>
                </a:solidFill>
                <a:effectLst/>
                <a:latin typeface="+mn-lt"/>
                <a:ea typeface="Calibri"/>
                <a:cs typeface="Calibri"/>
                <a:sym typeface="Calibri"/>
              </a:rPr>
              <a:t> to match </a:t>
            </a:r>
            <a:r>
              <a:rPr lang="sv-SE" sz="1200" b="0" i="0" u="none" strike="noStrike" cap="none" dirty="0" err="1">
                <a:solidFill>
                  <a:schemeClr val="dk1"/>
                </a:solidFill>
                <a:effectLst/>
                <a:latin typeface="+mn-lt"/>
                <a:ea typeface="Calibri"/>
                <a:cs typeface="Calibri"/>
                <a:sym typeface="Calibri"/>
              </a:rPr>
              <a:t>Impact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report</a:t>
            </a:r>
            <a:r>
              <a:rPr lang="sv-SE" sz="1200" b="0" i="0" u="none" strike="noStrike" cap="none" dirty="0">
                <a:solidFill>
                  <a:schemeClr val="dk1"/>
                </a:solidFill>
                <a:effectLst/>
                <a:latin typeface="+mn-lt"/>
                <a:ea typeface="Calibri"/>
                <a:cs typeface="Calibri"/>
                <a:sym typeface="Calibri"/>
              </a:rPr>
              <a:t> 2023,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Intric</a:t>
            </a:r>
            <a:r>
              <a:rPr lang="sv-SE" sz="1200" b="0" i="0" u="none" strike="noStrike" cap="none" dirty="0">
                <a:solidFill>
                  <a:schemeClr val="dk1"/>
                </a:solidFill>
                <a:effectLst/>
                <a:latin typeface="+mn-lt"/>
                <a:ea typeface="Calibri"/>
                <a:cs typeface="Calibri"/>
                <a:sym typeface="Calibri"/>
              </a:rPr>
              <a:t> &amp; </a:t>
            </a:r>
            <a:r>
              <a:rPr lang="sv-SE" sz="1200" b="0" i="0" u="none" strike="noStrike" cap="none" dirty="0" err="1">
                <a:solidFill>
                  <a:schemeClr val="dk1"/>
                </a:solidFill>
                <a:effectLst/>
                <a:latin typeface="+mn-lt"/>
                <a:ea typeface="Calibri"/>
                <a:cs typeface="Calibri"/>
                <a:sym typeface="Calibri"/>
              </a:rPr>
              <a:t>ManoMotion</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CEVT </a:t>
            </a:r>
            <a:r>
              <a:rPr lang="sv-SE" sz="1200" b="0" i="0" u="none" strike="noStrike" cap="none" dirty="0" err="1">
                <a:solidFill>
                  <a:schemeClr val="dk1"/>
                </a:solidFill>
                <a:effectLst/>
                <a:latin typeface="+mn-lt"/>
                <a:ea typeface="Calibri"/>
                <a:cs typeface="Calibri"/>
                <a:sym typeface="Calibri"/>
              </a:rPr>
              <a:t>changed</a:t>
            </a:r>
            <a:r>
              <a:rPr lang="sv-SE" sz="1200" b="0" i="0" u="none" strike="noStrike" cap="none" dirty="0">
                <a:solidFill>
                  <a:schemeClr val="dk1"/>
                </a:solidFill>
                <a:effectLst/>
                <a:latin typeface="+mn-lt"/>
                <a:ea typeface="Calibri"/>
                <a:cs typeface="Calibri"/>
                <a:sym typeface="Calibri"/>
              </a:rPr>
              <a:t> to ZEEKR)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3.0.22, 2024-02-29 Hanna-Maria Bäckvall (</a:t>
            </a:r>
            <a:r>
              <a:rPr lang="sv-SE" sz="1200" b="0" i="0" u="none" strike="noStrike" cap="none" dirty="0" err="1">
                <a:solidFill>
                  <a:schemeClr val="dk1"/>
                </a:solidFill>
                <a:effectLst/>
                <a:latin typeface="+mn-lt"/>
                <a:ea typeface="Calibri"/>
                <a:cs typeface="Calibri"/>
                <a:sym typeface="Calibri"/>
              </a:rPr>
              <a:t>correction</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spelling</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Name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edit</a:t>
            </a:r>
            <a:r>
              <a:rPr lang="sv-SE" sz="1200" b="0" i="0" u="none" strike="noStrike" cap="none" dirty="0">
                <a:solidFill>
                  <a:schemeClr val="dk1"/>
                </a:solidFill>
                <a:effectLst/>
                <a:latin typeface="+mn-lt"/>
                <a:ea typeface="Calibri"/>
                <a:cs typeface="Calibri"/>
                <a:sym typeface="Calibri"/>
              </a:rPr>
              <a:t> Cyber </a:t>
            </a:r>
            <a:r>
              <a:rPr lang="sv-SE" sz="1200" b="0" i="0" u="none" strike="noStrike" cap="none" dirty="0" err="1">
                <a:solidFill>
                  <a:schemeClr val="dk1"/>
                </a:solidFill>
                <a:effectLst/>
                <a:latin typeface="+mn-lt"/>
                <a:ea typeface="Calibri"/>
                <a:cs typeface="Calibri"/>
                <a:sym typeface="Calibri"/>
              </a:rPr>
              <a:t>security</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lab</a:t>
            </a:r>
            <a:r>
              <a:rPr lang="sv-SE" sz="1200" b="0" i="0" u="none" strike="noStrike" cap="none" dirty="0">
                <a:solidFill>
                  <a:schemeClr val="dk1"/>
                </a:solidFill>
                <a:effectLst/>
                <a:latin typeface="+mn-lt"/>
                <a:ea typeface="Calibri"/>
                <a:cs typeface="Calibri"/>
                <a:sym typeface="Calibri"/>
              </a:rPr>
              <a:t> = AI </a:t>
            </a:r>
            <a:r>
              <a:rPr lang="sv-SE" sz="1200" b="0" i="0" u="none" strike="noStrike" cap="none" dirty="0" err="1">
                <a:solidFill>
                  <a:schemeClr val="dk1"/>
                </a:solidFill>
                <a:effectLst/>
                <a:latin typeface="+mn-lt"/>
                <a:ea typeface="Calibri"/>
                <a:cs typeface="Calibri"/>
                <a:sym typeface="Calibri"/>
              </a:rPr>
              <a:t>Security</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11)</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3.0.21, 2024-02-20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Länsförsäkringar Östgöta)</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3.0.20, 2024-02-20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Redhat</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3.0.19, 2024-02-20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IBM)</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3.0.18, 2024-02-02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skogsstyrelsen)</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3.0.17, 2024-01-31 Hanna-Maria Bäckvall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a region on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19, </a:t>
            </a:r>
            <a:r>
              <a:rPr lang="sv-SE" sz="1200" b="0" i="0" u="none" strike="noStrike" cap="none" dirty="0" err="1">
                <a:solidFill>
                  <a:schemeClr val="dk1"/>
                </a:solidFill>
                <a:effectLst/>
                <a:latin typeface="+mn-lt"/>
                <a:ea typeface="Calibri"/>
                <a:cs typeface="Calibri"/>
                <a:sym typeface="Calibri"/>
              </a:rPr>
              <a:t>adjusted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ammount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of</a:t>
            </a:r>
            <a:r>
              <a:rPr lang="sv-SE" sz="1200" b="0" i="0" u="none" strike="noStrike" cap="none" dirty="0">
                <a:solidFill>
                  <a:schemeClr val="dk1"/>
                </a:solidFill>
                <a:effectLst/>
                <a:latin typeface="+mn-lt"/>
                <a:ea typeface="Calibri"/>
                <a:cs typeface="Calibri"/>
                <a:sym typeface="Calibri"/>
              </a:rPr>
              <a:t> partners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14)</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3.0.16, 2024-01-22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+Försvarshögskolan)</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3.0.15, 2024-01-12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–Aster advokater +Länsförsäkringar)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3.0.14, 2024-01-11 Hanna-Maria Bäckvall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qr</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code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become</a:t>
            </a:r>
            <a:r>
              <a:rPr lang="sv-SE" sz="1200" b="0" i="0" u="none" strike="noStrike" cap="none" dirty="0">
                <a:solidFill>
                  <a:schemeClr val="dk1"/>
                </a:solidFill>
                <a:effectLst/>
                <a:latin typeface="+mn-lt"/>
                <a:ea typeface="Calibri"/>
                <a:cs typeface="Calibri"/>
                <a:sym typeface="Calibri"/>
              </a:rPr>
              <a:t> a partner’, </a:t>
            </a:r>
            <a:r>
              <a:rPr lang="sv-SE" sz="1200" b="0" i="0" u="none" strike="noStrike" cap="none" dirty="0" err="1">
                <a:solidFill>
                  <a:schemeClr val="dk1"/>
                </a:solidFill>
                <a:effectLst/>
                <a:latin typeface="+mn-lt"/>
                <a:ea typeface="Calibri"/>
                <a:cs typeface="Calibri"/>
                <a:sym typeface="Calibri"/>
              </a:rPr>
              <a:t>changes</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11 </a:t>
            </a:r>
            <a:r>
              <a:rPr lang="sv-SE" sz="1200" b="0" i="0" u="none" strike="noStrike" cap="none" dirty="0" err="1">
                <a:solidFill>
                  <a:schemeClr val="dk1"/>
                </a:solidFill>
                <a:effectLst/>
                <a:latin typeface="+mn-lt"/>
                <a:ea typeface="Calibri"/>
                <a:cs typeface="Calibri"/>
                <a:sym typeface="Calibri"/>
              </a:rPr>
              <a:t>headlines</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3.0.13, 2024-01-02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Intersystems)</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3.0.12, 2023-12-27,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Qamcom</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entecon</a:t>
            </a:r>
            <a:r>
              <a:rPr lang="sv-SE" sz="1200" b="0" i="0" u="none" strike="noStrike" cap="none" dirty="0">
                <a:solidFill>
                  <a:schemeClr val="dk1"/>
                </a:solidFill>
                <a:effectLst/>
                <a:latin typeface="+mn-lt"/>
                <a:ea typeface="Calibri"/>
                <a:cs typeface="Calibri"/>
                <a:sym typeface="Calibri"/>
              </a:rPr>
              <a:t>, karolinska institutet)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3.0.11, 2023-12-19,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logo </a:t>
            </a:r>
            <a:r>
              <a:rPr lang="sv-SE" sz="1200" b="0" i="0" u="none" strike="noStrike" cap="none" dirty="0" err="1">
                <a:solidFill>
                  <a:schemeClr val="dk1"/>
                </a:solidFill>
                <a:effectLst/>
                <a:latin typeface="+mn-lt"/>
                <a:ea typeface="Calibri"/>
                <a:cs typeface="Calibri"/>
                <a:sym typeface="Calibri"/>
              </a:rPr>
              <a:t>stream</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analyze</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3.0.10, 2023-12-19,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 skolverket)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3.0.9, 2023-12-12, Hanna-Maria Bäckvall (+</a:t>
            </a:r>
            <a:r>
              <a:rPr lang="sv-SE" sz="1200" b="0" i="0" u="none" strike="noStrike" cap="none" dirty="0" err="1">
                <a:solidFill>
                  <a:schemeClr val="dk1"/>
                </a:solidFill>
                <a:effectLst/>
                <a:latin typeface="+mn-lt"/>
                <a:ea typeface="Calibri"/>
                <a:cs typeface="Calibri"/>
                <a:sym typeface="Calibri"/>
              </a:rPr>
              <a:t>host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orgsanization</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adjustments</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18-19)</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3.0.8, 2023-12-07, Max Ahlborn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redundant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54 in English and </a:t>
            </a:r>
            <a:r>
              <a:rPr lang="sv-SE" sz="1200" b="0" i="0" u="none" strike="noStrike" cap="none" dirty="0" err="1">
                <a:solidFill>
                  <a:schemeClr val="dk1"/>
                </a:solidFill>
                <a:effectLst/>
                <a:latin typeface="+mn-lt"/>
                <a:ea typeface="Calibri"/>
                <a:cs typeface="Calibri"/>
                <a:sym typeface="Calibri"/>
              </a:rPr>
              <a:t>compressed</a:t>
            </a:r>
            <a:r>
              <a:rPr lang="sv-SE" sz="1200" b="0" i="0" u="none" strike="noStrike" cap="none" dirty="0">
                <a:solidFill>
                  <a:schemeClr val="dk1"/>
                </a:solidFill>
                <a:effectLst/>
                <a:latin typeface="+mn-lt"/>
                <a:ea typeface="Calibri"/>
                <a:cs typeface="Calibri"/>
                <a:sym typeface="Calibri"/>
              </a:rPr>
              <a:t>/</a:t>
            </a:r>
            <a:r>
              <a:rPr lang="sv-SE" sz="1200" b="0" i="0" u="none" strike="noStrike" cap="none" dirty="0" err="1">
                <a:solidFill>
                  <a:schemeClr val="dk1"/>
                </a:solidFill>
                <a:effectLst/>
                <a:latin typeface="+mn-lt"/>
                <a:ea typeface="Calibri"/>
                <a:cs typeface="Calibri"/>
                <a:sym typeface="Calibri"/>
              </a:rPr>
              <a:t>cropped</a:t>
            </a:r>
            <a:r>
              <a:rPr lang="sv-SE" sz="1200" b="0" i="0" u="none" strike="noStrike" cap="none" dirty="0">
                <a:solidFill>
                  <a:schemeClr val="dk1"/>
                </a:solidFill>
                <a:effectLst/>
                <a:latin typeface="+mn-lt"/>
                <a:ea typeface="Calibri"/>
                <a:cs typeface="Calibri"/>
                <a:sym typeface="Calibri"/>
              </a:rPr>
              <a:t> images)</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3.0.7, 2023-12-07, Max Ahlborn (major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to </a:t>
            </a:r>
            <a:r>
              <a:rPr lang="sv-SE" sz="1200" b="0" i="0" u="none" strike="noStrike" cap="none" dirty="0" err="1">
                <a:solidFill>
                  <a:schemeClr val="dk1"/>
                </a:solidFill>
                <a:effectLst/>
                <a:latin typeface="+mn-lt"/>
                <a:ea typeface="Calibri"/>
                <a:cs typeface="Calibri"/>
                <a:sym typeface="Calibri"/>
              </a:rPr>
              <a:t>synch</a:t>
            </a:r>
            <a:r>
              <a:rPr lang="sv-SE" sz="1200" b="0" i="0" u="none" strike="noStrike" cap="none" dirty="0">
                <a:solidFill>
                  <a:schemeClr val="dk1"/>
                </a:solidFill>
                <a:effectLst/>
                <a:latin typeface="+mn-lt"/>
                <a:ea typeface="Calibri"/>
                <a:cs typeface="Calibri"/>
                <a:sym typeface="Calibri"/>
              </a:rPr>
              <a:t> w. </a:t>
            </a:r>
            <a:r>
              <a:rPr lang="sv-SE" sz="1200" b="0" i="0" u="none" strike="noStrike" cap="none" dirty="0" err="1">
                <a:solidFill>
                  <a:schemeClr val="dk1"/>
                </a:solidFill>
                <a:effectLst/>
                <a:latin typeface="+mn-lt"/>
                <a:ea typeface="Calibri"/>
                <a:cs typeface="Calibri"/>
                <a:sym typeface="Calibri"/>
              </a:rPr>
              <a:t>Engilsh</a:t>
            </a:r>
            <a:r>
              <a:rPr lang="sv-SE" sz="1200" b="0" i="0" u="none" strike="noStrike" cap="none" dirty="0">
                <a:solidFill>
                  <a:schemeClr val="dk1"/>
                </a:solidFill>
                <a:effectLst/>
                <a:latin typeface="+mn-lt"/>
                <a:ea typeface="Calibri"/>
                <a:cs typeface="Calibri"/>
                <a:sym typeface="Calibri"/>
              </a:rPr>
              <a:t> master presentation. </a:t>
            </a:r>
            <a:r>
              <a:rPr lang="sv-SE" sz="1200" b="0" i="0" u="none" strike="noStrike" cap="none" dirty="0" err="1">
                <a:solidFill>
                  <a:schemeClr val="dk1"/>
                </a:solidFill>
                <a:effectLst/>
                <a:latin typeface="+mn-lt"/>
                <a:ea typeface="Calibri"/>
                <a:cs typeface="Calibri"/>
                <a:sym typeface="Calibri"/>
              </a:rPr>
              <a:t>Inc</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harmonized</a:t>
            </a:r>
            <a:r>
              <a:rPr lang="sv-SE" sz="1200" b="0" i="0" u="none" strike="noStrike" cap="none" dirty="0">
                <a:solidFill>
                  <a:schemeClr val="dk1"/>
                </a:solidFill>
                <a:effectLst/>
                <a:latin typeface="+mn-lt"/>
                <a:ea typeface="Calibri"/>
                <a:cs typeface="Calibri"/>
                <a:sym typeface="Calibri"/>
              </a:rPr>
              <a:t> version </a:t>
            </a:r>
            <a:r>
              <a:rPr lang="sv-SE" sz="1200" b="0" i="0" u="none" strike="noStrike" cap="none" dirty="0" err="1">
                <a:solidFill>
                  <a:schemeClr val="dk1"/>
                </a:solidFill>
                <a:effectLst/>
                <a:latin typeface="+mn-lt"/>
                <a:ea typeface="Calibri"/>
                <a:cs typeface="Calibri"/>
                <a:sym typeface="Calibri"/>
              </a:rPr>
              <a:t>number</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2.0.19, 2023-11-29,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2.0.18, 2023-11-08, Max Ahlborn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2.0.17, 2023-09-27, Max Ahlborn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br>
              <a:rPr lang="sv-SE" sz="1200" b="0" i="0" u="none" strike="noStrike" cap="none" dirty="0">
                <a:solidFill>
                  <a:schemeClr val="dk1"/>
                </a:solidFill>
                <a:effectLst/>
                <a:latin typeface="+mn-lt"/>
                <a:ea typeface="Calibri"/>
                <a:cs typeface="Calibri"/>
                <a:sym typeface="Calibri"/>
              </a:rPr>
            </a:br>
            <a:r>
              <a:rPr lang="sv-SE" sz="1200" b="0" i="0" u="none" strike="noStrike" cap="none" dirty="0">
                <a:solidFill>
                  <a:schemeClr val="dk1"/>
                </a:solidFill>
                <a:effectLst/>
                <a:latin typeface="+mn-lt"/>
                <a:ea typeface="Calibri"/>
                <a:cs typeface="Calibri"/>
                <a:sym typeface="Calibri"/>
              </a:rPr>
              <a:t>v. 2.0.16, 2023-06-30, Max Ahlborn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fontAlgn="base">
              <a:defRPr/>
            </a:pPr>
            <a:r>
              <a:rPr lang="sv-SE" sz="1200" b="0" i="0" u="none" strike="noStrike" cap="none" dirty="0">
                <a:solidFill>
                  <a:schemeClr val="dk1"/>
                </a:solidFill>
                <a:effectLst/>
                <a:latin typeface="+mn-lt"/>
                <a:ea typeface="Calibri"/>
                <a:cs typeface="Calibri"/>
                <a:sym typeface="Calibri"/>
              </a:rPr>
              <a:t>v. 2.0.15, 2023-03-30, Max Ahlborn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fontAlgn="base">
              <a:defRPr/>
            </a:pPr>
            <a:r>
              <a:rPr lang="sv-SE" sz="1200" b="0" i="0" u="none" strike="noStrike" cap="none" dirty="0">
                <a:solidFill>
                  <a:schemeClr val="dk1"/>
                </a:solidFill>
                <a:effectLst/>
                <a:latin typeface="+mn-lt"/>
                <a:ea typeface="Calibri"/>
                <a:cs typeface="Calibri"/>
                <a:sym typeface="Calibri"/>
              </a:rPr>
              <a:t>v. 2.0.14, 2023-02-20, Max Ahlborn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 animation + </a:t>
            </a:r>
            <a:r>
              <a:rPr lang="sv-SE" sz="1200" b="0" i="0" u="none" strike="noStrike" cap="none" dirty="0" err="1">
                <a:solidFill>
                  <a:schemeClr val="dk1"/>
                </a:solidFill>
                <a:effectLst/>
                <a:latin typeface="+mn-lt"/>
                <a:ea typeface="Calibri"/>
                <a:cs typeface="Calibri"/>
                <a:sym typeface="Calibri"/>
              </a:rPr>
              <a:t>host</a:t>
            </a:r>
            <a:r>
              <a:rPr lang="sv-SE" sz="1200" b="0" i="0" u="none" strike="noStrike" cap="none" dirty="0">
                <a:solidFill>
                  <a:schemeClr val="dk1"/>
                </a:solidFill>
                <a:effectLst/>
                <a:latin typeface="+mn-lt"/>
                <a:ea typeface="Calibri"/>
                <a:cs typeface="Calibri"/>
                <a:sym typeface="Calibri"/>
              </a:rPr>
              <a:t> organisations)</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2.0.13, 2023-01-04,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2.0.12, 2022-11-16,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host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orgs</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2.0.11, 2022-11-02,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2.0.10, 2022-11-30,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2.0.9, 2022-11-02,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host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orgs</a:t>
            </a:r>
            <a:r>
              <a:rPr lang="sv-SE" dirty="0">
                <a:solidFill>
                  <a:schemeClr val="dk1"/>
                </a:solidFill>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job</a:t>
            </a:r>
            <a:r>
              <a:rPr lang="sv-SE" sz="1200" b="0" i="0" u="none" strike="noStrike" cap="none" dirty="0">
                <a:solidFill>
                  <a:schemeClr val="dk1"/>
                </a:solidFill>
                <a:effectLst/>
                <a:latin typeface="+mn-lt"/>
                <a:ea typeface="Calibri"/>
                <a:cs typeface="Calibri"/>
                <a:sym typeface="Calibri"/>
              </a:rPr>
              <a:t> board s 24)</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2.0.8, 2022-10-21,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dirty="0">
                <a:solidFill>
                  <a:schemeClr val="dk1"/>
                </a:solidFill>
                <a:ea typeface="Calibri"/>
                <a:cs typeface="Calibri"/>
                <a:sym typeface="Calibri"/>
              </a:rPr>
              <a:t>v. 2.0.7, 2022-10-XX, Pontus Olausson (logo </a:t>
            </a:r>
            <a:r>
              <a:rPr lang="sv-SE" dirty="0" err="1">
                <a:solidFill>
                  <a:schemeClr val="dk1"/>
                </a:solidFill>
                <a:ea typeface="Calibri"/>
                <a:cs typeface="Calibri"/>
                <a:sym typeface="Calibri"/>
              </a:rPr>
              <a:t>wall</a:t>
            </a:r>
            <a:r>
              <a:rPr lang="sv-SE" dirty="0">
                <a:solidFill>
                  <a:schemeClr val="dk1"/>
                </a:solidFill>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2.0.6, 2022-10-XX, Pontus Olausson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2.0.5, 2022-09-29, Martin Karlsson (värdorganisationer)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2.0.4, 2022-09-20, Martin Karlsson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2.0.3, 2022-09-14, Martin Karlsson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2.0.2, 2022-05-05, Max Ahlborn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animation)</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2.0.1, 2022-05-05, Max Ahlborn (</a:t>
            </a:r>
            <a:r>
              <a:rPr lang="sv-SE" sz="1200" b="0" i="0" u="none" strike="noStrike" cap="none" dirty="0" err="1">
                <a:solidFill>
                  <a:schemeClr val="dk1"/>
                </a:solidFill>
                <a:effectLst/>
                <a:latin typeface="+mn-lt"/>
                <a:ea typeface="Calibri"/>
                <a:cs typeface="Calibri"/>
                <a:sym typeface="Calibri"/>
              </a:rPr>
              <a:t>Matching</a:t>
            </a:r>
            <a:r>
              <a:rPr lang="sv-SE" sz="1200" b="0" i="0" u="none" strike="noStrike" cap="none" dirty="0">
                <a:solidFill>
                  <a:schemeClr val="dk1"/>
                </a:solidFill>
                <a:effectLst/>
                <a:latin typeface="+mn-lt"/>
                <a:ea typeface="Calibri"/>
                <a:cs typeface="Calibri"/>
                <a:sym typeface="Calibri"/>
              </a:rPr>
              <a:t> English v. 2.0.13)</a:t>
            </a:r>
          </a:p>
        </p:txBody>
      </p:sp>
      <p:sp>
        <p:nvSpPr>
          <p:cNvPr id="139" name="Google Shape;13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539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r>
              <a:rPr lang="sv-SE"/>
              <a:t>AI Sweden calls on the Swedish </a:t>
            </a:r>
            <a:r>
              <a:rPr lang="sv-SE" err="1"/>
              <a:t>ecosystem</a:t>
            </a:r>
            <a:r>
              <a:rPr lang="sv-SE"/>
              <a:t> to </a:t>
            </a:r>
            <a:r>
              <a:rPr lang="sv-SE" err="1"/>
              <a:t>invest</a:t>
            </a:r>
            <a:r>
              <a:rPr lang="sv-SE"/>
              <a:t> </a:t>
            </a:r>
            <a:r>
              <a:rPr lang="sv-SE" err="1"/>
              <a:t>together</a:t>
            </a:r>
            <a:r>
              <a:rPr lang="sv-SE"/>
              <a:t> and </a:t>
            </a:r>
            <a:r>
              <a:rPr lang="sv-SE" err="1"/>
              <a:t>share</a:t>
            </a:r>
            <a:r>
              <a:rPr lang="sv-SE"/>
              <a:t> </a:t>
            </a:r>
            <a:r>
              <a:rPr lang="sv-SE" err="1"/>
              <a:t>with</a:t>
            </a:r>
            <a:r>
              <a:rPr lang="sv-SE"/>
              <a:t> </a:t>
            </a:r>
            <a:r>
              <a:rPr lang="sv-SE" err="1"/>
              <a:t>many</a:t>
            </a:r>
            <a:r>
              <a:rPr lang="sv-SE"/>
              <a:t>. A </a:t>
            </a:r>
            <a:r>
              <a:rPr lang="sv-SE" err="1"/>
              <a:t>mindset</a:t>
            </a:r>
            <a:r>
              <a:rPr lang="sv-SE"/>
              <a:t> </a:t>
            </a:r>
            <a:r>
              <a:rPr lang="sv-SE" err="1"/>
              <a:t>we</a:t>
            </a:r>
            <a:r>
              <a:rPr lang="sv-SE"/>
              <a:t> </a:t>
            </a:r>
            <a:r>
              <a:rPr lang="sv-SE" err="1"/>
              <a:t>believe</a:t>
            </a:r>
            <a:r>
              <a:rPr lang="sv-SE"/>
              <a:t> </a:t>
            </a:r>
            <a:r>
              <a:rPr lang="sv-SE" err="1"/>
              <a:t>will</a:t>
            </a:r>
            <a:r>
              <a:rPr lang="sv-SE"/>
              <a:t> </a:t>
            </a:r>
            <a:r>
              <a:rPr lang="sv-SE" err="1"/>
              <a:t>contribute</a:t>
            </a:r>
            <a:r>
              <a:rPr lang="sv-SE"/>
              <a:t> to Sweden </a:t>
            </a:r>
            <a:r>
              <a:rPr lang="sv-SE" err="1"/>
              <a:t>staying</a:t>
            </a:r>
            <a:r>
              <a:rPr lang="sv-SE"/>
              <a:t> </a:t>
            </a:r>
            <a:r>
              <a:rPr lang="sv-SE" err="1"/>
              <a:t>competitive</a:t>
            </a:r>
            <a:r>
              <a:rPr lang="sv-SE"/>
              <a:t> and </a:t>
            </a:r>
            <a:r>
              <a:rPr lang="sv-SE" err="1"/>
              <a:t>developing</a:t>
            </a:r>
            <a:r>
              <a:rPr lang="sv-SE"/>
              <a:t> </a:t>
            </a:r>
            <a:r>
              <a:rPr lang="sv-SE" err="1"/>
              <a:t>one</a:t>
            </a:r>
            <a:r>
              <a:rPr lang="sv-SE"/>
              <a:t> </a:t>
            </a:r>
            <a:r>
              <a:rPr lang="sv-SE" err="1"/>
              <a:t>of</a:t>
            </a:r>
            <a:r>
              <a:rPr lang="sv-SE"/>
              <a:t> the best </a:t>
            </a:r>
            <a:r>
              <a:rPr lang="sv-SE" err="1"/>
              <a:t>democratic</a:t>
            </a:r>
            <a:r>
              <a:rPr lang="sv-SE"/>
              <a:t> </a:t>
            </a:r>
            <a:r>
              <a:rPr lang="sv-SE" err="1"/>
              <a:t>societies</a:t>
            </a:r>
            <a:r>
              <a:rPr lang="sv-SE"/>
              <a:t> in the </a:t>
            </a:r>
            <a:r>
              <a:rPr lang="sv-SE" err="1"/>
              <a:t>world</a:t>
            </a:r>
            <a:r>
              <a:rPr lang="sv-SE"/>
              <a:t>.</a:t>
            </a:r>
          </a:p>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endParaRPr lang="sv-SE"/>
          </a:p>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r>
              <a:rPr lang="sv-SE"/>
              <a:t>By </a:t>
            </a:r>
            <a:r>
              <a:rPr lang="sv-SE" err="1"/>
              <a:t>investing</a:t>
            </a:r>
            <a:r>
              <a:rPr lang="sv-SE"/>
              <a:t> </a:t>
            </a:r>
            <a:r>
              <a:rPr lang="sv-SE" err="1"/>
              <a:t>together</a:t>
            </a:r>
            <a:r>
              <a:rPr lang="sv-SE"/>
              <a:t> in </a:t>
            </a:r>
            <a:r>
              <a:rPr lang="sv-SE" err="1"/>
              <a:t>knowledge</a:t>
            </a:r>
            <a:r>
              <a:rPr lang="sv-SE"/>
              <a:t> and </a:t>
            </a:r>
            <a:r>
              <a:rPr lang="sv-SE" err="1"/>
              <a:t>resources</a:t>
            </a:r>
            <a:r>
              <a:rPr lang="sv-SE"/>
              <a:t> </a:t>
            </a:r>
            <a:r>
              <a:rPr lang="sv-SE" err="1"/>
              <a:t>that</a:t>
            </a:r>
            <a:r>
              <a:rPr lang="sv-SE"/>
              <a:t> </a:t>
            </a:r>
            <a:r>
              <a:rPr lang="sv-SE" err="1"/>
              <a:t>can</a:t>
            </a:r>
            <a:r>
              <a:rPr lang="sv-SE"/>
              <a:t> be </a:t>
            </a:r>
            <a:r>
              <a:rPr lang="sv-SE" err="1"/>
              <a:t>shared</a:t>
            </a:r>
            <a:r>
              <a:rPr lang="sv-SE"/>
              <a:t> and </a:t>
            </a:r>
            <a:r>
              <a:rPr lang="sv-SE" err="1"/>
              <a:t>accessed</a:t>
            </a:r>
            <a:r>
              <a:rPr lang="sv-SE"/>
              <a:t> by </a:t>
            </a:r>
            <a:r>
              <a:rPr lang="sv-SE" err="1"/>
              <a:t>many</a:t>
            </a:r>
            <a:r>
              <a:rPr lang="sv-SE"/>
              <a:t>, and by </a:t>
            </a:r>
            <a:r>
              <a:rPr lang="sv-SE" err="1"/>
              <a:t>collaboratively</a:t>
            </a:r>
            <a:r>
              <a:rPr lang="sv-SE"/>
              <a:t> </a:t>
            </a:r>
            <a:r>
              <a:rPr lang="sv-SE" err="1"/>
              <a:t>increasing</a:t>
            </a:r>
            <a:r>
              <a:rPr lang="sv-SE"/>
              <a:t> </a:t>
            </a:r>
            <a:r>
              <a:rPr lang="sv-SE" err="1"/>
              <a:t>Sweden’s</a:t>
            </a:r>
            <a:r>
              <a:rPr lang="sv-SE"/>
              <a:t> </a:t>
            </a:r>
            <a:r>
              <a:rPr lang="sv-SE" err="1"/>
              <a:t>attractiveness</a:t>
            </a:r>
            <a:r>
              <a:rPr lang="sv-SE"/>
              <a:t> for talent, </a:t>
            </a:r>
            <a:r>
              <a:rPr lang="sv-SE" err="1"/>
              <a:t>we</a:t>
            </a:r>
            <a:r>
              <a:rPr lang="sv-SE"/>
              <a:t> </a:t>
            </a:r>
            <a:r>
              <a:rPr lang="sv-SE" err="1"/>
              <a:t>can</a:t>
            </a:r>
            <a:r>
              <a:rPr lang="sv-SE"/>
              <a:t> </a:t>
            </a:r>
            <a:r>
              <a:rPr lang="sv-SE" err="1"/>
              <a:t>achieve</a:t>
            </a:r>
            <a:r>
              <a:rPr lang="sv-SE"/>
              <a:t> </a:t>
            </a:r>
            <a:r>
              <a:rPr lang="sv-SE" err="1"/>
              <a:t>substantial</a:t>
            </a:r>
            <a:r>
              <a:rPr lang="sv-SE"/>
              <a:t> </a:t>
            </a:r>
            <a:r>
              <a:rPr lang="sv-SE" err="1"/>
              <a:t>impact</a:t>
            </a:r>
            <a:r>
              <a:rPr lang="sv-SE"/>
              <a:t> for </a:t>
            </a:r>
            <a:r>
              <a:rPr lang="sv-SE" err="1"/>
              <a:t>individual</a:t>
            </a:r>
            <a:r>
              <a:rPr lang="sv-SE"/>
              <a:t> </a:t>
            </a:r>
            <a:r>
              <a:rPr lang="sv-SE" err="1"/>
              <a:t>organizations</a:t>
            </a:r>
            <a:r>
              <a:rPr lang="sv-SE"/>
              <a:t> as </a:t>
            </a:r>
            <a:r>
              <a:rPr lang="sv-SE" err="1"/>
              <a:t>well</a:t>
            </a:r>
            <a:r>
              <a:rPr lang="sv-SE"/>
              <a:t> as the AI </a:t>
            </a:r>
            <a:r>
              <a:rPr lang="sv-SE" err="1"/>
              <a:t>ecosystem</a:t>
            </a:r>
            <a:r>
              <a:rPr lang="sv-SE"/>
              <a:t> as a </a:t>
            </a:r>
            <a:r>
              <a:rPr lang="sv-SE" err="1"/>
              <a:t>whole</a:t>
            </a:r>
            <a:r>
              <a:rPr lang="sv-SE"/>
              <a:t>.</a:t>
            </a:r>
            <a:endParaRPr lang="en-US" sz="100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707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6D7731C0-4EC2-4F40-BB11-8B19C887E6A8}" type="slidenum">
              <a:rPr lang="en-US" smtClean="0"/>
              <a:t>11</a:t>
            </a:fld>
            <a:endParaRPr lang="en-US"/>
          </a:p>
        </p:txBody>
      </p:sp>
    </p:spTree>
    <p:extLst>
      <p:ext uri="{BB962C8B-B14F-4D97-AF65-F5344CB8AC3E}">
        <p14:creationId xmlns:p14="http://schemas.microsoft.com/office/powerpoint/2010/main" val="141229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endParaRPr lang="en-US" sz="1000" b="0" i="0" u="none" strike="noStrike" cap="none">
              <a:solidFill>
                <a:srgbClr val="000000"/>
              </a:solidFill>
              <a:latin typeface="Greycliff CF" pitchFamily="2" charset="77"/>
              <a:sym typeface="Aria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1504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D7731C0-4EC2-4F40-BB11-8B19C887E6A8}" type="slidenum">
              <a:rPr lang="en-US" smtClean="0"/>
              <a:t>14</a:t>
            </a:fld>
            <a:endParaRPr lang="en-US"/>
          </a:p>
        </p:txBody>
      </p:sp>
    </p:spTree>
    <p:extLst>
      <p:ext uri="{BB962C8B-B14F-4D97-AF65-F5344CB8AC3E}">
        <p14:creationId xmlns:p14="http://schemas.microsoft.com/office/powerpoint/2010/main" val="750343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2023</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189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2023</a:t>
            </a:r>
          </a:p>
          <a:p>
            <a:pPr marL="228600" indent="-228600">
              <a:buFont typeface="+mj-lt"/>
              <a:buAutoNum type="arabicPeriod"/>
            </a:pPr>
            <a:r>
              <a:rPr lang="en-US" dirty="0" err="1"/>
              <a:t>Behovskartan</a:t>
            </a:r>
            <a:endParaRPr lang="en-US" dirty="0"/>
          </a:p>
          <a:p>
            <a:pPr marL="228600" indent="-228600">
              <a:buFont typeface="+mj-lt"/>
              <a:buAutoNum type="arabicPeriod"/>
            </a:pPr>
            <a:r>
              <a:rPr lang="en-US" dirty="0"/>
              <a:t>GPT-SW3</a:t>
            </a:r>
          </a:p>
          <a:p>
            <a:pPr marL="228600" indent="-228600">
              <a:buFont typeface="+mj-lt"/>
              <a:buAutoNum type="arabicPeriod"/>
            </a:pPr>
            <a:r>
              <a:rPr lang="en-US" dirty="0"/>
              <a:t>AI Sweden x Unity health Toronto</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1891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2022</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514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D7731C0-4EC2-4F40-BB11-8B19C887E6A8}" type="slidenum">
              <a:rPr lang="en-US" smtClean="0"/>
              <a:t>21</a:t>
            </a:fld>
            <a:endParaRPr lang="en-US"/>
          </a:p>
        </p:txBody>
      </p:sp>
    </p:spTree>
    <p:extLst>
      <p:ext uri="{BB962C8B-B14F-4D97-AF65-F5344CB8AC3E}">
        <p14:creationId xmlns:p14="http://schemas.microsoft.com/office/powerpoint/2010/main" val="557724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Numbers from impact report 2023</a:t>
            </a:r>
          </a:p>
        </p:txBody>
      </p:sp>
      <p:sp>
        <p:nvSpPr>
          <p:cNvPr id="4" name="Slide Number Placeholder 3"/>
          <p:cNvSpPr>
            <a:spLocks noGrp="1"/>
          </p:cNvSpPr>
          <p:nvPr>
            <p:ph type="sldNum" sz="quarter" idx="5"/>
          </p:nvPr>
        </p:nvSpPr>
        <p:spPr/>
        <p:txBody>
          <a:bodyPr/>
          <a:lstStyle/>
          <a:p>
            <a:fld id="{6D7731C0-4EC2-4F40-BB11-8B19C887E6A8}" type="slidenum">
              <a:rPr lang="en-US" smtClean="0"/>
              <a:t>22</a:t>
            </a:fld>
            <a:endParaRPr lang="en-US"/>
          </a:p>
        </p:txBody>
      </p:sp>
    </p:spTree>
    <p:extLst>
      <p:ext uri="{BB962C8B-B14F-4D97-AF65-F5344CB8AC3E}">
        <p14:creationId xmlns:p14="http://schemas.microsoft.com/office/powerpoint/2010/main" val="38043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Numbers not updated in 2024 (yet)</a:t>
            </a:r>
          </a:p>
        </p:txBody>
      </p:sp>
      <p:sp>
        <p:nvSpPr>
          <p:cNvPr id="4" name="Slide Number Placeholder 3"/>
          <p:cNvSpPr>
            <a:spLocks noGrp="1"/>
          </p:cNvSpPr>
          <p:nvPr>
            <p:ph type="sldNum" sz="quarter" idx="5"/>
          </p:nvPr>
        </p:nvSpPr>
        <p:spPr/>
        <p:txBody>
          <a:bodyPr/>
          <a:lstStyle/>
          <a:p>
            <a:fld id="{6D7731C0-4EC2-4F40-BB11-8B19C887E6A8}" type="slidenum">
              <a:rPr lang="en-US" smtClean="0"/>
              <a:t>23</a:t>
            </a:fld>
            <a:endParaRPr lang="en-US"/>
          </a:p>
        </p:txBody>
      </p:sp>
    </p:spTree>
    <p:extLst>
      <p:ext uri="{BB962C8B-B14F-4D97-AF65-F5344CB8AC3E}">
        <p14:creationId xmlns:p14="http://schemas.microsoft.com/office/powerpoint/2010/main" val="293603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77" name="Google Shape;1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910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3138f3725e_0_10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13138f3725e_0_10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sv-SE" dirty="0"/>
          </a:p>
        </p:txBody>
      </p:sp>
      <p:sp>
        <p:nvSpPr>
          <p:cNvPr id="699" name="Google Shape;699;g13138f3725e_0_10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24</a:t>
            </a:fld>
            <a:endParaRPr kumimoji="0"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7465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T</a:t>
            </a:r>
            <a:r>
              <a:rPr lang="en-GB" dirty="0"/>
              <a:t>h</a:t>
            </a:r>
            <a:r>
              <a:rPr lang="en-SE"/>
              <a:t>is is summarizing the artifacts needed in an organization to successfully adopt AI strategically. T</a:t>
            </a:r>
            <a:r>
              <a:rPr lang="en-GB" dirty="0"/>
              <a:t>h</a:t>
            </a:r>
            <a:r>
              <a:rPr lang="en-SE"/>
              <a:t>is is the platform and emodies what we have been talking about on the slides before. We will talk a little bit more on the enablers without showing the enablers slide specifically. This also shows how AI supports the overall objectives and vision of the organization, and is not something that lives on its own.</a:t>
            </a:r>
          </a:p>
        </p:txBody>
      </p:sp>
      <p:sp>
        <p:nvSpPr>
          <p:cNvPr id="4" name="Slide Number Placeholder 3"/>
          <p:cNvSpPr>
            <a:spLocks noGrp="1"/>
          </p:cNvSpPr>
          <p:nvPr>
            <p:ph type="sldNum" sz="quarter" idx="5"/>
          </p:nvPr>
        </p:nvSpPr>
        <p:spPr/>
        <p:txBody>
          <a:bodyPr/>
          <a:lstStyle/>
          <a:p>
            <a:fld id="{6D7731C0-4EC2-4F40-BB11-8B19C887E6A8}" type="slidenum">
              <a:rPr lang="en-US" smtClean="0"/>
              <a:t>25</a:t>
            </a:fld>
            <a:endParaRPr lang="en-US" dirty="0"/>
          </a:p>
        </p:txBody>
      </p:sp>
    </p:spTree>
    <p:extLst>
      <p:ext uri="{BB962C8B-B14F-4D97-AF65-F5344CB8AC3E}">
        <p14:creationId xmlns:p14="http://schemas.microsoft.com/office/powerpoint/2010/main" val="390066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T</a:t>
            </a:r>
            <a:r>
              <a:rPr lang="en-GB" dirty="0"/>
              <a:t>h</a:t>
            </a:r>
            <a:r>
              <a:rPr lang="en-SE"/>
              <a:t>is is summarizing the artifacts needed in an organization to successfully adopt AI strategically. T</a:t>
            </a:r>
            <a:r>
              <a:rPr lang="en-GB" dirty="0"/>
              <a:t>h</a:t>
            </a:r>
            <a:r>
              <a:rPr lang="en-SE"/>
              <a:t>is is the platform and emodies what we have been talking about on the slides before. We will talk a little bit more on the enablers without showing the enablers slide specifically. This also shows how AI supports the overall objectives and vision of the organization, and is not something that lives on its own.</a:t>
            </a:r>
          </a:p>
        </p:txBody>
      </p:sp>
      <p:sp>
        <p:nvSpPr>
          <p:cNvPr id="4" name="Slide Number Placeholder 3"/>
          <p:cNvSpPr>
            <a:spLocks noGrp="1"/>
          </p:cNvSpPr>
          <p:nvPr>
            <p:ph type="sldNum" sz="quarter" idx="5"/>
          </p:nvPr>
        </p:nvSpPr>
        <p:spPr/>
        <p:txBody>
          <a:bodyPr/>
          <a:lstStyle/>
          <a:p>
            <a:fld id="{6D7731C0-4EC2-4F40-BB11-8B19C887E6A8}" type="slidenum">
              <a:rPr lang="en-US" smtClean="0"/>
              <a:t>26</a:t>
            </a:fld>
            <a:endParaRPr lang="en-US" dirty="0"/>
          </a:p>
        </p:txBody>
      </p:sp>
    </p:spTree>
    <p:extLst>
      <p:ext uri="{BB962C8B-B14F-4D97-AF65-F5344CB8AC3E}">
        <p14:creationId xmlns:p14="http://schemas.microsoft.com/office/powerpoint/2010/main" val="3824606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Three dimensions for </a:t>
            </a:r>
            <a:r>
              <a:rPr lang="sv-SE" err="1"/>
              <a:t>adopting</a:t>
            </a:r>
            <a:r>
              <a:rPr lang="sv-SE"/>
              <a:t> AI. </a:t>
            </a:r>
            <a:r>
              <a:rPr lang="sv-SE" err="1"/>
              <a:t>We</a:t>
            </a:r>
            <a:r>
              <a:rPr lang="sv-SE"/>
              <a:t> </a:t>
            </a:r>
            <a:r>
              <a:rPr lang="sv-SE" err="1"/>
              <a:t>will</a:t>
            </a:r>
            <a:r>
              <a:rPr lang="sv-SE"/>
              <a:t> come back to </a:t>
            </a:r>
            <a:r>
              <a:rPr lang="sv-SE" err="1"/>
              <a:t>this</a:t>
            </a:r>
            <a:r>
              <a:rPr lang="sv-SE"/>
              <a:t> in a bit.</a:t>
            </a:r>
          </a:p>
        </p:txBody>
      </p:sp>
      <p:sp>
        <p:nvSpPr>
          <p:cNvPr id="4" name="Platshållare för bildnummer 3"/>
          <p:cNvSpPr>
            <a:spLocks noGrp="1"/>
          </p:cNvSpPr>
          <p:nvPr>
            <p:ph type="sldNum" sz="quarter" idx="5"/>
          </p:nvPr>
        </p:nvSpPr>
        <p:spPr/>
        <p:txBody>
          <a:bodyPr/>
          <a:lstStyle/>
          <a:p>
            <a:fld id="{6D7731C0-4EC2-4F40-BB11-8B19C887E6A8}" type="slidenum">
              <a:rPr lang="en-US" smtClean="0"/>
              <a:t>27</a:t>
            </a:fld>
            <a:endParaRPr lang="en-US"/>
          </a:p>
        </p:txBody>
      </p:sp>
    </p:spTree>
    <p:extLst>
      <p:ext uri="{BB962C8B-B14F-4D97-AF65-F5344CB8AC3E}">
        <p14:creationId xmlns:p14="http://schemas.microsoft.com/office/powerpoint/2010/main" val="400530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defRPr/>
            </a:pPr>
            <a:endParaRPr lang="en-US" sz="1000" b="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4968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defRPr/>
            </a:pPr>
            <a:endParaRPr lang="en-US" sz="1000" b="0" dirty="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7209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t>
            </a:r>
            <a:r>
              <a:rPr lang="en-SE" dirty="0"/>
              <a:t>artner use, project/use cases updated, rest not updated yet</a:t>
            </a:r>
          </a:p>
        </p:txBody>
      </p:sp>
      <p:sp>
        <p:nvSpPr>
          <p:cNvPr id="4" name="Slide Number Placeholder 3"/>
          <p:cNvSpPr>
            <a:spLocks noGrp="1"/>
          </p:cNvSpPr>
          <p:nvPr>
            <p:ph type="sldNum" sz="quarter" idx="5"/>
          </p:nvPr>
        </p:nvSpPr>
        <p:spPr/>
        <p:txBody>
          <a:bodyPr/>
          <a:lstStyle/>
          <a:p>
            <a:fld id="{6D7731C0-4EC2-4F40-BB11-8B19C887E6A8}" type="slidenum">
              <a:rPr lang="en-US" smtClean="0"/>
              <a:t>39</a:t>
            </a:fld>
            <a:endParaRPr lang="en-US"/>
          </a:p>
        </p:txBody>
      </p:sp>
    </p:spTree>
    <p:extLst>
      <p:ext uri="{BB962C8B-B14F-4D97-AF65-F5344CB8AC3E}">
        <p14:creationId xmlns:p14="http://schemas.microsoft.com/office/powerpoint/2010/main" val="2924045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t>
            </a:r>
            <a:r>
              <a:rPr lang="en-SE" dirty="0"/>
              <a:t>artner use, project/use cases updated, rest not updated yet</a:t>
            </a:r>
          </a:p>
        </p:txBody>
      </p:sp>
      <p:sp>
        <p:nvSpPr>
          <p:cNvPr id="4" name="Slide Number Placeholder 3"/>
          <p:cNvSpPr>
            <a:spLocks noGrp="1"/>
          </p:cNvSpPr>
          <p:nvPr>
            <p:ph type="sldNum" sz="quarter" idx="5"/>
          </p:nvPr>
        </p:nvSpPr>
        <p:spPr/>
        <p:txBody>
          <a:bodyPr/>
          <a:lstStyle/>
          <a:p>
            <a:fld id="{6D7731C0-4EC2-4F40-BB11-8B19C887E6A8}" type="slidenum">
              <a:rPr lang="en-US" smtClean="0"/>
              <a:t>40</a:t>
            </a:fld>
            <a:endParaRPr lang="en-US"/>
          </a:p>
        </p:txBody>
      </p:sp>
    </p:spTree>
    <p:extLst>
      <p:ext uri="{BB962C8B-B14F-4D97-AF65-F5344CB8AC3E}">
        <p14:creationId xmlns:p14="http://schemas.microsoft.com/office/powerpoint/2010/main" val="3974669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000"/>
              <a:buFont typeface="Arial"/>
              <a:buNone/>
            </a:pPr>
            <a:endParaRPr sz="1000" b="0">
              <a:latin typeface="Arial"/>
              <a:ea typeface="Arial"/>
              <a:cs typeface="Arial"/>
              <a:sym typeface="Arial"/>
            </a:endParaRPr>
          </a:p>
        </p:txBody>
      </p:sp>
      <p:sp>
        <p:nvSpPr>
          <p:cNvPr id="776" name="Google Shape;77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Numbers not updated in 2024 (yet)</a:t>
            </a:r>
          </a:p>
          <a:p>
            <a:endParaRPr lang="en-SE" dirty="0"/>
          </a:p>
        </p:txBody>
      </p:sp>
      <p:sp>
        <p:nvSpPr>
          <p:cNvPr id="4" name="Slide Number Placeholder 3"/>
          <p:cNvSpPr>
            <a:spLocks noGrp="1"/>
          </p:cNvSpPr>
          <p:nvPr>
            <p:ph type="sldNum" sz="quarter" idx="5"/>
          </p:nvPr>
        </p:nvSpPr>
        <p:spPr/>
        <p:txBody>
          <a:bodyPr/>
          <a:lstStyle/>
          <a:p>
            <a:fld id="{6D7731C0-4EC2-4F40-BB11-8B19C887E6A8}" type="slidenum">
              <a:rPr lang="en-US" smtClean="0"/>
              <a:t>42</a:t>
            </a:fld>
            <a:endParaRPr lang="en-US"/>
          </a:p>
        </p:txBody>
      </p:sp>
    </p:spTree>
    <p:extLst>
      <p:ext uri="{BB962C8B-B14F-4D97-AF65-F5344CB8AC3E}">
        <p14:creationId xmlns:p14="http://schemas.microsoft.com/office/powerpoint/2010/main" val="58344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l" rtl="0">
              <a:lnSpc>
                <a:spcPct val="120000"/>
              </a:lnSpc>
              <a:spcBef>
                <a:spcPts val="0"/>
              </a:spcBef>
              <a:spcAft>
                <a:spcPts val="0"/>
              </a:spcAft>
              <a:buClr>
                <a:schemeClr val="lt2"/>
              </a:buClr>
              <a:buSzPts val="2600"/>
              <a:buNone/>
            </a:pPr>
            <a:r>
              <a:rPr lang="en-US" i="0">
                <a:solidFill>
                  <a:srgbClr val="FECB00"/>
                </a:solidFill>
                <a:latin typeface="Greycliff CF" pitchFamily="2" charset="77"/>
                <a:sym typeface="Arial"/>
              </a:rPr>
              <a:t>AI Sweden is the Swedish national center for applied artificial intelligence.</a:t>
            </a:r>
          </a:p>
          <a:p>
            <a:pPr marL="0" lvl="0" indent="0" algn="l" rtl="0">
              <a:lnSpc>
                <a:spcPct val="120000"/>
              </a:lnSpc>
              <a:spcBef>
                <a:spcPts val="0"/>
              </a:spcBef>
              <a:spcAft>
                <a:spcPts val="0"/>
              </a:spcAft>
              <a:buClr>
                <a:schemeClr val="lt2"/>
              </a:buClr>
              <a:buSzPts val="2600"/>
              <a:buNone/>
            </a:pPr>
            <a:endParaRPr lang="en-US" i="0">
              <a:solidFill>
                <a:srgbClr val="FECB00"/>
              </a:solidFill>
              <a:latin typeface="Greycliff CF" pitchFamily="2" charset="77"/>
              <a:sym typeface="Arial"/>
            </a:endParaRPr>
          </a:p>
          <a:p>
            <a:pPr marL="0" lvl="0" indent="0" algn="l" rtl="0">
              <a:lnSpc>
                <a:spcPct val="120000"/>
              </a:lnSpc>
              <a:spcBef>
                <a:spcPts val="0"/>
              </a:spcBef>
              <a:spcAft>
                <a:spcPts val="0"/>
              </a:spcAft>
              <a:buClr>
                <a:schemeClr val="lt2"/>
              </a:buClr>
              <a:buSzPts val="2600"/>
              <a:buNone/>
            </a:pPr>
            <a:r>
              <a:rPr lang="en-US" i="0">
                <a:solidFill>
                  <a:srgbClr val="FECB00"/>
                </a:solidFill>
                <a:latin typeface="Greycliff CF" pitchFamily="2" charset="77"/>
                <a:sym typeface="Arial"/>
              </a:rPr>
              <a:t>Our mission is to increase the use of AI for the benefit of our society, our competitiveness, and for everyone living in Sweden. </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638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6D7731C0-4EC2-4F40-BB11-8B19C887E6A8}" type="slidenum">
              <a:rPr lang="en-US" smtClean="0"/>
              <a:t>43</a:t>
            </a:fld>
            <a:endParaRPr lang="en-US"/>
          </a:p>
        </p:txBody>
      </p:sp>
    </p:spTree>
    <p:extLst>
      <p:ext uri="{BB962C8B-B14F-4D97-AF65-F5344CB8AC3E}">
        <p14:creationId xmlns:p14="http://schemas.microsoft.com/office/powerpoint/2010/main" val="281736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defRPr/>
            </a:pPr>
            <a:endParaRPr lang="en-US" sz="1000" b="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9739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Numbers not updated in 2024 (yet)</a:t>
            </a:r>
          </a:p>
        </p:txBody>
      </p:sp>
      <p:sp>
        <p:nvSpPr>
          <p:cNvPr id="4" name="Slide Number Placeholder 3"/>
          <p:cNvSpPr>
            <a:spLocks noGrp="1"/>
          </p:cNvSpPr>
          <p:nvPr>
            <p:ph type="sldNum" sz="quarter" idx="5"/>
          </p:nvPr>
        </p:nvSpPr>
        <p:spPr/>
        <p:txBody>
          <a:bodyPr/>
          <a:lstStyle/>
          <a:p>
            <a:fld id="{6D7731C0-4EC2-4F40-BB11-8B19C887E6A8}" type="slidenum">
              <a:rPr lang="en-US" smtClean="0"/>
              <a:t>45</a:t>
            </a:fld>
            <a:endParaRPr lang="en-US"/>
          </a:p>
        </p:txBody>
      </p:sp>
    </p:spTree>
    <p:extLst>
      <p:ext uri="{BB962C8B-B14F-4D97-AF65-F5344CB8AC3E}">
        <p14:creationId xmlns:p14="http://schemas.microsoft.com/office/powerpoint/2010/main" val="2727425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MSEK updated based on 2023 numbers, rest Not updated yet</a:t>
            </a:r>
          </a:p>
        </p:txBody>
      </p:sp>
      <p:sp>
        <p:nvSpPr>
          <p:cNvPr id="4" name="Slide Number Placeholder 3"/>
          <p:cNvSpPr>
            <a:spLocks noGrp="1"/>
          </p:cNvSpPr>
          <p:nvPr>
            <p:ph type="sldNum" sz="quarter" idx="5"/>
          </p:nvPr>
        </p:nvSpPr>
        <p:spPr/>
        <p:txBody>
          <a:bodyPr/>
          <a:lstStyle/>
          <a:p>
            <a:fld id="{6D7731C0-4EC2-4F40-BB11-8B19C887E6A8}" type="slidenum">
              <a:rPr lang="en-US" smtClean="0"/>
              <a:t>46</a:t>
            </a:fld>
            <a:endParaRPr lang="en-US"/>
          </a:p>
        </p:txBody>
      </p:sp>
    </p:spTree>
    <p:extLst>
      <p:ext uri="{BB962C8B-B14F-4D97-AF65-F5344CB8AC3E}">
        <p14:creationId xmlns:p14="http://schemas.microsoft.com/office/powerpoint/2010/main" val="1172307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U</a:t>
            </a:r>
            <a:r>
              <a:rPr lang="en-GB" dirty="0"/>
              <a:t>p</a:t>
            </a:r>
            <a:r>
              <a:rPr lang="en-SE" dirty="0"/>
              <a:t>pdaterat Mars 2024</a:t>
            </a:r>
          </a:p>
        </p:txBody>
      </p:sp>
      <p:sp>
        <p:nvSpPr>
          <p:cNvPr id="4" name="Slide Number Placeholder 3"/>
          <p:cNvSpPr>
            <a:spLocks noGrp="1"/>
          </p:cNvSpPr>
          <p:nvPr>
            <p:ph type="sldNum" sz="quarter" idx="5"/>
          </p:nvPr>
        </p:nvSpPr>
        <p:spPr/>
        <p:txBody>
          <a:bodyPr/>
          <a:lstStyle/>
          <a:p>
            <a:fld id="{6D7731C0-4EC2-4F40-BB11-8B19C887E6A8}" type="slidenum">
              <a:rPr lang="en-US" smtClean="0"/>
              <a:t>47</a:t>
            </a:fld>
            <a:endParaRPr lang="en-US"/>
          </a:p>
        </p:txBody>
      </p:sp>
    </p:spTree>
    <p:extLst>
      <p:ext uri="{BB962C8B-B14F-4D97-AF65-F5344CB8AC3E}">
        <p14:creationId xmlns:p14="http://schemas.microsoft.com/office/powerpoint/2010/main" val="252910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2023 impact report numbers</a:t>
            </a:r>
          </a:p>
        </p:txBody>
      </p:sp>
      <p:sp>
        <p:nvSpPr>
          <p:cNvPr id="4" name="Slide Number Placeholder 3"/>
          <p:cNvSpPr>
            <a:spLocks noGrp="1"/>
          </p:cNvSpPr>
          <p:nvPr>
            <p:ph type="sldNum" sz="quarter" idx="5"/>
          </p:nvPr>
        </p:nvSpPr>
        <p:spPr/>
        <p:txBody>
          <a:bodyPr/>
          <a:lstStyle/>
          <a:p>
            <a:fld id="{6D7731C0-4EC2-4F40-BB11-8B19C887E6A8}" type="slidenum">
              <a:rPr lang="en-US" smtClean="0"/>
              <a:t>48</a:t>
            </a:fld>
            <a:endParaRPr lang="en-US"/>
          </a:p>
        </p:txBody>
      </p:sp>
    </p:spTree>
    <p:extLst>
      <p:ext uri="{BB962C8B-B14F-4D97-AF65-F5344CB8AC3E}">
        <p14:creationId xmlns:p14="http://schemas.microsoft.com/office/powerpoint/2010/main" val="1692712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SE" dirty="0"/>
              <a:t>Text från Connys presentation på </a:t>
            </a:r>
            <a:r>
              <a:rPr lang="sv-SE" dirty="0" err="1"/>
              <a:t>https</a:t>
            </a:r>
            <a:r>
              <a:rPr lang="sv-SE" dirty="0"/>
              <a:t>://</a:t>
            </a:r>
            <a:r>
              <a:rPr lang="sv-SE" dirty="0" err="1"/>
              <a:t>my.ai.se</a:t>
            </a:r>
            <a:r>
              <a:rPr lang="sv-SE" dirty="0"/>
              <a:t>/</a:t>
            </a:r>
            <a:r>
              <a:rPr lang="sv-SE" dirty="0" err="1"/>
              <a:t>resources</a:t>
            </a:r>
            <a:r>
              <a:rPr lang="sv-SE" dirty="0"/>
              <a:t>/1596</a:t>
            </a:r>
            <a:endParaRPr dirty="0"/>
          </a:p>
        </p:txBody>
      </p:sp>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49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6D7731C0-4EC2-4F40-BB11-8B19C887E6A8}" type="slidenum">
              <a:rPr lang="en-US" smtClean="0"/>
              <a:t>54</a:t>
            </a:fld>
            <a:endParaRPr lang="en-US"/>
          </a:p>
        </p:txBody>
      </p:sp>
    </p:spTree>
    <p:extLst>
      <p:ext uri="{BB962C8B-B14F-4D97-AF65-F5344CB8AC3E}">
        <p14:creationId xmlns:p14="http://schemas.microsoft.com/office/powerpoint/2010/main" val="1071202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8" name="Google Shape;9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sv-SE"/>
              <a:t>55</a:t>
            </a:fld>
            <a:endParaRPr/>
          </a:p>
        </p:txBody>
      </p:sp>
    </p:spTree>
    <p:extLst>
      <p:ext uri="{BB962C8B-B14F-4D97-AF65-F5344CB8AC3E}">
        <p14:creationId xmlns:p14="http://schemas.microsoft.com/office/powerpoint/2010/main" val="1409202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8" name="Google Shape;9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sv-SE"/>
              <a:t>56</a:t>
            </a:fld>
            <a:endParaRPr/>
          </a:p>
        </p:txBody>
      </p:sp>
    </p:spTree>
    <p:extLst>
      <p:ext uri="{BB962C8B-B14F-4D97-AF65-F5344CB8AC3E}">
        <p14:creationId xmlns:p14="http://schemas.microsoft.com/office/powerpoint/2010/main" val="363306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a:latin typeface="Greycliff CF" pitchFamily="2" charset="77"/>
              </a:rPr>
              <a:t>We are funded by the Swedish government, via </a:t>
            </a:r>
            <a:r>
              <a:rPr lang="en-US" sz="1200" err="1">
                <a:latin typeface="Greycliff CF" pitchFamily="2" charset="77"/>
              </a:rPr>
              <a:t>Vinnova</a:t>
            </a:r>
            <a:r>
              <a:rPr lang="en-US" sz="1200">
                <a:latin typeface="Greycliff CF" pitchFamily="2" charset="77"/>
              </a:rPr>
              <a:t>, and by the public and private sectors.</a:t>
            </a:r>
            <a:endParaRPr lang="en-US"/>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5123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8" name="Google Shape;9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sv-SE"/>
              <a:t>57</a:t>
            </a:fld>
            <a:endParaRPr/>
          </a:p>
        </p:txBody>
      </p:sp>
    </p:spTree>
    <p:extLst>
      <p:ext uri="{BB962C8B-B14F-4D97-AF65-F5344CB8AC3E}">
        <p14:creationId xmlns:p14="http://schemas.microsoft.com/office/powerpoint/2010/main" val="4119996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marR="0" lvl="0" indent="-342900" algn="l" rtl="0">
              <a:lnSpc>
                <a:spcPct val="100000"/>
              </a:lnSpc>
              <a:spcBef>
                <a:spcPts val="1200"/>
              </a:spcBef>
              <a:spcAft>
                <a:spcPts val="0"/>
              </a:spcAft>
              <a:buClr>
                <a:srgbClr val="000000"/>
              </a:buClr>
              <a:buSzPts val="2000"/>
              <a:buFont typeface="Arial"/>
              <a:buChar char="•"/>
            </a:pPr>
            <a:endParaRPr lang="en-US" sz="1000" b="0" i="0" u="none" strike="noStrike" cap="none">
              <a:solidFill>
                <a:srgbClr val="000000"/>
              </a:solidFill>
              <a:latin typeface="Greycliff CF" pitchFamily="2" charset="77"/>
              <a:sym typeface="Aria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1250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Three dimensions for </a:t>
            </a:r>
            <a:r>
              <a:rPr lang="sv-SE" err="1"/>
              <a:t>adopting</a:t>
            </a:r>
            <a:r>
              <a:rPr lang="sv-SE"/>
              <a:t> AI. </a:t>
            </a:r>
            <a:r>
              <a:rPr lang="sv-SE" err="1"/>
              <a:t>We</a:t>
            </a:r>
            <a:r>
              <a:rPr lang="sv-SE"/>
              <a:t> </a:t>
            </a:r>
            <a:r>
              <a:rPr lang="sv-SE" err="1"/>
              <a:t>will</a:t>
            </a:r>
            <a:r>
              <a:rPr lang="sv-SE"/>
              <a:t> come back to </a:t>
            </a:r>
            <a:r>
              <a:rPr lang="sv-SE" err="1"/>
              <a:t>this</a:t>
            </a:r>
            <a:r>
              <a:rPr lang="sv-SE"/>
              <a:t> in a bit.</a:t>
            </a:r>
          </a:p>
        </p:txBody>
      </p:sp>
      <p:sp>
        <p:nvSpPr>
          <p:cNvPr id="4" name="Platshållare för bildnummer 3"/>
          <p:cNvSpPr>
            <a:spLocks noGrp="1"/>
          </p:cNvSpPr>
          <p:nvPr>
            <p:ph type="sldNum" sz="quarter" idx="5"/>
          </p:nvPr>
        </p:nvSpPr>
        <p:spPr/>
        <p:txBody>
          <a:bodyPr/>
          <a:lstStyle/>
          <a:p>
            <a:fld id="{6D7731C0-4EC2-4F40-BB11-8B19C887E6A8}" type="slidenum">
              <a:rPr lang="en-US" smtClean="0"/>
              <a:t>5</a:t>
            </a:fld>
            <a:endParaRPr lang="en-US"/>
          </a:p>
        </p:txBody>
      </p:sp>
    </p:spTree>
    <p:extLst>
      <p:ext uri="{BB962C8B-B14F-4D97-AF65-F5344CB8AC3E}">
        <p14:creationId xmlns:p14="http://schemas.microsoft.com/office/powerpoint/2010/main" val="336105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5"/>
                </a:solidFill>
              </a:rPr>
              <a:t>Our partners come from all regions of Sweden. To best serve and be close to the regional ecosystems, we operate with a regional presence through our nodes at various host organizations around Sweden.</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385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latin typeface="Greycliff CF" pitchFamily="2" charset="77"/>
              </a:rPr>
              <a:t>Over 100 partner companies and organizations from the public and private sector as well as academia.</a:t>
            </a:r>
            <a:endParaRPr lang="en-US" dirty="0">
              <a:solidFill>
                <a:schemeClr val="accent5"/>
              </a:solidFil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964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a:latin typeface="Greycliff CF" pitchFamily="2" charset="77"/>
              </a:rPr>
              <a:t>Over 120 </a:t>
            </a:r>
            <a:r>
              <a:rPr lang="en-US" sz="1200" dirty="0">
                <a:latin typeface="Greycliff CF" pitchFamily="2" charset="77"/>
              </a:rPr>
              <a:t>partner companies and organizations from the public and private sector as well as academia.</a:t>
            </a:r>
            <a:endParaRPr lang="en-US" dirty="0">
              <a:solidFill>
                <a:schemeClr val="accent5"/>
              </a:solidFil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368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SE"/>
              <a:t>Text från </a:t>
            </a:r>
            <a:r>
              <a:rPr lang="sv-SE" err="1"/>
              <a:t>https</a:t>
            </a:r>
            <a:r>
              <a:rPr lang="sv-SE"/>
              <a:t>://</a:t>
            </a:r>
            <a:r>
              <a:rPr lang="sv-SE" err="1"/>
              <a:t>my.ai.se</a:t>
            </a:r>
            <a:r>
              <a:rPr lang="sv-SE"/>
              <a:t>/</a:t>
            </a:r>
            <a:r>
              <a:rPr lang="sv-SE" err="1"/>
              <a:t>resources</a:t>
            </a:r>
            <a:r>
              <a:rPr lang="sv-SE"/>
              <a:t>/1596</a:t>
            </a:r>
            <a:endParaRPr/>
          </a:p>
        </p:txBody>
      </p:sp>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er">
    <p:bg>
      <p:bgRef idx="1001">
        <a:schemeClr val="bg2"/>
      </p:bgRef>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378B4F13-EFC9-8141-8497-AF3D54A53C21}"/>
              </a:ext>
            </a:extLst>
          </p:cNvPr>
          <p:cNvSpPr/>
          <p:nvPr userDrawn="1"/>
        </p:nvSpPr>
        <p:spPr>
          <a:xfrm>
            <a:off x="0" y="0"/>
            <a:ext cx="12192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1463041" y="2124353"/>
            <a:ext cx="8290560" cy="2170545"/>
          </a:xfrm>
        </p:spPr>
        <p:txBody>
          <a:bodyPr anchor="b">
            <a:normAutofit/>
          </a:bodyPr>
          <a:lstStyle>
            <a:lvl1pPr algn="l">
              <a:defRPr sz="6400">
                <a:solidFill>
                  <a:schemeClr val="tx1"/>
                </a:solidFill>
              </a:defRPr>
            </a:lvl1pPr>
          </a:lstStyle>
          <a:p>
            <a:r>
              <a:rPr lang="sv-SE" dirty="0" err="1"/>
              <a:t>Heading</a:t>
            </a:r>
            <a:r>
              <a:rPr lang="sv-SE" dirty="0"/>
              <a:t> – </a:t>
            </a:r>
            <a:r>
              <a:rPr lang="sv-SE" dirty="0" err="1"/>
              <a:t>can</a:t>
            </a:r>
            <a:r>
              <a:rPr lang="sv-SE" dirty="0"/>
              <a:t> be </a:t>
            </a:r>
            <a:r>
              <a:rPr lang="sv-SE" dirty="0" err="1"/>
              <a:t>uppercase</a:t>
            </a:r>
            <a:r>
              <a:rPr lang="sv-SE" dirty="0"/>
              <a:t> </a:t>
            </a:r>
            <a:r>
              <a:rPr lang="sv-SE" dirty="0" err="1"/>
              <a:t>if</a:t>
            </a:r>
            <a:r>
              <a:rPr lang="sv-SE" dirty="0"/>
              <a:t> short</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1463041" y="4584383"/>
            <a:ext cx="8290560" cy="1227137"/>
          </a:xfrm>
        </p:spPr>
        <p:txBody>
          <a:bodyPr>
            <a:noAutofit/>
          </a:bodyPr>
          <a:lstStyle>
            <a:lvl1pPr marL="0" indent="0" algn="l">
              <a:lnSpc>
                <a:spcPct val="100000"/>
              </a:lnSpc>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a:t>
            </a:r>
            <a:r>
              <a:rPr lang="sv-SE" dirty="0"/>
              <a:t> </a:t>
            </a:r>
            <a:r>
              <a:rPr lang="sv-SE" dirty="0" err="1"/>
              <a:t>heading</a:t>
            </a:r>
            <a:r>
              <a:rPr lang="sv-SE" dirty="0"/>
              <a:t>, speaker, </a:t>
            </a:r>
            <a:r>
              <a:rPr lang="sv-SE" dirty="0" err="1"/>
              <a:t>venue</a:t>
            </a:r>
            <a:r>
              <a:rPr lang="sv-SE" dirty="0"/>
              <a:t>, etc. </a:t>
            </a:r>
            <a:r>
              <a:rPr lang="sv-SE" dirty="0" err="1"/>
              <a:t>Use</a:t>
            </a:r>
            <a:r>
              <a:rPr lang="sv-SE" dirty="0"/>
              <a:t> </a:t>
            </a:r>
            <a:r>
              <a:rPr lang="sv-SE" dirty="0" err="1"/>
              <a:t>this</a:t>
            </a:r>
            <a:r>
              <a:rPr lang="sv-SE" dirty="0"/>
              <a:t> </a:t>
            </a:r>
            <a:r>
              <a:rPr lang="sv-SE" dirty="0" err="1"/>
              <a:t>slide</a:t>
            </a:r>
            <a:r>
              <a:rPr lang="sv-SE" dirty="0"/>
              <a:t> </a:t>
            </a:r>
            <a:r>
              <a:rPr lang="sv-SE" dirty="0" err="1"/>
              <a:t>with</a:t>
            </a:r>
            <a:r>
              <a:rPr lang="sv-SE" dirty="0"/>
              <a:t> dark </a:t>
            </a:r>
            <a:r>
              <a:rPr lang="sv-SE" dirty="0" err="1"/>
              <a:t>blue</a:t>
            </a:r>
            <a:r>
              <a:rPr lang="sv-SE" dirty="0"/>
              <a:t> </a:t>
            </a:r>
            <a:r>
              <a:rPr lang="sv-SE" dirty="0" err="1"/>
              <a:t>background</a:t>
            </a:r>
            <a:r>
              <a:rPr lang="sv-SE" dirty="0"/>
              <a:t> or dark </a:t>
            </a:r>
            <a:r>
              <a:rPr lang="sv-SE" dirty="0" err="1"/>
              <a:t>hero</a:t>
            </a:r>
            <a:r>
              <a:rPr lang="sv-SE" dirty="0"/>
              <a:t> image.</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r>
              <a:rPr lang="sv-SE" err="1"/>
              <a:t>footer</a:t>
            </a:r>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9" name="Bildobjekt 8" descr="En bild som visar ritning&#10;&#10;Automatiskt genererad beskrivning">
            <a:extLst>
              <a:ext uri="{FF2B5EF4-FFF2-40B4-BE49-F238E27FC236}">
                <a16:creationId xmlns:a16="http://schemas.microsoft.com/office/drawing/2014/main" id="{580048E7-6433-25A7-E2D0-B081CA67EB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35657998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Empty dark">
    <p:bg>
      <p:bgPr>
        <a:solidFill>
          <a:schemeClr val="tx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475143-3A41-E842-9BE1-E0055C5D4EB3}"/>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3" name="Platshållare för sidfot 2">
            <a:extLst>
              <a:ext uri="{FF2B5EF4-FFF2-40B4-BE49-F238E27FC236}">
                <a16:creationId xmlns:a16="http://schemas.microsoft.com/office/drawing/2014/main" id="{A44D5079-45CB-0843-BD7C-748AD71FF56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E4E946-BDAC-5D4F-B557-DDA82831745D}"/>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7" name="Bildobjekt 6" descr="En bild som visar ritning&#10;&#10;Automatiskt genererad beskrivning">
            <a:extLst>
              <a:ext uri="{FF2B5EF4-FFF2-40B4-BE49-F238E27FC236}">
                <a16:creationId xmlns:a16="http://schemas.microsoft.com/office/drawing/2014/main" id="{B2A25A4E-B77F-A607-A332-836FE7FF13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426340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mpty yellow (use sparsingly!)">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475143-3A41-E842-9BE1-E0055C5D4EB3}"/>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3" name="Platshållare för sidfot 2">
            <a:extLst>
              <a:ext uri="{FF2B5EF4-FFF2-40B4-BE49-F238E27FC236}">
                <a16:creationId xmlns:a16="http://schemas.microsoft.com/office/drawing/2014/main" id="{A44D5079-45CB-0843-BD7C-748AD71FF56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E4E946-BDAC-5D4F-B557-DDA82831745D}"/>
              </a:ext>
            </a:extLst>
          </p:cNvPr>
          <p:cNvSpPr>
            <a:spLocks noGrp="1"/>
          </p:cNvSpPr>
          <p:nvPr>
            <p:ph type="sldNum" sz="quarter" idx="12"/>
          </p:nvPr>
        </p:nvSpPr>
        <p:spPr/>
        <p:txBody>
          <a:bodyPr/>
          <a:lstStyle/>
          <a:p>
            <a:fld id="{A27DF09E-8508-3A40-851B-1CAED0195E7E}" type="slidenum">
              <a:rPr lang="sv-SE" smtClean="0"/>
              <a:t>‹#›</a:t>
            </a:fld>
            <a:endParaRPr lang="sv-SE"/>
          </a:p>
        </p:txBody>
      </p:sp>
    </p:spTree>
    <p:extLst>
      <p:ext uri="{BB962C8B-B14F-4D97-AF65-F5344CB8AC3E}">
        <p14:creationId xmlns:p14="http://schemas.microsoft.com/office/powerpoint/2010/main" val="420000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ED0547-F0A7-D744-82A7-28C76853CDAA}"/>
              </a:ext>
            </a:extLst>
          </p:cNvPr>
          <p:cNvSpPr>
            <a:spLocks noGrp="1"/>
          </p:cNvSpPr>
          <p:nvPr>
            <p:ph type="title" hasCustomPrompt="1"/>
          </p:nvPr>
        </p:nvSpPr>
        <p:spPr/>
        <p:txBody>
          <a:bodyPr/>
          <a:lstStyle/>
          <a:p>
            <a:r>
              <a:rPr lang="sv-SE" dirty="0"/>
              <a:t>Colors</a:t>
            </a:r>
            <a:endParaRPr lang="en-US" dirty="0"/>
          </a:p>
        </p:txBody>
      </p:sp>
      <p:sp>
        <p:nvSpPr>
          <p:cNvPr id="3" name="Platshållare för datum 2">
            <a:extLst>
              <a:ext uri="{FF2B5EF4-FFF2-40B4-BE49-F238E27FC236}">
                <a16:creationId xmlns:a16="http://schemas.microsoft.com/office/drawing/2014/main" id="{C2C9638C-AA5F-8A47-9DC4-79565DDC76D4}"/>
              </a:ext>
            </a:extLst>
          </p:cNvPr>
          <p:cNvSpPr>
            <a:spLocks noGrp="1"/>
          </p:cNvSpPr>
          <p:nvPr>
            <p:ph type="dt" sz="half" idx="10"/>
          </p:nvPr>
        </p:nvSpPr>
        <p:spPr/>
        <p:txBody>
          <a:bodyPr/>
          <a:lstStyle/>
          <a:p>
            <a:fld id="{11475F61-B125-484B-A5CA-693CFB9F9CD5}" type="datetimeFigureOut">
              <a:rPr lang="sv-SE" smtClean="0"/>
              <a:pPr/>
              <a:t>2024-04-17</a:t>
            </a:fld>
            <a:endParaRPr lang="sv-SE"/>
          </a:p>
        </p:txBody>
      </p:sp>
      <p:sp>
        <p:nvSpPr>
          <p:cNvPr id="4" name="Platshållare för sidfot 3">
            <a:extLst>
              <a:ext uri="{FF2B5EF4-FFF2-40B4-BE49-F238E27FC236}">
                <a16:creationId xmlns:a16="http://schemas.microsoft.com/office/drawing/2014/main" id="{14725F63-19B8-FC45-89F4-270DE1FEC2A2}"/>
              </a:ext>
            </a:extLst>
          </p:cNvPr>
          <p:cNvSpPr>
            <a:spLocks noGrp="1"/>
          </p:cNvSpPr>
          <p:nvPr>
            <p:ph type="ftr" sz="quarter" idx="11"/>
          </p:nvPr>
        </p:nvSpPr>
        <p:spPr/>
        <p:txBody>
          <a:bodyPr/>
          <a:lstStyle/>
          <a:p>
            <a:r>
              <a:rPr lang="sv-SE"/>
              <a:t>Footer</a:t>
            </a:r>
          </a:p>
        </p:txBody>
      </p:sp>
      <p:sp>
        <p:nvSpPr>
          <p:cNvPr id="5" name="Platshållare för bildnummer 4">
            <a:extLst>
              <a:ext uri="{FF2B5EF4-FFF2-40B4-BE49-F238E27FC236}">
                <a16:creationId xmlns:a16="http://schemas.microsoft.com/office/drawing/2014/main" id="{3269D391-D613-8E46-86E3-E01133F9A8D3}"/>
              </a:ext>
            </a:extLst>
          </p:cNvPr>
          <p:cNvSpPr>
            <a:spLocks noGrp="1"/>
          </p:cNvSpPr>
          <p:nvPr>
            <p:ph type="sldNum" sz="quarter" idx="12"/>
          </p:nvPr>
        </p:nvSpPr>
        <p:spPr/>
        <p:txBody>
          <a:bodyPr/>
          <a:lstStyle/>
          <a:p>
            <a:fld id="{A27DF09E-8508-3A40-851B-1CAED0195E7E}" type="slidenum">
              <a:rPr lang="sv-SE" smtClean="0"/>
              <a:pPr/>
              <a:t>‹#›</a:t>
            </a:fld>
            <a:endParaRPr lang="sv-SE"/>
          </a:p>
        </p:txBody>
      </p:sp>
      <p:sp>
        <p:nvSpPr>
          <p:cNvPr id="6" name="Rektangel 5">
            <a:extLst>
              <a:ext uri="{FF2B5EF4-FFF2-40B4-BE49-F238E27FC236}">
                <a16:creationId xmlns:a16="http://schemas.microsoft.com/office/drawing/2014/main" id="{00009990-2B6B-204B-8220-3FAB21924DE5}"/>
              </a:ext>
            </a:extLst>
          </p:cNvPr>
          <p:cNvSpPr/>
          <p:nvPr userDrawn="1"/>
        </p:nvSpPr>
        <p:spPr>
          <a:xfrm>
            <a:off x="838200" y="2041424"/>
            <a:ext cx="1757069" cy="1757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a:solidFill>
                  <a:schemeClr val="bg1"/>
                </a:solidFill>
                <a:latin typeface="Greycliff CF" pitchFamily="2" charset="77"/>
              </a:rPr>
              <a:t>Primary yellow</a:t>
            </a:r>
          </a:p>
        </p:txBody>
      </p:sp>
      <p:sp>
        <p:nvSpPr>
          <p:cNvPr id="7" name="Rektangel 6">
            <a:extLst>
              <a:ext uri="{FF2B5EF4-FFF2-40B4-BE49-F238E27FC236}">
                <a16:creationId xmlns:a16="http://schemas.microsoft.com/office/drawing/2014/main" id="{0EBDC06C-5B7F-0148-9E8D-FA23D0317116}"/>
              </a:ext>
            </a:extLst>
          </p:cNvPr>
          <p:cNvSpPr/>
          <p:nvPr userDrawn="1"/>
        </p:nvSpPr>
        <p:spPr>
          <a:xfrm>
            <a:off x="3312658" y="2041424"/>
            <a:ext cx="1757069" cy="1757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a:solidFill>
                  <a:schemeClr val="bg1"/>
                </a:solidFill>
                <a:latin typeface="Greycliff CF" pitchFamily="2" charset="77"/>
              </a:rPr>
              <a:t>Dark blue</a:t>
            </a:r>
          </a:p>
        </p:txBody>
      </p:sp>
      <p:sp>
        <p:nvSpPr>
          <p:cNvPr id="9" name="Rektangel 8">
            <a:extLst>
              <a:ext uri="{FF2B5EF4-FFF2-40B4-BE49-F238E27FC236}">
                <a16:creationId xmlns:a16="http://schemas.microsoft.com/office/drawing/2014/main" id="{E2B20CA1-20E7-C245-A395-1344E9C7754A}"/>
              </a:ext>
            </a:extLst>
          </p:cNvPr>
          <p:cNvSpPr/>
          <p:nvPr userDrawn="1"/>
        </p:nvSpPr>
        <p:spPr>
          <a:xfrm>
            <a:off x="8261573" y="2041424"/>
            <a:ext cx="1757069" cy="175706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reycliff CF" pitchFamily="2" charset="77"/>
              </a:rPr>
              <a:t>Grey</a:t>
            </a:r>
          </a:p>
        </p:txBody>
      </p:sp>
      <p:sp>
        <p:nvSpPr>
          <p:cNvPr id="10" name="Rektangel 9">
            <a:extLst>
              <a:ext uri="{FF2B5EF4-FFF2-40B4-BE49-F238E27FC236}">
                <a16:creationId xmlns:a16="http://schemas.microsoft.com/office/drawing/2014/main" id="{0A43E7A6-4524-0442-9CB0-178EA8DF9499}"/>
              </a:ext>
            </a:extLst>
          </p:cNvPr>
          <p:cNvSpPr/>
          <p:nvPr userDrawn="1"/>
        </p:nvSpPr>
        <p:spPr>
          <a:xfrm>
            <a:off x="838200" y="3968328"/>
            <a:ext cx="1757069" cy="1757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Light blue</a:t>
            </a:r>
          </a:p>
        </p:txBody>
      </p:sp>
      <p:sp>
        <p:nvSpPr>
          <p:cNvPr id="11" name="Rektangel 10">
            <a:extLst>
              <a:ext uri="{FF2B5EF4-FFF2-40B4-BE49-F238E27FC236}">
                <a16:creationId xmlns:a16="http://schemas.microsoft.com/office/drawing/2014/main" id="{012A3D37-2144-BE42-BF74-D7DE9947B561}"/>
              </a:ext>
            </a:extLst>
          </p:cNvPr>
          <p:cNvSpPr/>
          <p:nvPr userDrawn="1"/>
        </p:nvSpPr>
        <p:spPr>
          <a:xfrm>
            <a:off x="3312658" y="3968328"/>
            <a:ext cx="1757069" cy="17570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Blue</a:t>
            </a:r>
          </a:p>
        </p:txBody>
      </p:sp>
      <p:sp>
        <p:nvSpPr>
          <p:cNvPr id="12" name="Rektangel 11">
            <a:extLst>
              <a:ext uri="{FF2B5EF4-FFF2-40B4-BE49-F238E27FC236}">
                <a16:creationId xmlns:a16="http://schemas.microsoft.com/office/drawing/2014/main" id="{2ECE4356-E2CB-7C45-9C28-6995CB4E255D}"/>
              </a:ext>
            </a:extLst>
          </p:cNvPr>
          <p:cNvSpPr/>
          <p:nvPr userDrawn="1"/>
        </p:nvSpPr>
        <p:spPr>
          <a:xfrm>
            <a:off x="5787116" y="3968328"/>
            <a:ext cx="1757069" cy="1757069"/>
          </a:xfrm>
          <a:prstGeom prst="rect">
            <a:avLst/>
          </a:prstGeom>
          <a:solidFill>
            <a:schemeClr val="accent5"/>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Accent red</a:t>
            </a:r>
          </a:p>
        </p:txBody>
      </p:sp>
      <p:sp>
        <p:nvSpPr>
          <p:cNvPr id="13" name="Rektangel 12">
            <a:extLst>
              <a:ext uri="{FF2B5EF4-FFF2-40B4-BE49-F238E27FC236}">
                <a16:creationId xmlns:a16="http://schemas.microsoft.com/office/drawing/2014/main" id="{35AF0FE3-9D24-B347-96D0-993AAFA4C26D}"/>
              </a:ext>
            </a:extLst>
          </p:cNvPr>
          <p:cNvSpPr/>
          <p:nvPr userDrawn="1"/>
        </p:nvSpPr>
        <p:spPr>
          <a:xfrm>
            <a:off x="8261573" y="3968327"/>
            <a:ext cx="1757069" cy="1757069"/>
          </a:xfrm>
          <a:prstGeom prst="rect">
            <a:avLst/>
          </a:prstGeom>
          <a:solidFill>
            <a:schemeClr val="accent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Accent green</a:t>
            </a:r>
          </a:p>
        </p:txBody>
      </p:sp>
      <p:sp>
        <p:nvSpPr>
          <p:cNvPr id="14" name="Rektangel 13">
            <a:extLst>
              <a:ext uri="{FF2B5EF4-FFF2-40B4-BE49-F238E27FC236}">
                <a16:creationId xmlns:a16="http://schemas.microsoft.com/office/drawing/2014/main" id="{56E6290C-A792-A846-9AC5-B70D374B3C04}"/>
              </a:ext>
            </a:extLst>
          </p:cNvPr>
          <p:cNvSpPr/>
          <p:nvPr userDrawn="1"/>
        </p:nvSpPr>
        <p:spPr>
          <a:xfrm>
            <a:off x="5787116" y="2041424"/>
            <a:ext cx="1757069" cy="1757069"/>
          </a:xfrm>
          <a:prstGeom prst="rect">
            <a:avLst/>
          </a:prstGeom>
          <a:solidFill>
            <a:schemeClr val="bg1"/>
          </a:solidFill>
          <a:ln>
            <a:solidFill>
              <a:srgbClr val="121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reycliff CF" pitchFamily="2" charset="77"/>
              </a:rPr>
              <a:t>“White”</a:t>
            </a:r>
          </a:p>
        </p:txBody>
      </p:sp>
    </p:spTree>
    <p:extLst>
      <p:ext uri="{BB962C8B-B14F-4D97-AF65-F5344CB8AC3E}">
        <p14:creationId xmlns:p14="http://schemas.microsoft.com/office/powerpoint/2010/main" val="316963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e and contrast 50-50">
  <p:cSld name="1_Compare and contrast 50-50">
    <p:bg>
      <p:bgPr>
        <a:solidFill>
          <a:schemeClr val="lt2"/>
        </a:solidFill>
        <a:effectLst/>
      </p:bgPr>
    </p:bg>
    <p:spTree>
      <p:nvGrpSpPr>
        <p:cNvPr id="1" name="Shape 38"/>
        <p:cNvGrpSpPr/>
        <p:nvPr/>
      </p:nvGrpSpPr>
      <p:grpSpPr>
        <a:xfrm>
          <a:off x="0" y="0"/>
          <a:ext cx="0" cy="0"/>
          <a:chOff x="0" y="0"/>
          <a:chExt cx="0" cy="0"/>
        </a:xfrm>
      </p:grpSpPr>
      <p:sp>
        <p:nvSpPr>
          <p:cNvPr id="39" name="Google Shape;39;p72"/>
          <p:cNvSpPr/>
          <p:nvPr/>
        </p:nvSpPr>
        <p:spPr>
          <a:xfrm>
            <a:off x="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72"/>
          <p:cNvSpPr txBox="1">
            <a:spLocks noGrp="1"/>
          </p:cNvSpPr>
          <p:nvPr>
            <p:ph type="ctrTitle"/>
          </p:nvPr>
        </p:nvSpPr>
        <p:spPr>
          <a:xfrm>
            <a:off x="838200" y="1360902"/>
            <a:ext cx="4422569" cy="144208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rial"/>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2"/>
          <p:cNvSpPr txBox="1">
            <a:spLocks noGrp="1"/>
          </p:cNvSpPr>
          <p:nvPr>
            <p:ph type="subTitle" idx="1"/>
          </p:nvPr>
        </p:nvSpPr>
        <p:spPr>
          <a:xfrm>
            <a:off x="838200" y="3052165"/>
            <a:ext cx="4422569" cy="255350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2" name="Google Shape;4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2"/>
          <p:cNvSpPr txBox="1">
            <a:spLocks noGrp="1"/>
          </p:cNvSpPr>
          <p:nvPr>
            <p:ph type="ftr" idx="11"/>
          </p:nvPr>
        </p:nvSpPr>
        <p:spPr>
          <a:xfrm>
            <a:off x="4038599" y="6356350"/>
            <a:ext cx="59800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2"/>
          <p:cNvSpPr txBox="1">
            <a:spLocks noGrp="1"/>
          </p:cNvSpPr>
          <p:nvPr>
            <p:ph type="sldNum" idx="12"/>
          </p:nvPr>
        </p:nvSpPr>
        <p:spPr>
          <a:xfrm>
            <a:off x="11383617" y="365125"/>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45" name="Google Shape;45;p72"/>
          <p:cNvSpPr txBox="1">
            <a:spLocks noGrp="1"/>
          </p:cNvSpPr>
          <p:nvPr>
            <p:ph type="body" idx="2"/>
          </p:nvPr>
        </p:nvSpPr>
        <p:spPr>
          <a:xfrm>
            <a:off x="6934338" y="3051958"/>
            <a:ext cx="4419461" cy="25535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lt1"/>
              </a:buClr>
              <a:buSzPts val="2400"/>
              <a:buNone/>
              <a:defRPr/>
            </a:lvl2pPr>
            <a:lvl3pPr marL="1371600" lvl="2" indent="-228600" algn="l">
              <a:lnSpc>
                <a:spcPct val="90000"/>
              </a:lnSpc>
              <a:spcBef>
                <a:spcPts val="500"/>
              </a:spcBef>
              <a:spcAft>
                <a:spcPts val="0"/>
              </a:spcAft>
              <a:buClr>
                <a:schemeClr val="lt1"/>
              </a:buClr>
              <a:buSzPts val="20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72"/>
          <p:cNvSpPr txBox="1">
            <a:spLocks noGrp="1"/>
          </p:cNvSpPr>
          <p:nvPr>
            <p:ph type="body" idx="3"/>
          </p:nvPr>
        </p:nvSpPr>
        <p:spPr>
          <a:xfrm>
            <a:off x="6934200" y="1360488"/>
            <a:ext cx="4419461" cy="1442089"/>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4400"/>
              <a:buNone/>
              <a:defRPr sz="4400" b="1"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73989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lt, sub)">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1360902"/>
            <a:ext cx="10515600" cy="2387600"/>
          </a:xfrm>
        </p:spPr>
        <p:txBody>
          <a:bodyPr anchor="b"/>
          <a:lstStyle>
            <a:lvl1pPr algn="ctr">
              <a:defRPr sz="6400" cap="all" baseline="0">
                <a:solidFill>
                  <a:schemeClr val="tx1"/>
                </a:solidFill>
              </a:defRPr>
            </a:lvl1pPr>
          </a:lstStyle>
          <a:p>
            <a:r>
              <a:rPr lang="sv-SE" dirty="0"/>
              <a:t>BIG BOLD HEADING</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3949906"/>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Optional</a:t>
            </a:r>
            <a:r>
              <a:rPr lang="sv-SE" dirty="0"/>
              <a:t> </a:t>
            </a:r>
            <a:r>
              <a:rPr lang="sv-SE" dirty="0" err="1"/>
              <a:t>sub-heading</a:t>
            </a:r>
            <a:endParaRPr lang="sv-SE" dirty="0"/>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9" name="Bildobjekt 8" descr="En bild som visar ritning&#10;&#10;Automatiskt genererad beskrivning">
            <a:extLst>
              <a:ext uri="{FF2B5EF4-FFF2-40B4-BE49-F238E27FC236}">
                <a16:creationId xmlns:a16="http://schemas.microsoft.com/office/drawing/2014/main" id="{9A807449-C26B-41F2-77FA-62DBF11D50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76133601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lt 2, sub)">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617219"/>
            <a:ext cx="10515600" cy="2628899"/>
          </a:xfrm>
        </p:spPr>
        <p:txBody>
          <a:bodyPr anchor="b"/>
          <a:lstStyle>
            <a:lvl1pPr algn="l">
              <a:defRPr sz="6400" cap="all" baseline="0">
                <a:solidFill>
                  <a:schemeClr val="tx1"/>
                </a:solidFill>
              </a:defRPr>
            </a:lvl1pPr>
          </a:lstStyle>
          <a:p>
            <a:r>
              <a:rPr lang="sv-SE" dirty="0" err="1"/>
              <a:t>Slightly</a:t>
            </a:r>
            <a:r>
              <a:rPr lang="sv-SE" dirty="0"/>
              <a:t> less </a:t>
            </a:r>
            <a:br>
              <a:rPr lang="sv-SE" dirty="0"/>
            </a:br>
            <a:r>
              <a:rPr lang="sv-SE" dirty="0"/>
              <a:t>BIG BOLD HEADING</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4046219"/>
            <a:ext cx="10515600" cy="183084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Optional</a:t>
            </a:r>
            <a:r>
              <a:rPr lang="sv-SE" dirty="0"/>
              <a:t> </a:t>
            </a:r>
            <a:r>
              <a:rPr lang="sv-SE" dirty="0" err="1"/>
              <a:t>preamble</a:t>
            </a:r>
            <a:endParaRPr lang="sv-SE" dirty="0"/>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9" name="Platshållare för text 8">
            <a:extLst>
              <a:ext uri="{FF2B5EF4-FFF2-40B4-BE49-F238E27FC236}">
                <a16:creationId xmlns:a16="http://schemas.microsoft.com/office/drawing/2014/main" id="{4C74E404-EBD5-214E-9324-FE965BC9E53E}"/>
              </a:ext>
            </a:extLst>
          </p:cNvPr>
          <p:cNvSpPr>
            <a:spLocks noGrp="1"/>
          </p:cNvSpPr>
          <p:nvPr>
            <p:ph type="body" sz="quarter" idx="13" hasCustomPrompt="1"/>
          </p:nvPr>
        </p:nvSpPr>
        <p:spPr>
          <a:xfrm>
            <a:off x="838200" y="3246120"/>
            <a:ext cx="7139940" cy="800098"/>
          </a:xfrm>
        </p:spPr>
        <p:txBody>
          <a:bodyPr anchor="ctr">
            <a:noAutofit/>
          </a:bodyPr>
          <a:lstStyle>
            <a:lvl1pPr marL="0" indent="0">
              <a:buNone/>
              <a:defRPr sz="3600" b="1" i="0">
                <a:solidFill>
                  <a:schemeClr val="accent1"/>
                </a:solidFill>
                <a:latin typeface="Greycliff CF Heavy" pitchFamily="2" charset="77"/>
              </a:defRPr>
            </a:lvl1pPr>
            <a:lvl2pPr marL="457200" indent="0">
              <a:buNone/>
              <a:defRPr sz="2400" b="1" i="0">
                <a:latin typeface="Greycliff CF Heavy" pitchFamily="2" charset="77"/>
              </a:defRPr>
            </a:lvl2pPr>
            <a:lvl3pPr marL="914400" indent="0">
              <a:buNone/>
              <a:defRPr sz="2400" b="1" i="0">
                <a:latin typeface="Greycliff CF Heavy" pitchFamily="2" charset="77"/>
              </a:defRPr>
            </a:lvl3pPr>
            <a:lvl4pPr marL="1371600" indent="0">
              <a:buNone/>
              <a:defRPr sz="2400" b="1" i="0">
                <a:latin typeface="Greycliff CF Heavy" pitchFamily="2" charset="77"/>
              </a:defRPr>
            </a:lvl4pPr>
            <a:lvl5pPr marL="1828800" indent="0">
              <a:buNone/>
              <a:defRPr sz="2400" b="1" i="0">
                <a:latin typeface="Greycliff CF Heavy" pitchFamily="2" charset="77"/>
              </a:defRPr>
            </a:lvl5pPr>
          </a:lstStyle>
          <a:p>
            <a:pPr lvl="0"/>
            <a:r>
              <a:rPr lang="sv-SE" dirty="0" err="1"/>
              <a:t>Optional</a:t>
            </a:r>
            <a:r>
              <a:rPr lang="sv-SE" dirty="0"/>
              <a:t> </a:t>
            </a:r>
            <a:r>
              <a:rPr lang="sv-SE" dirty="0" err="1"/>
              <a:t>sub-heading</a:t>
            </a:r>
            <a:endParaRPr lang="en-US" dirty="0"/>
          </a:p>
        </p:txBody>
      </p:sp>
      <p:pic>
        <p:nvPicPr>
          <p:cNvPr id="11" name="Bildobjekt 10" descr="En bild som visar ritning&#10;&#10;Automatiskt genererad beskrivning">
            <a:extLst>
              <a:ext uri="{FF2B5EF4-FFF2-40B4-BE49-F238E27FC236}">
                <a16:creationId xmlns:a16="http://schemas.microsoft.com/office/drawing/2014/main" id="{AE71D9F3-C224-1C38-806A-E57836564C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109895012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e and contras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1135083" y="1360902"/>
            <a:ext cx="4420800" cy="1442089"/>
          </a:xfrm>
        </p:spPr>
        <p:txBody>
          <a:bodyPr anchor="b"/>
          <a:lstStyle>
            <a:lvl1pPr algn="l">
              <a:defRPr sz="4400">
                <a:solidFill>
                  <a:schemeClr val="tx1"/>
                </a:solidFill>
              </a:defRPr>
            </a:lvl1pPr>
          </a:lstStyle>
          <a:p>
            <a:r>
              <a:rPr lang="sv-SE" dirty="0" err="1"/>
              <a:t>Heading</a:t>
            </a:r>
            <a:r>
              <a:rPr lang="sv-SE" dirty="0"/>
              <a:t> </a:t>
            </a:r>
            <a:r>
              <a:rPr lang="sv-SE" dirty="0" err="1"/>
              <a:t>contrast</a:t>
            </a:r>
            <a:r>
              <a:rPr lang="sv-SE" dirty="0"/>
              <a:t> or </a:t>
            </a:r>
            <a:r>
              <a:rPr lang="sv-SE" dirty="0" err="1"/>
              <a:t>compare</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1135083" y="3052165"/>
            <a:ext cx="4420800" cy="25535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6548595" y="3051958"/>
            <a:ext cx="4420800" cy="2553505"/>
          </a:xfrm>
        </p:spPr>
        <p:txBody>
          <a:bodyPr anchor="t">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6548457" y="1360488"/>
            <a:ext cx="4420800" cy="1442089"/>
          </a:xfrm>
        </p:spPr>
        <p:txBody>
          <a:bodyPr anchor="b">
            <a:noAutofit/>
          </a:bodyPr>
          <a:lstStyle>
            <a:lvl1pPr marL="0" indent="0">
              <a:buNone/>
              <a:defRPr sz="4400" b="1" i="0">
                <a:latin typeface="Greycliff CF Heavy" pitchFamily="2" charset="77"/>
              </a:defRPr>
            </a:lvl1pPr>
          </a:lstStyle>
          <a:p>
            <a:pPr lvl="0"/>
            <a:r>
              <a:rPr lang="sv-SE" dirty="0" err="1"/>
              <a:t>Heading</a:t>
            </a:r>
            <a:r>
              <a:rPr lang="sv-SE" dirty="0"/>
              <a:t> </a:t>
            </a:r>
            <a:r>
              <a:rPr lang="sv-SE" dirty="0" err="1"/>
              <a:t>contrast</a:t>
            </a:r>
            <a:r>
              <a:rPr lang="sv-SE" dirty="0"/>
              <a:t> or </a:t>
            </a:r>
            <a:r>
              <a:rPr lang="sv-SE" dirty="0" err="1"/>
              <a:t>compare</a:t>
            </a:r>
            <a:endParaRPr lang="en-US" dirty="0"/>
          </a:p>
        </p:txBody>
      </p:sp>
      <p:pic>
        <p:nvPicPr>
          <p:cNvPr id="11" name="Bildobjekt 10" descr="En bild som visar ritning&#10;&#10;Automatiskt genererad beskrivning">
            <a:extLst>
              <a:ext uri="{FF2B5EF4-FFF2-40B4-BE49-F238E27FC236}">
                <a16:creationId xmlns:a16="http://schemas.microsoft.com/office/drawing/2014/main" id="{6FE165C8-861A-F342-0BA0-590F319C8E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321807831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e and contrast 50-50">
    <p:bg>
      <p:bgPr>
        <a:solidFill>
          <a:schemeClr val="tx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3929817-D17B-CF4B-9BDE-9E467C6D1A0F}"/>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1360902"/>
            <a:ext cx="4422569" cy="1442089"/>
          </a:xfrm>
        </p:spPr>
        <p:txBody>
          <a:bodyPr anchor="b"/>
          <a:lstStyle>
            <a:lvl1pPr algn="l">
              <a:defRPr sz="4400" b="1" i="0">
                <a:solidFill>
                  <a:schemeClr val="tx1"/>
                </a:solidFill>
                <a:latin typeface="Greycliff CF Heavy" pitchFamily="2" charset="77"/>
              </a:defRPr>
            </a:lvl1pPr>
          </a:lstStyle>
          <a:p>
            <a:r>
              <a:rPr lang="sv-SE" dirty="0" err="1"/>
              <a:t>Contrast</a:t>
            </a:r>
            <a:r>
              <a:rPr lang="sv-SE" dirty="0"/>
              <a:t>/</a:t>
            </a:r>
            <a:r>
              <a:rPr lang="sv-SE" dirty="0" err="1"/>
              <a:t>compare</a:t>
            </a:r>
            <a:r>
              <a:rPr lang="sv-SE" dirty="0"/>
              <a:t> fifty-fifty</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3052165"/>
            <a:ext cx="4422569" cy="2553503"/>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lvl1pPr>
              <a:defRPr>
                <a:solidFill>
                  <a:schemeClr val="tx1"/>
                </a:solidFill>
              </a:defRPr>
            </a:lvl1pPr>
          </a:lstStyle>
          <a:p>
            <a:fld id="{11475F61-B125-484B-A5CA-693CFB9F9CD5}" type="datetimeFigureOut">
              <a:rPr lang="sv-SE" smtClean="0"/>
              <a:pPr/>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lvl1pPr>
              <a:defRPr>
                <a:solidFill>
                  <a:schemeClr val="bg1"/>
                </a:solidFill>
              </a:defRPr>
            </a:lvl1pPr>
          </a:lstStyle>
          <a:p>
            <a:fld id="{A27DF09E-8508-3A40-851B-1CAED0195E7E}" type="slidenum">
              <a:rPr lang="sv-SE" smtClean="0"/>
              <a:pPr/>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6934338" y="3051958"/>
            <a:ext cx="4419461" cy="2553505"/>
          </a:xfrm>
        </p:spPr>
        <p:txBody>
          <a:bodyPr anchor="t">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6934200" y="1360488"/>
            <a:ext cx="4419461" cy="1442089"/>
          </a:xfrm>
        </p:spPr>
        <p:txBody>
          <a:bodyPr anchor="b">
            <a:noAutofit/>
          </a:bodyPr>
          <a:lstStyle>
            <a:lvl1pPr marL="0" indent="0">
              <a:buNone/>
              <a:defRPr sz="4400" b="1" i="0">
                <a:solidFill>
                  <a:schemeClr val="bg1"/>
                </a:solidFill>
                <a:latin typeface="Greycliff CF Heavy" pitchFamily="2" charset="77"/>
              </a:defRPr>
            </a:lvl1pPr>
          </a:lstStyle>
          <a:p>
            <a:pPr lvl="0"/>
            <a:r>
              <a:rPr lang="sv-SE" dirty="0" err="1"/>
              <a:t>Contrast</a:t>
            </a:r>
            <a:r>
              <a:rPr lang="sv-SE" dirty="0"/>
              <a:t>/</a:t>
            </a:r>
            <a:r>
              <a:rPr lang="sv-SE" dirty="0" err="1"/>
              <a:t>compare</a:t>
            </a:r>
            <a:r>
              <a:rPr lang="sv-SE" dirty="0"/>
              <a:t> fifty-fifty</a:t>
            </a:r>
            <a:endParaRPr lang="en-US" dirty="0"/>
          </a:p>
        </p:txBody>
      </p:sp>
    </p:spTree>
    <p:extLst>
      <p:ext uri="{BB962C8B-B14F-4D97-AF65-F5344CB8AC3E}">
        <p14:creationId xmlns:p14="http://schemas.microsoft.com/office/powerpoint/2010/main" val="358852238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bullets">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1360902"/>
            <a:ext cx="3094307" cy="1442089"/>
          </a:xfrm>
        </p:spPr>
        <p:txBody>
          <a:bodyPr anchor="b">
            <a:normAutofit/>
          </a:bodyPr>
          <a:lstStyle>
            <a:lvl1pPr algn="l">
              <a:defRPr sz="4400">
                <a:solidFill>
                  <a:schemeClr val="tx1"/>
                </a:solidFill>
              </a:defRPr>
            </a:lvl1pPr>
          </a:lstStyle>
          <a:p>
            <a:r>
              <a:rPr lang="en-US" dirty="0"/>
              <a:t>One </a:t>
            </a:r>
            <a:r>
              <a:rPr lang="en-US" dirty="0" err="1"/>
              <a:t>mississippi</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3052165"/>
            <a:ext cx="3094307" cy="25535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4548984" y="3052372"/>
            <a:ext cx="3094307" cy="2553505"/>
          </a:xfrm>
        </p:spPr>
        <p:txBody>
          <a:bodyPr anchor="t">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4548846" y="1360902"/>
            <a:ext cx="3094307" cy="1442089"/>
          </a:xfrm>
        </p:spPr>
        <p:txBody>
          <a:bodyPr anchor="b">
            <a:normAutofit/>
          </a:bodyPr>
          <a:lstStyle>
            <a:lvl1pPr marL="0" indent="0">
              <a:buNone/>
              <a:defRPr sz="4400" b="1" i="0">
                <a:latin typeface="Greycliff CF Heavy" pitchFamily="2" charset="77"/>
              </a:defRPr>
            </a:lvl1pPr>
          </a:lstStyle>
          <a:p>
            <a:pPr lvl="0"/>
            <a:r>
              <a:rPr lang="en-US" dirty="0"/>
              <a:t>Two </a:t>
            </a:r>
            <a:r>
              <a:rPr lang="en-US" dirty="0" err="1"/>
              <a:t>mississippi</a:t>
            </a:r>
            <a:endParaRPr lang="en-US" dirty="0"/>
          </a:p>
        </p:txBody>
      </p:sp>
      <p:sp>
        <p:nvSpPr>
          <p:cNvPr id="9" name="Platshållare för text 8">
            <a:extLst>
              <a:ext uri="{FF2B5EF4-FFF2-40B4-BE49-F238E27FC236}">
                <a16:creationId xmlns:a16="http://schemas.microsoft.com/office/drawing/2014/main" id="{5F3848A1-A1FA-654C-80CC-50753D8AEC28}"/>
              </a:ext>
            </a:extLst>
          </p:cNvPr>
          <p:cNvSpPr>
            <a:spLocks noGrp="1"/>
          </p:cNvSpPr>
          <p:nvPr>
            <p:ph type="body" sz="quarter" idx="16" hasCustomPrompt="1"/>
          </p:nvPr>
        </p:nvSpPr>
        <p:spPr>
          <a:xfrm>
            <a:off x="8259491" y="1360902"/>
            <a:ext cx="3094307" cy="1442089"/>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i="0">
                <a:latin typeface="Greycliff CF Heavy" pitchFamily="2"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Three </a:t>
            </a:r>
            <a:r>
              <a:rPr lang="en-US" dirty="0" err="1"/>
              <a:t>mississippi</a:t>
            </a:r>
            <a:endParaRPr lang="en-US" dirty="0"/>
          </a:p>
        </p:txBody>
      </p:sp>
      <p:sp>
        <p:nvSpPr>
          <p:cNvPr id="15" name="Platshållare för text 14">
            <a:extLst>
              <a:ext uri="{FF2B5EF4-FFF2-40B4-BE49-F238E27FC236}">
                <a16:creationId xmlns:a16="http://schemas.microsoft.com/office/drawing/2014/main" id="{9A6895D2-11E7-F243-92B6-E52F1654B600}"/>
              </a:ext>
            </a:extLst>
          </p:cNvPr>
          <p:cNvSpPr>
            <a:spLocks noGrp="1"/>
          </p:cNvSpPr>
          <p:nvPr>
            <p:ph type="body" sz="quarter" idx="17" hasCustomPrompt="1"/>
          </p:nvPr>
        </p:nvSpPr>
        <p:spPr>
          <a:xfrm>
            <a:off x="8259763" y="3052763"/>
            <a:ext cx="3094035" cy="2552905"/>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pic>
        <p:nvPicPr>
          <p:cNvPr id="16" name="Bildobjekt 15" descr="En bild som visar ritning&#10;&#10;Automatiskt genererad beskrivning">
            <a:extLst>
              <a:ext uri="{FF2B5EF4-FFF2-40B4-BE49-F238E27FC236}">
                <a16:creationId xmlns:a16="http://schemas.microsoft.com/office/drawing/2014/main" id="{2C45D9F7-9E21-BC16-F0BB-943F020A34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124992638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bullets colored background">
    <p:bg>
      <p:bgPr>
        <a:solidFill>
          <a:schemeClr val="bg1"/>
        </a:solidFill>
        <a:effectLst/>
      </p:bgPr>
    </p:bg>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E4CB7FEE-5585-AA4F-8D07-7C34C0B92712}"/>
              </a:ext>
            </a:extLst>
          </p:cNvPr>
          <p:cNvSpPr/>
          <p:nvPr userDrawn="1"/>
        </p:nvSpPr>
        <p:spPr>
          <a:xfrm>
            <a:off x="4427516" y="1692611"/>
            <a:ext cx="3336966" cy="380566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ktangel 22">
            <a:extLst>
              <a:ext uri="{FF2B5EF4-FFF2-40B4-BE49-F238E27FC236}">
                <a16:creationId xmlns:a16="http://schemas.microsoft.com/office/drawing/2014/main" id="{2C4203C2-425C-0146-930A-BBF5E924804E}"/>
              </a:ext>
            </a:extLst>
          </p:cNvPr>
          <p:cNvSpPr/>
          <p:nvPr userDrawn="1"/>
        </p:nvSpPr>
        <p:spPr>
          <a:xfrm>
            <a:off x="708561" y="1692611"/>
            <a:ext cx="3336966" cy="3805663"/>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ktangel 23">
            <a:extLst>
              <a:ext uri="{FF2B5EF4-FFF2-40B4-BE49-F238E27FC236}">
                <a16:creationId xmlns:a16="http://schemas.microsoft.com/office/drawing/2014/main" id="{51B0B884-3D9E-CA4A-B28F-6AC025A4A5FE}"/>
              </a:ext>
            </a:extLst>
          </p:cNvPr>
          <p:cNvSpPr/>
          <p:nvPr userDrawn="1"/>
        </p:nvSpPr>
        <p:spPr>
          <a:xfrm>
            <a:off x="8146473" y="1692611"/>
            <a:ext cx="3336966" cy="380566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ktangel 12">
            <a:extLst>
              <a:ext uri="{FF2B5EF4-FFF2-40B4-BE49-F238E27FC236}">
                <a16:creationId xmlns:a16="http://schemas.microsoft.com/office/drawing/2014/main" id="{0F39F24E-A64F-094A-AD84-2AEE9AF67C05}"/>
              </a:ext>
            </a:extLst>
          </p:cNvPr>
          <p:cNvSpPr/>
          <p:nvPr userDrawn="1"/>
        </p:nvSpPr>
        <p:spPr>
          <a:xfrm>
            <a:off x="4427516" y="1692611"/>
            <a:ext cx="3336966" cy="3805664"/>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a:extLst>
              <a:ext uri="{FF2B5EF4-FFF2-40B4-BE49-F238E27FC236}">
                <a16:creationId xmlns:a16="http://schemas.microsoft.com/office/drawing/2014/main" id="{0B11C0D5-0719-1C47-8190-10137C9F5D00}"/>
              </a:ext>
            </a:extLst>
          </p:cNvPr>
          <p:cNvSpPr/>
          <p:nvPr userDrawn="1"/>
        </p:nvSpPr>
        <p:spPr>
          <a:xfrm>
            <a:off x="708561" y="1692613"/>
            <a:ext cx="3336966" cy="3805662"/>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a:extLst>
              <a:ext uri="{FF2B5EF4-FFF2-40B4-BE49-F238E27FC236}">
                <a16:creationId xmlns:a16="http://schemas.microsoft.com/office/drawing/2014/main" id="{B0E87B19-FE1B-9C42-A931-B1516BB4C0A8}"/>
              </a:ext>
            </a:extLst>
          </p:cNvPr>
          <p:cNvSpPr/>
          <p:nvPr userDrawn="1"/>
        </p:nvSpPr>
        <p:spPr>
          <a:xfrm>
            <a:off x="8146473" y="1692611"/>
            <a:ext cx="3336966" cy="3805664"/>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943897" y="1828801"/>
            <a:ext cx="2880000" cy="1709668"/>
          </a:xfrm>
        </p:spPr>
        <p:txBody>
          <a:bodyPr anchor="b">
            <a:normAutofit/>
          </a:bodyPr>
          <a:lstStyle>
            <a:lvl1pPr algn="l">
              <a:defRPr sz="3400">
                <a:solidFill>
                  <a:schemeClr val="tx1"/>
                </a:solidFill>
              </a:defRPr>
            </a:lvl1pPr>
          </a:lstStyle>
          <a:p>
            <a:r>
              <a:rPr lang="sv-SE" dirty="0"/>
              <a:t>1 </a:t>
            </a:r>
            <a:r>
              <a:rPr lang="sv-SE" dirty="0" err="1"/>
              <a:t>heading</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943897" y="3716594"/>
            <a:ext cx="2880000" cy="1603480"/>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graph</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4645880" y="3716626"/>
            <a:ext cx="2880000" cy="1603656"/>
          </a:xfrm>
        </p:spPr>
        <p:txBody>
          <a:bodyPr anchor="t">
            <a:normAutofit/>
          </a:bodyPr>
          <a:lstStyle>
            <a:lvl1pPr marL="0" indent="0">
              <a:lnSpc>
                <a:spcPct val="100000"/>
              </a:lnSpc>
              <a:buNone/>
              <a:defRPr sz="2200"/>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graph</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4645742" y="1828801"/>
            <a:ext cx="2880000" cy="1709668"/>
          </a:xfrm>
        </p:spPr>
        <p:txBody>
          <a:bodyPr anchor="b">
            <a:normAutofit/>
          </a:bodyPr>
          <a:lstStyle>
            <a:lvl1pPr marL="0" indent="0">
              <a:buNone/>
              <a:defRPr sz="3400" b="1" i="0">
                <a:latin typeface="Greycliff CF Heavy" pitchFamily="2" charset="77"/>
              </a:defRPr>
            </a:lvl1pPr>
          </a:lstStyle>
          <a:p>
            <a:pPr lvl="0"/>
            <a:r>
              <a:rPr lang="sv-SE" dirty="0"/>
              <a:t>2 </a:t>
            </a:r>
            <a:r>
              <a:rPr lang="sv-SE" dirty="0" err="1"/>
              <a:t>heading</a:t>
            </a:r>
            <a:endParaRPr lang="en-US" dirty="0"/>
          </a:p>
        </p:txBody>
      </p:sp>
      <p:sp>
        <p:nvSpPr>
          <p:cNvPr id="9" name="Platshållare för text 8">
            <a:extLst>
              <a:ext uri="{FF2B5EF4-FFF2-40B4-BE49-F238E27FC236}">
                <a16:creationId xmlns:a16="http://schemas.microsoft.com/office/drawing/2014/main" id="{5F3848A1-A1FA-654C-80CC-50753D8AEC28}"/>
              </a:ext>
            </a:extLst>
          </p:cNvPr>
          <p:cNvSpPr>
            <a:spLocks noGrp="1"/>
          </p:cNvSpPr>
          <p:nvPr>
            <p:ph type="body" sz="quarter" idx="16" hasCustomPrompt="1"/>
          </p:nvPr>
        </p:nvSpPr>
        <p:spPr>
          <a:xfrm>
            <a:off x="8362727" y="1828801"/>
            <a:ext cx="2880000" cy="1709668"/>
          </a:xfrm>
        </p:spPr>
        <p:txBody>
          <a:bodyPr anchor="b">
            <a:normAutofit/>
          </a:bodyPr>
          <a:lstStyle>
            <a:lvl1pPr marL="0" indent="0">
              <a:buNone/>
              <a:defRPr sz="3400" b="1" i="0">
                <a:latin typeface="Greycliff CF Heavy" pitchFamily="2"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3 </a:t>
            </a:r>
            <a:r>
              <a:rPr lang="sv-SE" dirty="0" err="1"/>
              <a:t>heading</a:t>
            </a:r>
            <a:endParaRPr lang="en-US" dirty="0"/>
          </a:p>
        </p:txBody>
      </p:sp>
      <p:sp>
        <p:nvSpPr>
          <p:cNvPr id="15" name="Platshållare för text 14">
            <a:extLst>
              <a:ext uri="{FF2B5EF4-FFF2-40B4-BE49-F238E27FC236}">
                <a16:creationId xmlns:a16="http://schemas.microsoft.com/office/drawing/2014/main" id="{9A6895D2-11E7-F243-92B6-E52F1654B600}"/>
              </a:ext>
            </a:extLst>
          </p:cNvPr>
          <p:cNvSpPr>
            <a:spLocks noGrp="1"/>
          </p:cNvSpPr>
          <p:nvPr>
            <p:ph type="body" sz="quarter" idx="17" hasCustomPrompt="1"/>
          </p:nvPr>
        </p:nvSpPr>
        <p:spPr>
          <a:xfrm>
            <a:off x="8362999" y="3716604"/>
            <a:ext cx="2880000" cy="1603536"/>
          </a:xfrm>
        </p:spPr>
        <p:txBody>
          <a:bodyPr>
            <a:noAutofit/>
          </a:bodyPr>
          <a:lstStyle>
            <a:lvl1pPr marL="0" indent="0">
              <a:lnSpc>
                <a:spcPct val="100000"/>
              </a:lnSpc>
              <a:buNone/>
              <a:defRPr sz="2200"/>
            </a:lvl1pPr>
            <a:lvl2pPr marL="457200" indent="0">
              <a:buNone/>
              <a:defRPr sz="2400"/>
            </a:lvl2pPr>
            <a:lvl3pPr marL="914400" indent="0">
              <a:buNone/>
              <a:defRPr sz="2400"/>
            </a:lvl3pPr>
            <a:lvl4pPr marL="1371600" indent="0">
              <a:buNone/>
              <a:defRPr sz="2400"/>
            </a:lvl4pPr>
            <a:lvl5pPr marL="1828800" indent="0">
              <a:buNone/>
              <a:defRPr sz="2400"/>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graph</a:t>
            </a:r>
            <a:r>
              <a:rPr lang="sv-SE" dirty="0"/>
              <a:t> or illustration</a:t>
            </a:r>
          </a:p>
        </p:txBody>
      </p:sp>
      <p:sp>
        <p:nvSpPr>
          <p:cNvPr id="33" name="Platshållare för text 32">
            <a:extLst>
              <a:ext uri="{FF2B5EF4-FFF2-40B4-BE49-F238E27FC236}">
                <a16:creationId xmlns:a16="http://schemas.microsoft.com/office/drawing/2014/main" id="{4A0C359D-6EEF-504E-9C02-32CDDD1F33CC}"/>
              </a:ext>
            </a:extLst>
          </p:cNvPr>
          <p:cNvSpPr>
            <a:spLocks noGrp="1"/>
          </p:cNvSpPr>
          <p:nvPr>
            <p:ph type="body" sz="quarter" idx="18" hasCustomPrompt="1"/>
          </p:nvPr>
        </p:nvSpPr>
        <p:spPr>
          <a:xfrm>
            <a:off x="749711" y="1019647"/>
            <a:ext cx="3336966" cy="557212"/>
          </a:xfrm>
        </p:spPr>
        <p:txBody>
          <a:bodyPr anchor="ctr">
            <a:normAutofit/>
          </a:bodyPr>
          <a:lstStyle>
            <a:lvl1pPr marL="0" indent="0">
              <a:buNone/>
              <a:defRPr sz="2400" b="1" i="0">
                <a:solidFill>
                  <a:schemeClr val="tx1"/>
                </a:solidFill>
                <a:latin typeface="Greycliff CF Heavy"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sv-SE" dirty="0" err="1"/>
              <a:t>Section</a:t>
            </a:r>
            <a:endParaRPr lang="en-US" dirty="0"/>
          </a:p>
        </p:txBody>
      </p:sp>
      <p:pic>
        <p:nvPicPr>
          <p:cNvPr id="20" name="Bildobjekt 19" descr="En bild som visar ritning&#10;&#10;Automatiskt genererad beskrivning">
            <a:extLst>
              <a:ext uri="{FF2B5EF4-FFF2-40B4-BE49-F238E27FC236}">
                <a16:creationId xmlns:a16="http://schemas.microsoft.com/office/drawing/2014/main" id="{1C19938D-6F7C-9048-E342-D6CBE9F501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9825832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gular sli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1135082" y="857251"/>
            <a:ext cx="5980043" cy="1040130"/>
          </a:xfrm>
        </p:spPr>
        <p:txBody>
          <a:bodyPr anchor="b"/>
          <a:lstStyle>
            <a:lvl1pPr algn="l">
              <a:defRPr sz="4800">
                <a:solidFill>
                  <a:schemeClr val="tx1"/>
                </a:solidFill>
              </a:defRPr>
            </a:lvl1pPr>
          </a:lstStyle>
          <a:p>
            <a:r>
              <a:rPr lang="sv-SE" dirty="0" err="1"/>
              <a:t>Regular</a:t>
            </a:r>
            <a:r>
              <a:rPr lang="sv-SE" dirty="0"/>
              <a:t> </a:t>
            </a:r>
            <a:r>
              <a:rPr lang="sv-SE" dirty="0" err="1"/>
              <a:t>slide</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1135082" y="2217421"/>
            <a:ext cx="8883559" cy="338824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Preamble</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a:p>
            <a:r>
              <a:rPr lang="sv-SE" dirty="0"/>
              <a:t>– </a:t>
            </a:r>
            <a:r>
              <a:rPr lang="sv-SE" dirty="0" err="1"/>
              <a:t>Avoid</a:t>
            </a:r>
            <a:r>
              <a:rPr lang="sv-SE" dirty="0"/>
              <a:t> </a:t>
            </a:r>
            <a:r>
              <a:rPr lang="sv-SE" dirty="0" err="1"/>
              <a:t>bullets</a:t>
            </a:r>
            <a:r>
              <a:rPr lang="sv-SE" dirty="0"/>
              <a:t>!</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8" name="Bildobjekt 7" descr="En bild som visar ritning&#10;&#10;Automatiskt genererad beskrivning">
            <a:extLst>
              <a:ext uri="{FF2B5EF4-FFF2-40B4-BE49-F238E27FC236}">
                <a16:creationId xmlns:a16="http://schemas.microsoft.com/office/drawing/2014/main" id="{618585F7-6E90-D1A3-D83B-FA76A5DAAB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413582412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light">
    <p:bg>
      <p:bgPr>
        <a:solidFill>
          <a:schemeClr val="bg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475143-3A41-E842-9BE1-E0055C5D4EB3}"/>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3" name="Platshållare för sidfot 2">
            <a:extLst>
              <a:ext uri="{FF2B5EF4-FFF2-40B4-BE49-F238E27FC236}">
                <a16:creationId xmlns:a16="http://schemas.microsoft.com/office/drawing/2014/main" id="{A44D5079-45CB-0843-BD7C-748AD71FF56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E4E946-BDAC-5D4F-B557-DDA82831745D}"/>
              </a:ext>
            </a:extLst>
          </p:cNvPr>
          <p:cNvSpPr>
            <a:spLocks noGrp="1"/>
          </p:cNvSpPr>
          <p:nvPr>
            <p:ph type="sldNum" sz="quarter" idx="12"/>
          </p:nvPr>
        </p:nvSpPr>
        <p:spPr/>
        <p:txBody>
          <a:bodyPr/>
          <a:lstStyle/>
          <a:p>
            <a:fld id="{A27DF09E-8508-3A40-851B-1CAED0195E7E}" type="slidenum">
              <a:rPr lang="sv-SE" smtClean="0"/>
              <a:t>‹#›</a:t>
            </a:fld>
            <a:endParaRPr lang="sv-SE"/>
          </a:p>
        </p:txBody>
      </p:sp>
    </p:spTree>
    <p:extLst>
      <p:ext uri="{BB962C8B-B14F-4D97-AF65-F5344CB8AC3E}">
        <p14:creationId xmlns:p14="http://schemas.microsoft.com/office/powerpoint/2010/main" val="381215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9DAE4EE-B6DF-E94E-83CF-741B8A2E11FC}"/>
              </a:ext>
            </a:extLst>
          </p:cNvPr>
          <p:cNvSpPr>
            <a:spLocks noGrp="1"/>
          </p:cNvSpPr>
          <p:nvPr>
            <p:ph type="title"/>
          </p:nvPr>
        </p:nvSpPr>
        <p:spPr>
          <a:xfrm>
            <a:off x="838200" y="365125"/>
            <a:ext cx="9462247"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6EC5A8B-5042-5D41-A0EC-F1160944E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54A8656-6EC3-664C-9691-9C7C6F8E6C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reycliff CF" pitchFamily="2" charset="77"/>
              </a:defRPr>
            </a:lvl1pPr>
          </a:lstStyle>
          <a:p>
            <a:fld id="{11475F61-B125-484B-A5CA-693CFB9F9CD5}" type="datetimeFigureOut">
              <a:rPr lang="sv-SE" smtClean="0"/>
              <a:pPr/>
              <a:t>2024-04-17</a:t>
            </a:fld>
            <a:endParaRPr lang="sv-SE"/>
          </a:p>
        </p:txBody>
      </p:sp>
      <p:sp>
        <p:nvSpPr>
          <p:cNvPr id="5" name="Platshållare för sidfot 4">
            <a:extLst>
              <a:ext uri="{FF2B5EF4-FFF2-40B4-BE49-F238E27FC236}">
                <a16:creationId xmlns:a16="http://schemas.microsoft.com/office/drawing/2014/main" id="{3FE073BA-91CD-8B47-8EEC-3653CCE6CB13}"/>
              </a:ext>
            </a:extLst>
          </p:cNvPr>
          <p:cNvSpPr>
            <a:spLocks noGrp="1"/>
          </p:cNvSpPr>
          <p:nvPr>
            <p:ph type="ftr" sz="quarter" idx="3"/>
          </p:nvPr>
        </p:nvSpPr>
        <p:spPr>
          <a:xfrm>
            <a:off x="4038599" y="6356350"/>
            <a:ext cx="5980043" cy="365125"/>
          </a:xfrm>
          <a:prstGeom prst="rect">
            <a:avLst/>
          </a:prstGeom>
        </p:spPr>
        <p:txBody>
          <a:bodyPr vert="horz" lIns="91440" tIns="45720" rIns="91440" bIns="45720" rtlCol="0" anchor="ctr"/>
          <a:lstStyle>
            <a:lvl1pPr algn="ctr">
              <a:defRPr sz="1200">
                <a:solidFill>
                  <a:schemeClr val="tx1">
                    <a:tint val="75000"/>
                  </a:schemeClr>
                </a:solidFill>
                <a:latin typeface="Greycliff CF" pitchFamily="2" charset="77"/>
              </a:defRPr>
            </a:lvl1pPr>
          </a:lstStyle>
          <a:p>
            <a:r>
              <a:rPr lang="sv-SE" err="1"/>
              <a:t>Footer</a:t>
            </a:r>
            <a:endParaRPr lang="sv-SE"/>
          </a:p>
        </p:txBody>
      </p:sp>
      <p:sp>
        <p:nvSpPr>
          <p:cNvPr id="6" name="Platshållare för bildnummer 5">
            <a:extLst>
              <a:ext uri="{FF2B5EF4-FFF2-40B4-BE49-F238E27FC236}">
                <a16:creationId xmlns:a16="http://schemas.microsoft.com/office/drawing/2014/main" id="{10E74FBC-E80B-CE42-8012-FDF3D28E58E9}"/>
              </a:ext>
            </a:extLst>
          </p:cNvPr>
          <p:cNvSpPr>
            <a:spLocks noGrp="1"/>
          </p:cNvSpPr>
          <p:nvPr>
            <p:ph type="sldNum" sz="quarter" idx="4"/>
          </p:nvPr>
        </p:nvSpPr>
        <p:spPr>
          <a:xfrm>
            <a:off x="11383617" y="365125"/>
            <a:ext cx="443948" cy="365125"/>
          </a:xfrm>
          <a:prstGeom prst="rect">
            <a:avLst/>
          </a:prstGeom>
        </p:spPr>
        <p:txBody>
          <a:bodyPr vert="horz" lIns="91440" tIns="45720" rIns="91440" bIns="45720" rtlCol="0" anchor="ctr"/>
          <a:lstStyle>
            <a:lvl1pPr algn="r">
              <a:defRPr sz="1200">
                <a:solidFill>
                  <a:schemeClr val="tx1">
                    <a:tint val="75000"/>
                  </a:schemeClr>
                </a:solidFill>
                <a:latin typeface="Greycliff CF" pitchFamily="2" charset="77"/>
              </a:defRPr>
            </a:lvl1pPr>
          </a:lstStyle>
          <a:p>
            <a:fld id="{A27DF09E-8508-3A40-851B-1CAED0195E7E}" type="slidenum">
              <a:rPr lang="sv-SE" smtClean="0"/>
              <a:pPr/>
              <a:t>‹#›</a:t>
            </a:fld>
            <a:endParaRPr lang="sv-SE"/>
          </a:p>
        </p:txBody>
      </p:sp>
      <p:pic>
        <p:nvPicPr>
          <p:cNvPr id="8" name="Bildobjekt 7" descr="En bild som visar tänd, tecken, mörk, stor&#10;&#10;Automatiskt genererad beskrivning">
            <a:extLst>
              <a:ext uri="{FF2B5EF4-FFF2-40B4-BE49-F238E27FC236}">
                <a16:creationId xmlns:a16="http://schemas.microsoft.com/office/drawing/2014/main" id="{9496B62F-C83D-39D4-9D33-48A92B2845A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811308" y="476250"/>
            <a:ext cx="765708" cy="765708"/>
          </a:xfrm>
          <a:prstGeom prst="rect">
            <a:avLst/>
          </a:prstGeom>
        </p:spPr>
      </p:pic>
    </p:spTree>
    <p:extLst>
      <p:ext uri="{BB962C8B-B14F-4D97-AF65-F5344CB8AC3E}">
        <p14:creationId xmlns:p14="http://schemas.microsoft.com/office/powerpoint/2010/main" val="643191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483">
          <p15:clr>
            <a:srgbClr val="F26B43"/>
          </p15:clr>
        </p15:guide>
        <p15:guide id="3" orient="horz" pos="1207">
          <p15:clr>
            <a:srgbClr val="F26B43"/>
          </p15:clr>
        </p15:guide>
        <p15:guide id="4" orient="horz" pos="3906">
          <p15:clr>
            <a:srgbClr val="F26B43"/>
          </p15:clr>
        </p15:guide>
        <p15:guide id="5" pos="7197">
          <p15:clr>
            <a:srgbClr val="F26B43"/>
          </p15:clr>
        </p15:guide>
        <p15:guide id="6" pos="5087" userDrawn="1">
          <p15:clr>
            <a:srgbClr val="F26B43"/>
          </p15:clr>
        </p15:guide>
        <p15:guide id="7" pos="2593" userDrawn="1">
          <p15:clr>
            <a:srgbClr val="F26B43"/>
          </p15:clr>
        </p15:guide>
        <p15:guide id="8" pos="2774" userDrawn="1">
          <p15:clr>
            <a:srgbClr val="F26B43"/>
          </p15:clr>
        </p15:guide>
        <p15:guide id="9" pos="490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emf"/><Relationship Id="rId4" Type="http://schemas.microsoft.com/office/2007/relationships/hdphoto" Target="../media/hdphoto1.wdp"/><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2.jpg"/><Relationship Id="rId5" Type="http://schemas.openxmlformats.org/officeDocument/2006/relationships/image" Target="../media/image10.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1.jpg"/><Relationship Id="rId5" Type="http://schemas.openxmlformats.org/officeDocument/2006/relationships/image" Target="../media/image10.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44.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video" Target="https://www.youtube.com/embed/5BsB3-QlRaw?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emf"/><Relationship Id="rId4" Type="http://schemas.openxmlformats.org/officeDocument/2006/relationships/image" Target="../media/image60.jpeg"/><Relationship Id="rId9" Type="http://schemas.openxmlformats.org/officeDocument/2006/relationships/image" Target="../media/image6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0.xml"/><Relationship Id="rId1" Type="http://schemas.openxmlformats.org/officeDocument/2006/relationships/video" Target="https://www.youtube.com/embed/O8ANvZ7e9GY?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impact23.ai.se/"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hyperlink" Target="https://impact23.ai.se/"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png"/><Relationship Id="rId7" Type="http://schemas.openxmlformats.org/officeDocument/2006/relationships/image" Target="../media/image97.png"/><Relationship Id="rId12" Type="http://schemas.openxmlformats.org/officeDocument/2006/relationships/image" Target="../media/image1.png"/><Relationship Id="rId2" Type="http://schemas.openxmlformats.org/officeDocument/2006/relationships/image" Target="../media/image93.emf"/><Relationship Id="rId1" Type="http://schemas.openxmlformats.org/officeDocument/2006/relationships/slideLayout" Target="../slideLayouts/slideLayout10.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8.xml"/><Relationship Id="rId1" Type="http://schemas.openxmlformats.org/officeDocument/2006/relationships/video" Target="https://www.youtube.com/embed/hWaKEs1Yt0g?feature=oembed" TargetMode="Externa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0.xm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04.jpe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113.sv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4.png"/><Relationship Id="rId7" Type="http://schemas.openxmlformats.org/officeDocument/2006/relationships/image" Target="../media/image4.emf"/><Relationship Id="rId12" Type="http://schemas.openxmlformats.org/officeDocument/2006/relationships/image" Target="../media/image9.emf"/><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hyperlink" Target="https://linkedin.com/company/aisweden" TargetMode="External"/><Relationship Id="rId11" Type="http://schemas.openxmlformats.org/officeDocument/2006/relationships/image" Target="../media/image8.emf"/><Relationship Id="rId5" Type="http://schemas.openxmlformats.org/officeDocument/2006/relationships/hyperlink" Target="https://youtube.com/c/aisweden" TargetMode="External"/><Relationship Id="rId10" Type="http://schemas.openxmlformats.org/officeDocument/2006/relationships/image" Target="../media/image7.emf"/><Relationship Id="rId4" Type="http://schemas.openxmlformats.org/officeDocument/2006/relationships/hyperlink" Target="https://ai.se/" TargetMode="External"/><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Bildobjekt 3" descr="En bild som visar gräs, utomhus, bana, motorväg&#10;&#10;Automatiskt genererad beskrivning">
            <a:extLst>
              <a:ext uri="{FF2B5EF4-FFF2-40B4-BE49-F238E27FC236}">
                <a16:creationId xmlns:a16="http://schemas.microsoft.com/office/drawing/2014/main" id="{31F6C5FA-0DB8-3323-B422-8E47297C99D7}"/>
              </a:ext>
            </a:extLst>
          </p:cNvPr>
          <p:cNvPicPr>
            <a:picLocks noChangeAspect="1"/>
          </p:cNvPicPr>
          <p:nvPr/>
        </p:nvPicPr>
        <p:blipFill>
          <a:blip r:embed="rId3" cstate="screen">
            <a:alphaModFix amt="76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1805" y="0"/>
            <a:ext cx="12188390" cy="6858000"/>
          </a:xfrm>
          <a:prstGeom prst="rect">
            <a:avLst/>
          </a:prstGeom>
        </p:spPr>
      </p:pic>
      <p:sp>
        <p:nvSpPr>
          <p:cNvPr id="3" name="Rektangel 2">
            <a:extLst>
              <a:ext uri="{FF2B5EF4-FFF2-40B4-BE49-F238E27FC236}">
                <a16:creationId xmlns:a16="http://schemas.microsoft.com/office/drawing/2014/main" id="{F003C201-0E10-8DC0-2074-F92F1D822612}"/>
              </a:ext>
            </a:extLst>
          </p:cNvPr>
          <p:cNvSpPr/>
          <p:nvPr/>
        </p:nvSpPr>
        <p:spPr>
          <a:xfrm>
            <a:off x="0" y="0"/>
            <a:ext cx="12192000" cy="6858000"/>
          </a:xfrm>
          <a:prstGeom prst="rect">
            <a:avLst/>
          </a:prstGeom>
          <a:gradFill>
            <a:gsLst>
              <a:gs pos="61000">
                <a:schemeClr val="bg1">
                  <a:alpha val="0"/>
                </a:schemeClr>
              </a:gs>
              <a:gs pos="100000">
                <a:schemeClr val="bg1">
                  <a:alpha val="66746"/>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0" i="0" dirty="0">
              <a:solidFill>
                <a:schemeClr val="bg1"/>
              </a:solidFill>
              <a:latin typeface="Greycliff CF" pitchFamily="2" charset="77"/>
            </a:endParaRPr>
          </a:p>
        </p:txBody>
      </p:sp>
      <p:sp>
        <p:nvSpPr>
          <p:cNvPr id="141" name="Google Shape;141;p1"/>
          <p:cNvSpPr txBox="1">
            <a:spLocks noGrp="1"/>
          </p:cNvSpPr>
          <p:nvPr>
            <p:ph type="ctrTitle"/>
          </p:nvPr>
        </p:nvSpPr>
        <p:spPr>
          <a:xfrm>
            <a:off x="1463041" y="2413432"/>
            <a:ext cx="8290560" cy="2170545"/>
          </a:xfrm>
          <a:noFill/>
          <a:ln>
            <a:noFill/>
          </a:ln>
        </p:spPr>
        <p:txBody>
          <a:bodyPr spcFirstLastPara="1" wrap="square" lIns="90000" tIns="43200" rIns="90000" bIns="43200" anchor="b" anchorCtr="0">
            <a:noAutofit/>
          </a:bodyPr>
          <a:lstStyle/>
          <a:p>
            <a:r>
              <a:rPr lang="sv-SE" dirty="0">
                <a:latin typeface="Greycliff CF Heavy"/>
              </a:rPr>
              <a:t>Accelererar användningen </a:t>
            </a:r>
            <a:br>
              <a:rPr lang="sv-SE" dirty="0">
                <a:latin typeface="Greycliff CF Heavy"/>
              </a:rPr>
            </a:br>
            <a:r>
              <a:rPr lang="sv-SE" dirty="0">
                <a:latin typeface="Greycliff CF Heavy"/>
              </a:rPr>
              <a:t>av AI i Sverige</a:t>
            </a:r>
            <a:endParaRPr lang="sv-SE" dirty="0"/>
          </a:p>
        </p:txBody>
      </p:sp>
      <p:sp>
        <p:nvSpPr>
          <p:cNvPr id="2" name="Rektangel 1">
            <a:extLst>
              <a:ext uri="{FF2B5EF4-FFF2-40B4-BE49-F238E27FC236}">
                <a16:creationId xmlns:a16="http://schemas.microsoft.com/office/drawing/2014/main" id="{3A63B4C6-7C39-4945-8732-0C3AE78D517F}"/>
              </a:ext>
            </a:extLst>
          </p:cNvPr>
          <p:cNvSpPr/>
          <p:nvPr/>
        </p:nvSpPr>
        <p:spPr>
          <a:xfrm>
            <a:off x="1783714" y="4619892"/>
            <a:ext cx="3029997" cy="1681229"/>
          </a:xfrm>
          <a:prstGeom prst="rect">
            <a:avLst/>
          </a:prstGeom>
        </p:spPr>
        <p:txBody>
          <a:bodyPr wrap="none">
            <a:spAutoFit/>
          </a:bodyPr>
          <a:lstStyle/>
          <a:p>
            <a:pPr>
              <a:lnSpc>
                <a:spcPct val="150000"/>
              </a:lnSpc>
            </a:pPr>
            <a:r>
              <a:rPr lang="sv-SE" sz="1400" dirty="0" err="1">
                <a:solidFill>
                  <a:schemeClr val="tx2"/>
                </a:solidFill>
                <a:latin typeface="Greycliff CF" pitchFamily="2" charset="77"/>
              </a:rPr>
              <a:t>ai.se</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my.ai.se</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ai.se</a:t>
            </a:r>
            <a:r>
              <a:rPr lang="sv-SE" sz="1400" dirty="0">
                <a:solidFill>
                  <a:schemeClr val="tx2"/>
                </a:solidFill>
                <a:latin typeface="Greycliff CF" pitchFamily="2" charset="77"/>
              </a:rPr>
              <a:t>/newsletter</a:t>
            </a:r>
          </a:p>
          <a:p>
            <a:pPr>
              <a:lnSpc>
                <a:spcPct val="150000"/>
              </a:lnSpc>
            </a:pPr>
            <a:r>
              <a:rPr lang="sv-SE" sz="1400" dirty="0" err="1">
                <a:solidFill>
                  <a:schemeClr val="tx2"/>
                </a:solidFill>
                <a:latin typeface="Greycliff CF" pitchFamily="2" charset="77"/>
              </a:rPr>
              <a:t>youtube.com</a:t>
            </a:r>
            <a:r>
              <a:rPr lang="sv-SE" sz="1400" dirty="0">
                <a:solidFill>
                  <a:schemeClr val="tx2"/>
                </a:solidFill>
                <a:latin typeface="Greycliff CF" pitchFamily="2" charset="77"/>
              </a:rPr>
              <a:t>/c/</a:t>
            </a:r>
            <a:r>
              <a:rPr lang="sv-SE" sz="1400" dirty="0" err="1">
                <a:solidFill>
                  <a:schemeClr val="tx2"/>
                </a:solidFill>
                <a:latin typeface="Greycliff CF" pitchFamily="2" charset="77"/>
              </a:rPr>
              <a:t>aisweden</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linkedin.com</a:t>
            </a:r>
            <a:r>
              <a:rPr lang="sv-SE" sz="1400" dirty="0">
                <a:solidFill>
                  <a:schemeClr val="tx2"/>
                </a:solidFill>
                <a:latin typeface="Greycliff CF" pitchFamily="2" charset="77"/>
              </a:rPr>
              <a:t>/</a:t>
            </a:r>
            <a:r>
              <a:rPr lang="sv-SE" sz="1400" dirty="0" err="1">
                <a:solidFill>
                  <a:schemeClr val="tx2"/>
                </a:solidFill>
                <a:latin typeface="Greycliff CF" pitchFamily="2" charset="77"/>
              </a:rPr>
              <a:t>company</a:t>
            </a:r>
            <a:r>
              <a:rPr lang="sv-SE" sz="1400" dirty="0">
                <a:solidFill>
                  <a:schemeClr val="tx2"/>
                </a:solidFill>
                <a:latin typeface="Greycliff CF" pitchFamily="2" charset="77"/>
              </a:rPr>
              <a:t>/</a:t>
            </a:r>
            <a:r>
              <a:rPr lang="sv-SE" sz="1400" dirty="0" err="1">
                <a:solidFill>
                  <a:schemeClr val="tx2"/>
                </a:solidFill>
                <a:latin typeface="Greycliff CF" pitchFamily="2" charset="77"/>
              </a:rPr>
              <a:t>aisweden</a:t>
            </a:r>
            <a:endParaRPr lang="sv-SE" sz="1400" dirty="0">
              <a:solidFill>
                <a:schemeClr val="tx2"/>
              </a:solidFill>
              <a:latin typeface="Greycliff CF" pitchFamily="2" charset="77"/>
            </a:endParaRPr>
          </a:p>
        </p:txBody>
      </p:sp>
      <p:pic>
        <p:nvPicPr>
          <p:cNvPr id="5" name="Bildobjekt 4">
            <a:extLst>
              <a:ext uri="{FF2B5EF4-FFF2-40B4-BE49-F238E27FC236}">
                <a16:creationId xmlns:a16="http://schemas.microsoft.com/office/drawing/2014/main" id="{C72E8A02-531E-3A4F-A235-AC2899F8B45F}"/>
              </a:ext>
            </a:extLst>
          </p:cNvPr>
          <p:cNvPicPr>
            <a:picLocks noChangeAspect="1"/>
          </p:cNvPicPr>
          <p:nvPr/>
        </p:nvPicPr>
        <p:blipFill>
          <a:blip r:embed="rId5"/>
          <a:stretch>
            <a:fillRect/>
          </a:stretch>
        </p:blipFill>
        <p:spPr>
          <a:xfrm>
            <a:off x="1555570" y="6026258"/>
            <a:ext cx="188393" cy="188393"/>
          </a:xfrm>
          <a:prstGeom prst="rect">
            <a:avLst/>
          </a:prstGeom>
        </p:spPr>
      </p:pic>
      <p:pic>
        <p:nvPicPr>
          <p:cNvPr id="9" name="Bild 8">
            <a:extLst>
              <a:ext uri="{FF2B5EF4-FFF2-40B4-BE49-F238E27FC236}">
                <a16:creationId xmlns:a16="http://schemas.microsoft.com/office/drawing/2014/main" id="{61AE0EC4-E2E4-624C-B18F-0284D01194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5033" y="5685014"/>
            <a:ext cx="251694" cy="251694"/>
          </a:xfrm>
          <a:prstGeom prst="rect">
            <a:avLst/>
          </a:prstGeom>
        </p:spPr>
      </p:pic>
      <p:pic>
        <p:nvPicPr>
          <p:cNvPr id="10" name="Bildobjekt 9">
            <a:extLst>
              <a:ext uri="{FF2B5EF4-FFF2-40B4-BE49-F238E27FC236}">
                <a16:creationId xmlns:a16="http://schemas.microsoft.com/office/drawing/2014/main" id="{C2DDACCE-0D4A-5142-9931-EBCA85D112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2595" y="4760360"/>
            <a:ext cx="191368" cy="191368"/>
          </a:xfrm>
          <a:prstGeom prst="rect">
            <a:avLst/>
          </a:prstGeom>
        </p:spPr>
      </p:pic>
      <p:pic>
        <p:nvPicPr>
          <p:cNvPr id="12" name="Bildobjekt 11">
            <a:extLst>
              <a:ext uri="{FF2B5EF4-FFF2-40B4-BE49-F238E27FC236}">
                <a16:creationId xmlns:a16="http://schemas.microsoft.com/office/drawing/2014/main" id="{B3296830-8365-2383-5B4F-B30F4DE420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42600" y="5424692"/>
            <a:ext cx="214251" cy="142245"/>
          </a:xfrm>
          <a:prstGeom prst="rect">
            <a:avLst/>
          </a:prstGeom>
        </p:spPr>
      </p:pic>
      <p:pic>
        <p:nvPicPr>
          <p:cNvPr id="24" name="Bildobjekt 23">
            <a:extLst>
              <a:ext uri="{FF2B5EF4-FFF2-40B4-BE49-F238E27FC236}">
                <a16:creationId xmlns:a16="http://schemas.microsoft.com/office/drawing/2014/main" id="{EFA1BC2B-E18B-F7D1-D0CB-BCE7B0C341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56721" y="5085904"/>
            <a:ext cx="187180" cy="18718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65EE7C3E-D09C-421B-84D6-B474D57CEA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12767" y="478170"/>
            <a:ext cx="761358" cy="761358"/>
          </a:xfrm>
          <a:prstGeom prst="rect">
            <a:avLst/>
          </a:prstGeom>
        </p:spPr>
      </p:pic>
    </p:spTree>
    <p:extLst>
      <p:ext uri="{BB962C8B-B14F-4D97-AF65-F5344CB8AC3E}">
        <p14:creationId xmlns:p14="http://schemas.microsoft.com/office/powerpoint/2010/main" val="3983701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B1B95EE-2FA4-B946-931F-66368F0EDE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29616"/>
            <a:ext cx="10486253" cy="5898516"/>
          </a:xfrm>
          <a:prstGeom prst="rect">
            <a:avLst/>
          </a:prstGeom>
        </p:spPr>
      </p:pic>
      <p:sp>
        <p:nvSpPr>
          <p:cNvPr id="2" name="Platshållare för text 71">
            <a:extLst>
              <a:ext uri="{FF2B5EF4-FFF2-40B4-BE49-F238E27FC236}">
                <a16:creationId xmlns:a16="http://schemas.microsoft.com/office/drawing/2014/main" id="{91046B29-D459-D8EA-756C-80FE23C22E05}"/>
              </a:ext>
            </a:extLst>
          </p:cNvPr>
          <p:cNvSpPr txBox="1">
            <a:spLocks/>
          </p:cNvSpPr>
          <p:nvPr/>
        </p:nvSpPr>
        <p:spPr>
          <a:xfrm>
            <a:off x="7489102" y="5287354"/>
            <a:ext cx="4313791" cy="104103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3200" b="0" u="none" strike="noStrike" kern="1200" cap="none" normalizeH="0" baseline="0" noProof="0" dirty="0" err="1">
                <a:ln>
                  <a:noFill/>
                </a:ln>
                <a:solidFill>
                  <a:srgbClr val="FFFDF9"/>
                </a:solidFill>
                <a:effectLst/>
                <a:uLnTx/>
                <a:uFillTx/>
                <a:latin typeface="Greycliff CF" pitchFamily="2" charset="77"/>
                <a:sym typeface="Arial"/>
              </a:rPr>
              <a:t>Investera</a:t>
            </a:r>
            <a:r>
              <a:rPr kumimoji="0" lang="en-US" sz="3200" b="0" u="none" strike="noStrike" kern="1200" cap="none" normalizeH="0" baseline="0" noProof="0" dirty="0">
                <a:ln>
                  <a:noFill/>
                </a:ln>
                <a:solidFill>
                  <a:srgbClr val="FFFDF9"/>
                </a:solidFill>
                <a:effectLst/>
                <a:uLnTx/>
                <a:uFillTx/>
                <a:latin typeface="Greycliff CF" pitchFamily="2" charset="77"/>
                <a:sym typeface="Arial"/>
              </a:rPr>
              <a:t> </a:t>
            </a:r>
            <a:r>
              <a:rPr kumimoji="0" lang="en-US" sz="3200" b="0" u="none" strike="noStrike" kern="1200" cap="none" normalizeH="0" baseline="0" noProof="0" dirty="0" err="1">
                <a:ln>
                  <a:noFill/>
                </a:ln>
                <a:solidFill>
                  <a:srgbClr val="FFFDF9"/>
                </a:solidFill>
                <a:effectLst/>
                <a:uLnTx/>
                <a:uFillTx/>
                <a:latin typeface="Greycliff CF" pitchFamily="2" charset="77"/>
                <a:sym typeface="Arial"/>
              </a:rPr>
              <a:t>tillsammans</a:t>
            </a:r>
            <a:r>
              <a:rPr kumimoji="0" lang="en-US" sz="3200" b="0" u="none" strike="noStrike" kern="1200" cap="none" normalizeH="0" baseline="0" noProof="0" dirty="0">
                <a:ln>
                  <a:noFill/>
                </a:ln>
                <a:solidFill>
                  <a:srgbClr val="FFFDF9"/>
                </a:solidFill>
                <a:effectLst/>
                <a:uLnTx/>
                <a:uFillTx/>
                <a:latin typeface="Greycliff CF" pitchFamily="2" charset="77"/>
                <a:sym typeface="Arial"/>
              </a:rPr>
              <a:t>, dela med </a:t>
            </a:r>
            <a:r>
              <a:rPr kumimoji="0" lang="en-US" sz="3200" b="0" u="none" strike="noStrike" kern="1200" cap="none" normalizeH="0" baseline="0" noProof="0" dirty="0" err="1">
                <a:ln>
                  <a:noFill/>
                </a:ln>
                <a:solidFill>
                  <a:srgbClr val="FFFDF9"/>
                </a:solidFill>
                <a:effectLst/>
                <a:uLnTx/>
                <a:uFillTx/>
                <a:latin typeface="Greycliff CF" pitchFamily="2" charset="77"/>
                <a:sym typeface="Arial"/>
              </a:rPr>
              <a:t>många</a:t>
            </a:r>
            <a:endParaRPr kumimoji="0" lang="en-US" sz="3200" b="0" u="none" strike="noStrike" kern="1200" cap="none" normalizeH="0" baseline="0" noProof="0" dirty="0">
              <a:ln>
                <a:noFill/>
              </a:ln>
              <a:solidFill>
                <a:srgbClr val="FFFDF9"/>
              </a:solidFill>
              <a:effectLst/>
              <a:uLnTx/>
              <a:uFillTx/>
              <a:latin typeface="Greycliff CF" pitchFamily="2" charset="77"/>
              <a:sym typeface="Arial"/>
            </a:endParaRPr>
          </a:p>
        </p:txBody>
      </p:sp>
    </p:spTree>
    <p:extLst>
      <p:ext uri="{BB962C8B-B14F-4D97-AF65-F5344CB8AC3E}">
        <p14:creationId xmlns:p14="http://schemas.microsoft.com/office/powerpoint/2010/main" val="53468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ubrik 1">
            <a:extLst>
              <a:ext uri="{FF2B5EF4-FFF2-40B4-BE49-F238E27FC236}">
                <a16:creationId xmlns:a16="http://schemas.microsoft.com/office/drawing/2014/main" id="{2E3231E6-3EB8-2BBC-996F-63F63C290D50}"/>
              </a:ext>
            </a:extLst>
          </p:cNvPr>
          <p:cNvSpPr txBox="1">
            <a:spLocks/>
          </p:cNvSpPr>
          <p:nvPr/>
        </p:nvSpPr>
        <p:spPr>
          <a:xfrm>
            <a:off x="774258" y="1749618"/>
            <a:ext cx="3351600" cy="1044000"/>
          </a:xfrm>
          <a:prstGeom prst="rect">
            <a:avLst/>
          </a:prstGeom>
          <a:solidFill>
            <a:srgbClr val="003D51"/>
          </a:solidFill>
        </p:spPr>
        <p:txBody>
          <a:bodyPr vert="horz" lIns="251999" tIns="72000" rIns="180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AI Labs</a:t>
            </a:r>
          </a:p>
        </p:txBody>
      </p:sp>
      <p:sp>
        <p:nvSpPr>
          <p:cNvPr id="2" name="Underrubrik 2">
            <a:extLst>
              <a:ext uri="{FF2B5EF4-FFF2-40B4-BE49-F238E27FC236}">
                <a16:creationId xmlns:a16="http://schemas.microsoft.com/office/drawing/2014/main" id="{451B7E34-335C-F93F-AEAB-058AE5C1DEEF}"/>
              </a:ext>
            </a:extLst>
          </p:cNvPr>
          <p:cNvSpPr txBox="1">
            <a:spLocks/>
          </p:cNvSpPr>
          <p:nvPr/>
        </p:nvSpPr>
        <p:spPr>
          <a:xfrm>
            <a:off x="774258" y="2793617"/>
            <a:ext cx="3351600" cy="3411833"/>
          </a:xfrm>
          <a:prstGeom prst="rect">
            <a:avLst/>
          </a:prstGeom>
          <a:solidFill>
            <a:srgbClr val="005B78"/>
          </a:solidFill>
        </p:spPr>
        <p:txBody>
          <a:bodyPr vert="horz" lIns="251999" tIns="251999"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reycliff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rgbClr val="FFFFFF"/>
                </a:solidFill>
              </a:rPr>
              <a:t>Natural Language Understanding</a:t>
            </a:r>
            <a:endParaRPr lang="en-US" sz="1600" dirty="0">
              <a:solidFill>
                <a:srgbClr val="FFFFFF"/>
              </a:solidFill>
            </a:endParaRPr>
          </a:p>
          <a:p>
            <a:r>
              <a:rPr lang="en-US" sz="1600" b="1" dirty="0">
                <a:solidFill>
                  <a:srgbClr val="FFFFFF"/>
                </a:solidFill>
              </a:rPr>
              <a:t>Data Factory</a:t>
            </a:r>
            <a:endParaRPr lang="en-US" sz="1600" dirty="0">
              <a:solidFill>
                <a:srgbClr val="FFFFFF"/>
              </a:solidFill>
            </a:endParaRPr>
          </a:p>
          <a:p>
            <a:r>
              <a:rPr lang="en-US" sz="1600" b="1" dirty="0">
                <a:solidFill>
                  <a:srgbClr val="FFFFFF"/>
                </a:solidFill>
              </a:rPr>
              <a:t>Edge Learning</a:t>
            </a:r>
          </a:p>
          <a:p>
            <a:r>
              <a:rPr lang="en-US" sz="1600" b="1" dirty="0">
                <a:solidFill>
                  <a:srgbClr val="FFFFFF"/>
                </a:solidFill>
              </a:rPr>
              <a:t>AI Security</a:t>
            </a:r>
          </a:p>
          <a:p>
            <a:r>
              <a:rPr lang="en-US" sz="1600" b="1" dirty="0">
                <a:solidFill>
                  <a:srgbClr val="FFFFFF"/>
                </a:solidFill>
              </a:rPr>
              <a:t>Space</a:t>
            </a:r>
          </a:p>
          <a:p>
            <a:endParaRPr lang="en-US" sz="1600" dirty="0">
              <a:solidFill>
                <a:srgbClr val="FFFFFF"/>
              </a:solidFill>
            </a:endParaRPr>
          </a:p>
          <a:p>
            <a:endParaRPr lang="en-US" sz="1600" dirty="0"/>
          </a:p>
        </p:txBody>
      </p:sp>
      <p:sp>
        <p:nvSpPr>
          <p:cNvPr id="5" name="Rubrik 1">
            <a:extLst>
              <a:ext uri="{FF2B5EF4-FFF2-40B4-BE49-F238E27FC236}">
                <a16:creationId xmlns:a16="http://schemas.microsoft.com/office/drawing/2014/main" id="{14EE2DBC-1475-154B-CFA2-067B706F9EC4}"/>
              </a:ext>
            </a:extLst>
          </p:cNvPr>
          <p:cNvSpPr txBox="1">
            <a:spLocks/>
          </p:cNvSpPr>
          <p:nvPr/>
        </p:nvSpPr>
        <p:spPr>
          <a:xfrm>
            <a:off x="4417570" y="1749618"/>
            <a:ext cx="3351600" cy="1044000"/>
          </a:xfrm>
          <a:prstGeom prst="rect">
            <a:avLst/>
          </a:prstGeom>
          <a:solidFill>
            <a:srgbClr val="003D51"/>
          </a:solidFill>
        </p:spPr>
        <p:txBody>
          <a:bodyPr vert="horz" lIns="251999" tIns="72000" rIns="36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AI Adoption</a:t>
            </a:r>
          </a:p>
        </p:txBody>
      </p:sp>
      <p:sp>
        <p:nvSpPr>
          <p:cNvPr id="7" name="Rubrik 1">
            <a:extLst>
              <a:ext uri="{FF2B5EF4-FFF2-40B4-BE49-F238E27FC236}">
                <a16:creationId xmlns:a16="http://schemas.microsoft.com/office/drawing/2014/main" id="{63C14F2B-8CDA-71EF-4F38-78E81BE85646}"/>
              </a:ext>
            </a:extLst>
          </p:cNvPr>
          <p:cNvSpPr txBox="1">
            <a:spLocks/>
          </p:cNvSpPr>
          <p:nvPr/>
        </p:nvSpPr>
        <p:spPr>
          <a:xfrm>
            <a:off x="8066142" y="1749618"/>
            <a:ext cx="3351600" cy="1044000"/>
          </a:xfrm>
          <a:prstGeom prst="rect">
            <a:avLst/>
          </a:prstGeom>
          <a:solidFill>
            <a:srgbClr val="003D51"/>
          </a:solidFill>
        </p:spPr>
        <p:txBody>
          <a:bodyPr vert="horz" lIns="251999" tIns="72000" rIns="36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Ecosystems</a:t>
            </a:r>
          </a:p>
        </p:txBody>
      </p:sp>
      <p:sp>
        <p:nvSpPr>
          <p:cNvPr id="14" name="Underrubrik 2">
            <a:extLst>
              <a:ext uri="{FF2B5EF4-FFF2-40B4-BE49-F238E27FC236}">
                <a16:creationId xmlns:a16="http://schemas.microsoft.com/office/drawing/2014/main" id="{7AC2D6D1-F953-8BEF-4DF8-443F3D132B9F}"/>
              </a:ext>
            </a:extLst>
          </p:cNvPr>
          <p:cNvSpPr txBox="1">
            <a:spLocks/>
          </p:cNvSpPr>
          <p:nvPr/>
        </p:nvSpPr>
        <p:spPr>
          <a:xfrm>
            <a:off x="4417570" y="2793617"/>
            <a:ext cx="3351600" cy="3411833"/>
          </a:xfrm>
          <a:prstGeom prst="rect">
            <a:avLst/>
          </a:prstGeom>
          <a:solidFill>
            <a:srgbClr val="005B78"/>
          </a:solidFill>
        </p:spPr>
        <p:txBody>
          <a:bodyPr vert="horz" lIns="288000" tIns="251999"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reycliff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err="1">
                <a:solidFill>
                  <a:srgbClr val="FFFFFF"/>
                </a:solidFill>
              </a:rPr>
              <a:t>Sektorsinitiativ</a:t>
            </a:r>
            <a:endParaRPr lang="en-US" sz="1600" b="1" dirty="0">
              <a:solidFill>
                <a:srgbClr val="FFFFFF"/>
              </a:solidFill>
            </a:endParaRPr>
          </a:p>
          <a:p>
            <a:pPr marL="357750" indent="-177750">
              <a:buFont typeface="Arial" panose="020B0604020202020204" pitchFamily="34" charset="0"/>
              <a:buChar char="•"/>
            </a:pPr>
            <a:r>
              <a:rPr lang="en-US" sz="1200" b="1" dirty="0" err="1">
                <a:solidFill>
                  <a:srgbClr val="FFFFFF"/>
                </a:solidFill>
              </a:rPr>
              <a:t>Hälso</a:t>
            </a:r>
            <a:r>
              <a:rPr lang="en-US" sz="1200" b="1" dirty="0">
                <a:solidFill>
                  <a:srgbClr val="FFFFFF"/>
                </a:solidFill>
              </a:rPr>
              <a:t>- </a:t>
            </a:r>
            <a:r>
              <a:rPr lang="en-US" sz="1200" b="1" dirty="0" err="1">
                <a:solidFill>
                  <a:srgbClr val="FFFFFF"/>
                </a:solidFill>
              </a:rPr>
              <a:t>och</a:t>
            </a:r>
            <a:r>
              <a:rPr lang="en-US" sz="1200" b="1" dirty="0">
                <a:solidFill>
                  <a:srgbClr val="FFFFFF"/>
                </a:solidFill>
              </a:rPr>
              <a:t> </a:t>
            </a:r>
            <a:r>
              <a:rPr lang="en-US" sz="1200" b="1" dirty="0" err="1">
                <a:solidFill>
                  <a:srgbClr val="FFFFFF"/>
                </a:solidFill>
              </a:rPr>
              <a:t>sjukvård</a:t>
            </a:r>
            <a:r>
              <a:rPr lang="en-US" sz="1200" b="1" dirty="0">
                <a:solidFill>
                  <a:srgbClr val="FFFFFF"/>
                </a:solidFill>
              </a:rPr>
              <a:t> </a:t>
            </a:r>
          </a:p>
          <a:p>
            <a:pPr marL="357750" indent="-177750">
              <a:buFont typeface="Arial" panose="020B0604020202020204" pitchFamily="34" charset="0"/>
              <a:buChar char="•"/>
            </a:pPr>
            <a:r>
              <a:rPr lang="en-US" sz="1200" b="1" dirty="0" err="1">
                <a:solidFill>
                  <a:srgbClr val="FFFFFF"/>
                </a:solidFill>
              </a:rPr>
              <a:t>Offentlig</a:t>
            </a:r>
            <a:r>
              <a:rPr lang="en-US" sz="1200" b="1" dirty="0">
                <a:solidFill>
                  <a:srgbClr val="FFFFFF"/>
                </a:solidFill>
              </a:rPr>
              <a:t> </a:t>
            </a:r>
            <a:r>
              <a:rPr lang="en-US" sz="1200" b="1" dirty="0" err="1">
                <a:solidFill>
                  <a:srgbClr val="FFFFFF"/>
                </a:solidFill>
              </a:rPr>
              <a:t>sektor</a:t>
            </a:r>
            <a:r>
              <a:rPr lang="en-US" sz="1200" b="1" dirty="0">
                <a:solidFill>
                  <a:srgbClr val="FFFFFF"/>
                </a:solidFill>
              </a:rPr>
              <a:t> </a:t>
            </a:r>
            <a:r>
              <a:rPr lang="en-US" sz="1200" b="1" dirty="0" err="1">
                <a:solidFill>
                  <a:srgbClr val="FFFFFF"/>
                </a:solidFill>
              </a:rPr>
              <a:t>och</a:t>
            </a:r>
            <a:r>
              <a:rPr lang="en-US" sz="1200" b="1" dirty="0">
                <a:solidFill>
                  <a:srgbClr val="FFFFFF"/>
                </a:solidFill>
              </a:rPr>
              <a:t> </a:t>
            </a:r>
            <a:r>
              <a:rPr lang="en-US" sz="1200" b="1" dirty="0" err="1">
                <a:solidFill>
                  <a:srgbClr val="FFFFFF"/>
                </a:solidFill>
              </a:rPr>
              <a:t>civilsamhälle</a:t>
            </a:r>
            <a:endParaRPr lang="en-US" sz="1200" b="1" dirty="0">
              <a:solidFill>
                <a:srgbClr val="FFFFFF"/>
              </a:solidFill>
            </a:endParaRPr>
          </a:p>
          <a:p>
            <a:pPr marL="357750" indent="-177750">
              <a:buFont typeface="Arial" panose="020B0604020202020204" pitchFamily="34" charset="0"/>
              <a:buChar char="•"/>
            </a:pPr>
            <a:r>
              <a:rPr lang="en-US" sz="1200" b="1" dirty="0" err="1">
                <a:solidFill>
                  <a:srgbClr val="FFFFFF"/>
                </a:solidFill>
              </a:rPr>
              <a:t>Energi</a:t>
            </a:r>
            <a:endParaRPr lang="en-US" sz="1600" b="1" dirty="0">
              <a:solidFill>
                <a:srgbClr val="FFFFFF"/>
              </a:solidFill>
            </a:endParaRPr>
          </a:p>
          <a:p>
            <a:r>
              <a:rPr lang="en-US" sz="1600" b="1" dirty="0">
                <a:solidFill>
                  <a:srgbClr val="FFFFFF"/>
                </a:solidFill>
              </a:rPr>
              <a:t>AI-transformation</a:t>
            </a:r>
          </a:p>
          <a:p>
            <a:r>
              <a:rPr lang="en-US" sz="1600" b="1" dirty="0" err="1">
                <a:solidFill>
                  <a:srgbClr val="FFFFFF"/>
                </a:solidFill>
              </a:rPr>
              <a:t>Talangprogram</a:t>
            </a:r>
            <a:endParaRPr lang="en-US" sz="1600" b="1" dirty="0">
              <a:solidFill>
                <a:srgbClr val="FFFFFF"/>
              </a:solidFill>
            </a:endParaRPr>
          </a:p>
          <a:p>
            <a:r>
              <a:rPr lang="en-US" sz="1600" b="1" dirty="0" err="1">
                <a:solidFill>
                  <a:srgbClr val="FFFFFF"/>
                </a:solidFill>
              </a:rPr>
              <a:t>Kompetensutveckling</a:t>
            </a:r>
            <a:r>
              <a:rPr lang="en-US" sz="1600" b="1" dirty="0">
                <a:solidFill>
                  <a:srgbClr val="FFFFFF"/>
                </a:solidFill>
              </a:rPr>
              <a:t> </a:t>
            </a:r>
            <a:r>
              <a:rPr lang="en-US" sz="1600" b="1" dirty="0" err="1">
                <a:solidFill>
                  <a:srgbClr val="FFFFFF"/>
                </a:solidFill>
              </a:rPr>
              <a:t>och</a:t>
            </a:r>
            <a:r>
              <a:rPr lang="en-US" sz="1600" b="1" dirty="0">
                <a:solidFill>
                  <a:srgbClr val="FFFFFF"/>
                </a:solidFill>
              </a:rPr>
              <a:t> </a:t>
            </a:r>
            <a:r>
              <a:rPr lang="en-US" sz="1600" b="1" dirty="0" err="1">
                <a:solidFill>
                  <a:srgbClr val="FFFFFF"/>
                </a:solidFill>
              </a:rPr>
              <a:t>utbildningar</a:t>
            </a:r>
            <a:endParaRPr lang="en-US" sz="1600" b="1" dirty="0">
              <a:solidFill>
                <a:srgbClr val="FFFFFF"/>
              </a:solidFill>
            </a:endParaRPr>
          </a:p>
          <a:p>
            <a:r>
              <a:rPr lang="en-US" sz="1600" b="1" dirty="0" err="1">
                <a:solidFill>
                  <a:srgbClr val="FFFFFF"/>
                </a:solidFill>
              </a:rPr>
              <a:t>Lederskapsinitiativ</a:t>
            </a:r>
            <a:endParaRPr lang="en-US" sz="1600" dirty="0"/>
          </a:p>
        </p:txBody>
      </p:sp>
      <p:sp>
        <p:nvSpPr>
          <p:cNvPr id="15" name="Underrubrik 2">
            <a:extLst>
              <a:ext uri="{FF2B5EF4-FFF2-40B4-BE49-F238E27FC236}">
                <a16:creationId xmlns:a16="http://schemas.microsoft.com/office/drawing/2014/main" id="{281CC55F-5B2E-83E5-2504-087196DDA9DF}"/>
              </a:ext>
            </a:extLst>
          </p:cNvPr>
          <p:cNvSpPr txBox="1">
            <a:spLocks/>
          </p:cNvSpPr>
          <p:nvPr/>
        </p:nvSpPr>
        <p:spPr>
          <a:xfrm>
            <a:off x="8066142" y="2793617"/>
            <a:ext cx="3351600" cy="3411833"/>
          </a:xfrm>
          <a:prstGeom prst="rect">
            <a:avLst/>
          </a:prstGeom>
          <a:solidFill>
            <a:srgbClr val="005B78"/>
          </a:solidFill>
        </p:spPr>
        <p:txBody>
          <a:bodyPr vert="horz" lIns="251999" tIns="251999"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reycliff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err="1">
                <a:solidFill>
                  <a:srgbClr val="FFFFFF"/>
                </a:solidFill>
              </a:rPr>
              <a:t>Nätverk</a:t>
            </a:r>
            <a:endParaRPr lang="en-US" sz="1600" b="1" dirty="0">
              <a:solidFill>
                <a:srgbClr val="FFFFFF"/>
              </a:solidFill>
            </a:endParaRPr>
          </a:p>
          <a:p>
            <a:r>
              <a:rPr lang="en-US" sz="1600" b="1" dirty="0">
                <a:solidFill>
                  <a:srgbClr val="FFFFFF"/>
                </a:solidFill>
              </a:rPr>
              <a:t>Startup-program </a:t>
            </a:r>
          </a:p>
          <a:p>
            <a:r>
              <a:rPr lang="en-US" sz="1600" b="1" dirty="0" err="1">
                <a:solidFill>
                  <a:srgbClr val="FFFFFF"/>
                </a:solidFill>
              </a:rPr>
              <a:t>Internationella</a:t>
            </a:r>
            <a:r>
              <a:rPr lang="en-US" sz="1600" b="1" dirty="0">
                <a:solidFill>
                  <a:srgbClr val="FFFFFF"/>
                </a:solidFill>
              </a:rPr>
              <a:t> </a:t>
            </a:r>
            <a:r>
              <a:rPr lang="en-US" sz="1600" b="1" dirty="0" err="1">
                <a:solidFill>
                  <a:srgbClr val="FFFFFF"/>
                </a:solidFill>
              </a:rPr>
              <a:t>relationer</a:t>
            </a:r>
            <a:endParaRPr lang="en-US" sz="1600" b="1" dirty="0">
              <a:solidFill>
                <a:srgbClr val="FFFFFF"/>
              </a:solidFill>
            </a:endParaRPr>
          </a:p>
          <a:p>
            <a:r>
              <a:rPr lang="en-US" sz="1600" b="1" dirty="0" err="1">
                <a:solidFill>
                  <a:srgbClr val="FFFFFF"/>
                </a:solidFill>
              </a:rPr>
              <a:t>Offentlig</a:t>
            </a:r>
            <a:r>
              <a:rPr lang="en-US" sz="1600" b="1" dirty="0">
                <a:solidFill>
                  <a:srgbClr val="FFFFFF"/>
                </a:solidFill>
              </a:rPr>
              <a:t> </a:t>
            </a:r>
            <a:r>
              <a:rPr lang="en-US" sz="1600" b="1" dirty="0" err="1">
                <a:solidFill>
                  <a:srgbClr val="FFFFFF"/>
                </a:solidFill>
              </a:rPr>
              <a:t>styrning</a:t>
            </a:r>
            <a:endParaRPr lang="en-US" sz="1600" b="1" dirty="0">
              <a:solidFill>
                <a:srgbClr val="FFFFFF"/>
              </a:solidFill>
            </a:endParaRPr>
          </a:p>
          <a:p>
            <a:r>
              <a:rPr lang="en-US" sz="1600" b="1" dirty="0">
                <a:solidFill>
                  <a:srgbClr val="FFFFFF"/>
                </a:solidFill>
              </a:rPr>
              <a:t>Future of Democracy</a:t>
            </a:r>
          </a:p>
          <a:p>
            <a:r>
              <a:rPr lang="en-US" sz="1600" b="1" dirty="0">
                <a:solidFill>
                  <a:srgbClr val="FFFFFF"/>
                </a:solidFill>
              </a:rPr>
              <a:t>My AI</a:t>
            </a:r>
            <a:endParaRPr lang="en-US" sz="1600" dirty="0"/>
          </a:p>
        </p:txBody>
      </p:sp>
    </p:spTree>
    <p:extLst>
      <p:ext uri="{BB962C8B-B14F-4D97-AF65-F5344CB8AC3E}">
        <p14:creationId xmlns:p14="http://schemas.microsoft.com/office/powerpoint/2010/main" val="4052073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6B4BD86-E673-A645-EF9B-4192EC4EC429}"/>
              </a:ext>
            </a:extLst>
          </p:cNvPr>
          <p:cNvPicPr>
            <a:picLocks noChangeAspect="1"/>
          </p:cNvPicPr>
          <p:nvPr/>
        </p:nvPicPr>
        <p:blipFill>
          <a:blip r:embed="rId3"/>
          <a:srcRect/>
          <a:stretch/>
        </p:blipFill>
        <p:spPr>
          <a:xfrm>
            <a:off x="2467" y="0"/>
            <a:ext cx="12187065" cy="6858000"/>
          </a:xfrm>
          <a:prstGeom prst="rect">
            <a:avLst/>
          </a:prstGeom>
        </p:spPr>
      </p:pic>
      <p:sp>
        <p:nvSpPr>
          <p:cNvPr id="6" name="textruta 5">
            <a:extLst>
              <a:ext uri="{FF2B5EF4-FFF2-40B4-BE49-F238E27FC236}">
                <a16:creationId xmlns:a16="http://schemas.microsoft.com/office/drawing/2014/main" id="{243017ED-EEFF-4D5B-9800-08FC088177C2}"/>
              </a:ext>
            </a:extLst>
          </p:cNvPr>
          <p:cNvSpPr txBox="1"/>
          <p:nvPr/>
        </p:nvSpPr>
        <p:spPr>
          <a:xfrm>
            <a:off x="2408238" y="1704509"/>
            <a:ext cx="7375523" cy="3600986"/>
          </a:xfrm>
          <a:prstGeom prst="rect">
            <a:avLst/>
          </a:prstGeom>
          <a:noFill/>
        </p:spPr>
        <p:txBody>
          <a:bodyPr wrap="square" lIns="91440" tIns="45720" rIns="91440" bIns="45720" rtlCol="0" anchor="t">
            <a:spAutoFit/>
          </a:bodyPr>
          <a:lstStyle/>
          <a:p>
            <a:r>
              <a:rPr lang="en-US" sz="3600" dirty="0">
                <a:latin typeface="Greycliff CF" pitchFamily="2" charset="77"/>
              </a:rPr>
              <a:t>Det </a:t>
            </a:r>
            <a:r>
              <a:rPr lang="en-US" sz="3600" dirty="0" err="1">
                <a:latin typeface="Greycliff CF" pitchFamily="2" charset="77"/>
              </a:rPr>
              <a:t>handlar</a:t>
            </a:r>
            <a:r>
              <a:rPr lang="en-US" sz="3600" dirty="0">
                <a:latin typeface="Greycliff CF" pitchFamily="2" charset="77"/>
              </a:rPr>
              <a:t> om </a:t>
            </a:r>
            <a:r>
              <a:rPr lang="en-US" sz="3600" dirty="0" err="1">
                <a:latin typeface="Greycliff CF" pitchFamily="2" charset="77"/>
              </a:rPr>
              <a:t>hastighet</a:t>
            </a:r>
            <a:r>
              <a:rPr lang="en-US" sz="3600" dirty="0">
                <a:latin typeface="Greycliff CF" pitchFamily="2" charset="77"/>
              </a:rPr>
              <a:t> – AI Sweden </a:t>
            </a:r>
            <a:r>
              <a:rPr lang="en-US" sz="3600" dirty="0" err="1">
                <a:latin typeface="Greycliff CF" pitchFamily="2" charset="77"/>
              </a:rPr>
              <a:t>har</a:t>
            </a:r>
            <a:r>
              <a:rPr lang="en-US" sz="3600" dirty="0">
                <a:latin typeface="Greycliff CF" pitchFamily="2" charset="77"/>
              </a:rPr>
              <a:t> </a:t>
            </a:r>
            <a:r>
              <a:rPr lang="en-US" sz="3600" dirty="0" err="1">
                <a:latin typeface="Greycliff CF" pitchFamily="2" charset="77"/>
              </a:rPr>
              <a:t>på</a:t>
            </a:r>
            <a:r>
              <a:rPr lang="en-US" sz="3600" dirty="0">
                <a:latin typeface="Greycliff CF" pitchFamily="2" charset="77"/>
              </a:rPr>
              <a:t> </a:t>
            </a:r>
            <a:r>
              <a:rPr lang="en-US" sz="3600" dirty="0" err="1">
                <a:latin typeface="Greycliff CF" pitchFamily="2" charset="77"/>
              </a:rPr>
              <a:t>nolltid</a:t>
            </a:r>
            <a:r>
              <a:rPr lang="en-US" sz="3600" dirty="0">
                <a:latin typeface="Greycliff CF" pitchFamily="2" charset="77"/>
              </a:rPr>
              <a:t> </a:t>
            </a:r>
            <a:r>
              <a:rPr lang="en-US" sz="3600" dirty="0" err="1">
                <a:latin typeface="Greycliff CF" pitchFamily="2" charset="77"/>
              </a:rPr>
              <a:t>etablerat</a:t>
            </a:r>
            <a:r>
              <a:rPr lang="en-US" sz="3600" dirty="0">
                <a:latin typeface="Greycliff CF" pitchFamily="2" charset="77"/>
              </a:rPr>
              <a:t> </a:t>
            </a:r>
            <a:r>
              <a:rPr lang="en-US" sz="3600" dirty="0" err="1">
                <a:latin typeface="Greycliff CF" pitchFamily="2" charset="77"/>
              </a:rPr>
              <a:t>projekt</a:t>
            </a:r>
            <a:r>
              <a:rPr lang="en-US" sz="3600" dirty="0">
                <a:latin typeface="Greycliff CF" pitchFamily="2" charset="77"/>
              </a:rPr>
              <a:t> </a:t>
            </a:r>
            <a:r>
              <a:rPr lang="en-US" sz="3600" dirty="0" err="1">
                <a:latin typeface="Greycliff CF" pitchFamily="2" charset="77"/>
              </a:rPr>
              <a:t>och</a:t>
            </a:r>
            <a:r>
              <a:rPr lang="en-US" sz="3600" dirty="0">
                <a:latin typeface="Greycliff CF" pitchFamily="2" charset="77"/>
              </a:rPr>
              <a:t> </a:t>
            </a:r>
            <a:r>
              <a:rPr lang="en-US" sz="3600" dirty="0" err="1">
                <a:latin typeface="Greycliff CF" pitchFamily="2" charset="77"/>
              </a:rPr>
              <a:t>labb</a:t>
            </a:r>
            <a:r>
              <a:rPr lang="en-US" sz="3600" dirty="0">
                <a:latin typeface="Greycliff CF" pitchFamily="2" charset="77"/>
              </a:rPr>
              <a:t> </a:t>
            </a:r>
            <a:r>
              <a:rPr lang="en-US" sz="3600" dirty="0" err="1">
                <a:latin typeface="Greycliff CF" pitchFamily="2" charset="77"/>
              </a:rPr>
              <a:t>i</a:t>
            </a:r>
            <a:r>
              <a:rPr lang="en-US" sz="3600" dirty="0">
                <a:latin typeface="Greycliff CF" pitchFamily="2" charset="77"/>
              </a:rPr>
              <a:t> </a:t>
            </a:r>
            <a:r>
              <a:rPr lang="en-US" sz="3600" dirty="0" err="1">
                <a:latin typeface="Greycliff CF" pitchFamily="2" charset="77"/>
              </a:rPr>
              <a:t>världsklass</a:t>
            </a:r>
            <a:r>
              <a:rPr lang="en-US" sz="3600" dirty="0">
                <a:latin typeface="Greycliff CF" pitchFamily="2" charset="77"/>
              </a:rPr>
              <a:t>, </a:t>
            </a:r>
            <a:r>
              <a:rPr lang="en-US" sz="3600" dirty="0" err="1">
                <a:latin typeface="Greycliff CF" pitchFamily="2" charset="77"/>
              </a:rPr>
              <a:t>vilket</a:t>
            </a:r>
            <a:r>
              <a:rPr lang="en-US" sz="3600" dirty="0">
                <a:latin typeface="Greycliff CF" pitchFamily="2" charset="77"/>
              </a:rPr>
              <a:t> </a:t>
            </a:r>
            <a:r>
              <a:rPr lang="en-US" sz="3600" dirty="0" err="1">
                <a:latin typeface="Greycliff CF" pitchFamily="2" charset="77"/>
              </a:rPr>
              <a:t>gör</a:t>
            </a:r>
            <a:r>
              <a:rPr lang="en-US" sz="3600" dirty="0">
                <a:latin typeface="Greycliff CF" pitchFamily="2" charset="77"/>
              </a:rPr>
              <a:t> </a:t>
            </a:r>
            <a:r>
              <a:rPr lang="en-US" sz="3600" dirty="0" err="1">
                <a:latin typeface="Greycliff CF" pitchFamily="2" charset="77"/>
              </a:rPr>
              <a:t>att</a:t>
            </a:r>
            <a:r>
              <a:rPr lang="en-US" sz="3600" dirty="0">
                <a:latin typeface="Greycliff CF" pitchFamily="2" charset="77"/>
              </a:rPr>
              <a:t> vi </a:t>
            </a:r>
            <a:r>
              <a:rPr lang="en-US" sz="3600" dirty="0" err="1">
                <a:latin typeface="Greycliff CF" pitchFamily="2" charset="77"/>
              </a:rPr>
              <a:t>kan</a:t>
            </a:r>
            <a:r>
              <a:rPr lang="en-US" sz="3600" dirty="0">
                <a:latin typeface="Greycliff CF" pitchFamily="2" charset="77"/>
              </a:rPr>
              <a:t> </a:t>
            </a:r>
            <a:r>
              <a:rPr lang="en-US" sz="3600" dirty="0" err="1">
                <a:latin typeface="Greycliff CF" pitchFamily="2" charset="77"/>
              </a:rPr>
              <a:t>vara</a:t>
            </a:r>
            <a:r>
              <a:rPr lang="en-US" sz="3600" dirty="0">
                <a:latin typeface="Greycliff CF" pitchFamily="2" charset="77"/>
              </a:rPr>
              <a:t> </a:t>
            </a:r>
            <a:r>
              <a:rPr lang="en-US" sz="3600" dirty="0" err="1">
                <a:latin typeface="Greycliff CF" pitchFamily="2" charset="77"/>
              </a:rPr>
              <a:t>i</a:t>
            </a:r>
            <a:r>
              <a:rPr lang="en-US" sz="3600" dirty="0">
                <a:latin typeface="Greycliff CF" pitchFamily="2" charset="77"/>
              </a:rPr>
              <a:t> </a:t>
            </a:r>
            <a:r>
              <a:rPr lang="en-US" sz="3600" dirty="0" err="1">
                <a:latin typeface="Greycliff CF" pitchFamily="2" charset="77"/>
              </a:rPr>
              <a:t>framkanten</a:t>
            </a:r>
            <a:r>
              <a:rPr lang="en-US" sz="3600" dirty="0">
                <a:latin typeface="Greycliff CF" pitchFamily="2" charset="77"/>
              </a:rPr>
              <a:t> av AI-</a:t>
            </a:r>
            <a:r>
              <a:rPr lang="en-US" sz="3600" dirty="0" err="1">
                <a:latin typeface="Greycliff CF" pitchFamily="2" charset="77"/>
              </a:rPr>
              <a:t>utvecklingen</a:t>
            </a:r>
            <a:r>
              <a:rPr lang="en-US" sz="3600" dirty="0">
                <a:latin typeface="Greycliff CF" pitchFamily="2" charset="77"/>
              </a:rPr>
              <a:t>.”</a:t>
            </a:r>
          </a:p>
          <a:p>
            <a:pPr algn="r"/>
            <a:endParaRPr lang="en-US" sz="2400" dirty="0">
              <a:latin typeface="Greycliff CF" pitchFamily="2" charset="77"/>
            </a:endParaRPr>
          </a:p>
          <a:p>
            <a:pPr algn="r"/>
            <a:r>
              <a:rPr lang="en-US" sz="2400" dirty="0">
                <a:latin typeface="Greycliff CF" pitchFamily="2" charset="77"/>
              </a:rPr>
              <a:t>Partner testimonial</a:t>
            </a:r>
          </a:p>
        </p:txBody>
      </p:sp>
      <p:sp>
        <p:nvSpPr>
          <p:cNvPr id="2" name="Rektangel 1">
            <a:extLst>
              <a:ext uri="{FF2B5EF4-FFF2-40B4-BE49-F238E27FC236}">
                <a16:creationId xmlns:a16="http://schemas.microsoft.com/office/drawing/2014/main" id="{10DC8DFD-B100-494D-9610-1E400EC5BAFF}"/>
              </a:ext>
            </a:extLst>
          </p:cNvPr>
          <p:cNvSpPr/>
          <p:nvPr/>
        </p:nvSpPr>
        <p:spPr>
          <a:xfrm rot="10800000">
            <a:off x="1097475" y="66427"/>
            <a:ext cx="1136850" cy="2631490"/>
          </a:xfrm>
          <a:prstGeom prst="rect">
            <a:avLst/>
          </a:prstGeom>
          <a:noFill/>
        </p:spPr>
        <p:txBody>
          <a:bodyPr wrap="none">
            <a:spAutoFit/>
          </a:bodyPr>
          <a:lstStyle/>
          <a:p>
            <a:r>
              <a:rPr lang="sv-SE" sz="16500" b="1">
                <a:solidFill>
                  <a:srgbClr val="F4F2E6">
                    <a:alpha val="39863"/>
                  </a:srgbClr>
                </a:solidFill>
                <a:latin typeface="Greycliff CF" pitchFamily="2" charset="77"/>
              </a:rPr>
              <a:t>”</a:t>
            </a:r>
            <a:endParaRPr lang="sv-SE" sz="16500">
              <a:solidFill>
                <a:srgbClr val="F4F2E6">
                  <a:alpha val="39863"/>
                </a:srgbClr>
              </a:solidFill>
              <a:effectLst/>
              <a:latin typeface="Greycliff CF" pitchFamily="2" charset="77"/>
            </a:endParaRPr>
          </a:p>
        </p:txBody>
      </p:sp>
      <p:pic>
        <p:nvPicPr>
          <p:cNvPr id="7" name="Bildobjekt 6" descr="En bild som visar ritning&#10;&#10;Automatiskt genererad beskrivning">
            <a:extLst>
              <a:ext uri="{FF2B5EF4-FFF2-40B4-BE49-F238E27FC236}">
                <a16:creationId xmlns:a16="http://schemas.microsoft.com/office/drawing/2014/main" id="{724A3A5E-8F27-D9BD-14B0-019C7FAA2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700" y="477478"/>
            <a:ext cx="761358" cy="761358"/>
          </a:xfrm>
          <a:prstGeom prst="rect">
            <a:avLst/>
          </a:prstGeom>
        </p:spPr>
      </p:pic>
    </p:spTree>
    <p:extLst>
      <p:ext uri="{BB962C8B-B14F-4D97-AF65-F5344CB8AC3E}">
        <p14:creationId xmlns:p14="http://schemas.microsoft.com/office/powerpoint/2010/main" val="3468906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bärbar dator, dator, text, Kontorsutrustning&#10;&#10;Automatiskt genererad beskrivning">
            <a:extLst>
              <a:ext uri="{FF2B5EF4-FFF2-40B4-BE49-F238E27FC236}">
                <a16:creationId xmlns:a16="http://schemas.microsoft.com/office/drawing/2014/main" id="{52ACFCA9-D656-09FE-0EEC-DF9F2990609C}"/>
              </a:ext>
            </a:extLst>
          </p:cNvPr>
          <p:cNvPicPr>
            <a:picLocks noChangeAspect="1"/>
          </p:cNvPicPr>
          <p:nvPr/>
        </p:nvPicPr>
        <p:blipFill rotWithShape="1">
          <a:blip r:embed="rId2" cstate="screen">
            <a:alphaModFix amt="51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9" name="Bildobjekt 28" descr="En bild som visar diagram&#10;&#10;Automatiskt genererad beskrivning">
            <a:extLst>
              <a:ext uri="{FF2B5EF4-FFF2-40B4-BE49-F238E27FC236}">
                <a16:creationId xmlns:a16="http://schemas.microsoft.com/office/drawing/2014/main" id="{F7EC11EF-95FD-2184-0213-0152CDDAFA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3" name="Rubrik 1">
            <a:extLst>
              <a:ext uri="{FF2B5EF4-FFF2-40B4-BE49-F238E27FC236}">
                <a16:creationId xmlns:a16="http://schemas.microsoft.com/office/drawing/2014/main" id="{853D42DC-2E4D-D137-B071-CB9E615E2612}"/>
              </a:ext>
            </a:extLst>
          </p:cNvPr>
          <p:cNvSpPr txBox="1">
            <a:spLocks/>
          </p:cNvSpPr>
          <p:nvPr/>
        </p:nvSpPr>
        <p:spPr>
          <a:xfrm>
            <a:off x="1014154" y="2676698"/>
            <a:ext cx="8290560" cy="1086186"/>
          </a:xfrm>
          <a:prstGeom prst="rect">
            <a:avLst/>
          </a:prstGeom>
        </p:spPr>
        <p:txBody>
          <a:bodyPr>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dirty="0" err="1">
                <a:solidFill>
                  <a:schemeClr val="bg1"/>
                </a:solidFill>
              </a:rPr>
              <a:t>Statistik</a:t>
            </a:r>
            <a:r>
              <a:rPr lang="en-US" dirty="0">
                <a:solidFill>
                  <a:schemeClr val="bg1"/>
                </a:solidFill>
              </a:rPr>
              <a:t> </a:t>
            </a:r>
            <a:r>
              <a:rPr lang="en-US" dirty="0" err="1">
                <a:solidFill>
                  <a:schemeClr val="bg1"/>
                </a:solidFill>
              </a:rPr>
              <a:t>och</a:t>
            </a:r>
            <a:br>
              <a:rPr lang="en-US" dirty="0">
                <a:solidFill>
                  <a:schemeClr val="bg1"/>
                </a:solidFill>
              </a:rPr>
            </a:br>
            <a:r>
              <a:rPr lang="en-US" dirty="0" err="1">
                <a:solidFill>
                  <a:schemeClr val="bg1"/>
                </a:solidFill>
              </a:rPr>
              <a:t>höjdpunkter</a:t>
            </a:r>
            <a:endParaRPr lang="en-US" dirty="0">
              <a:solidFill>
                <a:schemeClr val="bg1"/>
              </a:solidFill>
            </a:endParaRPr>
          </a:p>
        </p:txBody>
      </p:sp>
      <p:pic>
        <p:nvPicPr>
          <p:cNvPr id="8" name="Bildobjekt 7" descr="En bild som visar ritning&#10;&#10;Automatiskt genererad beskrivning">
            <a:extLst>
              <a:ext uri="{FF2B5EF4-FFF2-40B4-BE49-F238E27FC236}">
                <a16:creationId xmlns:a16="http://schemas.microsoft.com/office/drawing/2014/main" id="{674BB268-AC84-A73D-0DBB-5C0103C9D5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Tree>
    <p:extLst>
      <p:ext uri="{BB962C8B-B14F-4D97-AF65-F5344CB8AC3E}">
        <p14:creationId xmlns:p14="http://schemas.microsoft.com/office/powerpoint/2010/main" val="335806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7A00E493-7D3B-48B0-1068-60506FFE4C49}"/>
              </a:ext>
            </a:extLst>
          </p:cNvPr>
          <p:cNvSpPr/>
          <p:nvPr/>
        </p:nvSpPr>
        <p:spPr>
          <a:xfrm>
            <a:off x="8098649" y="4014788"/>
            <a:ext cx="4108414" cy="28432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7" name="Rektangel 6">
            <a:extLst>
              <a:ext uri="{FF2B5EF4-FFF2-40B4-BE49-F238E27FC236}">
                <a16:creationId xmlns:a16="http://schemas.microsoft.com/office/drawing/2014/main" id="{F4A91940-B2C2-AC81-075A-67DB3E219F28}"/>
              </a:ext>
            </a:extLst>
          </p:cNvPr>
          <p:cNvSpPr/>
          <p:nvPr/>
        </p:nvSpPr>
        <p:spPr>
          <a:xfrm>
            <a:off x="7974" y="4014788"/>
            <a:ext cx="4108414" cy="2843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Rektangel 5">
            <a:extLst>
              <a:ext uri="{FF2B5EF4-FFF2-40B4-BE49-F238E27FC236}">
                <a16:creationId xmlns:a16="http://schemas.microsoft.com/office/drawing/2014/main" id="{1209BE56-9D18-3F16-800F-1BF3BCE6351D}"/>
              </a:ext>
            </a:extLst>
          </p:cNvPr>
          <p:cNvSpPr/>
          <p:nvPr/>
        </p:nvSpPr>
        <p:spPr>
          <a:xfrm>
            <a:off x="3490558" y="4014788"/>
            <a:ext cx="5211402" cy="2843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 name="textruta 2">
            <a:extLst>
              <a:ext uri="{FF2B5EF4-FFF2-40B4-BE49-F238E27FC236}">
                <a16:creationId xmlns:a16="http://schemas.microsoft.com/office/drawing/2014/main" id="{765B13F7-BD29-B60C-2494-D6ECEE701578}"/>
              </a:ext>
            </a:extLst>
          </p:cNvPr>
          <p:cNvSpPr txBox="1"/>
          <p:nvPr/>
        </p:nvSpPr>
        <p:spPr>
          <a:xfrm>
            <a:off x="3753704" y="4463344"/>
            <a:ext cx="4684592" cy="1323439"/>
          </a:xfrm>
          <a:prstGeom prst="rect">
            <a:avLst/>
          </a:prstGeom>
          <a:noFill/>
        </p:spPr>
        <p:txBody>
          <a:bodyPr wrap="square" rtlCol="0">
            <a:spAutoFit/>
          </a:bodyPr>
          <a:lstStyle/>
          <a:p>
            <a:pPr algn="ctr"/>
            <a:r>
              <a:rPr lang="sv-SE" sz="8000" b="1" dirty="0">
                <a:solidFill>
                  <a:schemeClr val="accent1"/>
                </a:solidFill>
                <a:latin typeface="Greycliff CF Heavy" pitchFamily="2" charset="77"/>
              </a:rPr>
              <a:t>200+</a:t>
            </a:r>
          </a:p>
        </p:txBody>
      </p:sp>
      <p:sp>
        <p:nvSpPr>
          <p:cNvPr id="8" name="textruta 7">
            <a:extLst>
              <a:ext uri="{FF2B5EF4-FFF2-40B4-BE49-F238E27FC236}">
                <a16:creationId xmlns:a16="http://schemas.microsoft.com/office/drawing/2014/main" id="{858F1C9B-98AC-F756-66CC-80B0B57285BA}"/>
              </a:ext>
            </a:extLst>
          </p:cNvPr>
          <p:cNvSpPr txBox="1"/>
          <p:nvPr/>
        </p:nvSpPr>
        <p:spPr>
          <a:xfrm>
            <a:off x="3919540" y="5521893"/>
            <a:ext cx="4352920" cy="461665"/>
          </a:xfrm>
          <a:prstGeom prst="rect">
            <a:avLst/>
          </a:prstGeom>
          <a:noFill/>
        </p:spPr>
        <p:txBody>
          <a:bodyPr wrap="square" rtlCol="0">
            <a:spAutoFit/>
          </a:bodyPr>
          <a:lstStyle/>
          <a:p>
            <a:pPr algn="ctr"/>
            <a:r>
              <a:rPr lang="sv-SE" sz="2400" b="1" dirty="0">
                <a:solidFill>
                  <a:schemeClr val="bg1"/>
                </a:solidFill>
                <a:latin typeface="Greycliff CF Heavy" pitchFamily="2" charset="77"/>
              </a:rPr>
              <a:t>MSEK total investering 2023</a:t>
            </a:r>
          </a:p>
        </p:txBody>
      </p:sp>
      <p:sp>
        <p:nvSpPr>
          <p:cNvPr id="19" name="textruta 18">
            <a:extLst>
              <a:ext uri="{FF2B5EF4-FFF2-40B4-BE49-F238E27FC236}">
                <a16:creationId xmlns:a16="http://schemas.microsoft.com/office/drawing/2014/main" id="{74B956AE-6B19-1C5E-2141-BC2AA419C09D}"/>
              </a:ext>
            </a:extLst>
          </p:cNvPr>
          <p:cNvSpPr txBox="1"/>
          <p:nvPr/>
        </p:nvSpPr>
        <p:spPr>
          <a:xfrm>
            <a:off x="4063365" y="5951538"/>
            <a:ext cx="4065270" cy="523220"/>
          </a:xfrm>
          <a:prstGeom prst="rect">
            <a:avLst/>
          </a:prstGeom>
          <a:noFill/>
        </p:spPr>
        <p:txBody>
          <a:bodyPr wrap="square" rtlCol="0">
            <a:noAutofit/>
          </a:bodyPr>
          <a:lstStyle/>
          <a:p>
            <a:pPr algn="ctr"/>
            <a:r>
              <a:rPr lang="sv-SE" sz="1400" dirty="0">
                <a:solidFill>
                  <a:schemeClr val="bg1"/>
                </a:solidFill>
                <a:latin typeface="Greycliff CF" pitchFamily="2" charset="77"/>
              </a:rPr>
              <a:t>Inklusive ”in-kind” från partner</a:t>
            </a:r>
          </a:p>
        </p:txBody>
      </p:sp>
      <p:sp>
        <p:nvSpPr>
          <p:cNvPr id="11" name="textruta 10">
            <a:extLst>
              <a:ext uri="{FF2B5EF4-FFF2-40B4-BE49-F238E27FC236}">
                <a16:creationId xmlns:a16="http://schemas.microsoft.com/office/drawing/2014/main" id="{11AC436D-6E48-6EC7-AA1D-FA857F3E76F7}"/>
              </a:ext>
            </a:extLst>
          </p:cNvPr>
          <p:cNvSpPr txBox="1"/>
          <p:nvPr/>
        </p:nvSpPr>
        <p:spPr>
          <a:xfrm>
            <a:off x="400437" y="4463344"/>
            <a:ext cx="2640459" cy="1323439"/>
          </a:xfrm>
          <a:prstGeom prst="rect">
            <a:avLst/>
          </a:prstGeom>
          <a:noFill/>
        </p:spPr>
        <p:txBody>
          <a:bodyPr wrap="square" rtlCol="0">
            <a:spAutoFit/>
          </a:bodyPr>
          <a:lstStyle/>
          <a:p>
            <a:pPr algn="ctr"/>
            <a:r>
              <a:rPr lang="sv-SE" sz="8000" b="1" dirty="0">
                <a:solidFill>
                  <a:schemeClr val="accent1"/>
                </a:solidFill>
                <a:latin typeface="Greycliff CF Heavy" pitchFamily="2" charset="77"/>
              </a:rPr>
              <a:t>120+</a:t>
            </a:r>
          </a:p>
        </p:txBody>
      </p:sp>
      <p:sp>
        <p:nvSpPr>
          <p:cNvPr id="12" name="textruta 11">
            <a:extLst>
              <a:ext uri="{FF2B5EF4-FFF2-40B4-BE49-F238E27FC236}">
                <a16:creationId xmlns:a16="http://schemas.microsoft.com/office/drawing/2014/main" id="{152010A4-CE72-320B-4CEA-0F88568B59F5}"/>
              </a:ext>
            </a:extLst>
          </p:cNvPr>
          <p:cNvSpPr txBox="1"/>
          <p:nvPr/>
        </p:nvSpPr>
        <p:spPr>
          <a:xfrm>
            <a:off x="1082511" y="5521893"/>
            <a:ext cx="1276310" cy="461665"/>
          </a:xfrm>
          <a:prstGeom prst="rect">
            <a:avLst/>
          </a:prstGeom>
          <a:noFill/>
        </p:spPr>
        <p:txBody>
          <a:bodyPr wrap="none" rtlCol="0">
            <a:spAutoFit/>
          </a:bodyPr>
          <a:lstStyle/>
          <a:p>
            <a:pPr algn="ctr"/>
            <a:r>
              <a:rPr lang="sv-SE" sz="2400" b="1" dirty="0">
                <a:solidFill>
                  <a:schemeClr val="bg1"/>
                </a:solidFill>
                <a:latin typeface="Greycliff CF Heavy" pitchFamily="2" charset="77"/>
              </a:rPr>
              <a:t>partner</a:t>
            </a:r>
          </a:p>
        </p:txBody>
      </p:sp>
      <p:sp>
        <p:nvSpPr>
          <p:cNvPr id="17" name="textruta 16">
            <a:extLst>
              <a:ext uri="{FF2B5EF4-FFF2-40B4-BE49-F238E27FC236}">
                <a16:creationId xmlns:a16="http://schemas.microsoft.com/office/drawing/2014/main" id="{FE4E8935-709B-21A4-6D50-ABF9165595C1}"/>
              </a:ext>
            </a:extLst>
          </p:cNvPr>
          <p:cNvSpPr txBox="1"/>
          <p:nvPr/>
        </p:nvSpPr>
        <p:spPr>
          <a:xfrm>
            <a:off x="9134282" y="4463344"/>
            <a:ext cx="2640459" cy="1323439"/>
          </a:xfrm>
          <a:prstGeom prst="rect">
            <a:avLst/>
          </a:prstGeom>
          <a:noFill/>
        </p:spPr>
        <p:txBody>
          <a:bodyPr wrap="square" rtlCol="0">
            <a:spAutoFit/>
          </a:bodyPr>
          <a:lstStyle/>
          <a:p>
            <a:pPr algn="ctr"/>
            <a:r>
              <a:rPr lang="sv-SE" sz="8000" b="1">
                <a:solidFill>
                  <a:schemeClr val="accent1"/>
                </a:solidFill>
                <a:latin typeface="Greycliff CF Heavy" pitchFamily="2" charset="77"/>
              </a:rPr>
              <a:t>13</a:t>
            </a:r>
            <a:endParaRPr lang="sv-SE" sz="8000" b="1" dirty="0">
              <a:solidFill>
                <a:schemeClr val="accent1"/>
              </a:solidFill>
              <a:latin typeface="Greycliff CF Heavy" pitchFamily="2" charset="77"/>
            </a:endParaRPr>
          </a:p>
        </p:txBody>
      </p:sp>
      <p:sp>
        <p:nvSpPr>
          <p:cNvPr id="18" name="textruta 17">
            <a:extLst>
              <a:ext uri="{FF2B5EF4-FFF2-40B4-BE49-F238E27FC236}">
                <a16:creationId xmlns:a16="http://schemas.microsoft.com/office/drawing/2014/main" id="{63E86111-0D14-C75E-2CE0-B88995DEA7A1}"/>
              </a:ext>
            </a:extLst>
          </p:cNvPr>
          <p:cNvSpPr txBox="1"/>
          <p:nvPr/>
        </p:nvSpPr>
        <p:spPr>
          <a:xfrm>
            <a:off x="9173501" y="5521893"/>
            <a:ext cx="2562023" cy="830997"/>
          </a:xfrm>
          <a:prstGeom prst="rect">
            <a:avLst/>
          </a:prstGeom>
          <a:noFill/>
        </p:spPr>
        <p:txBody>
          <a:bodyPr wrap="square" rtlCol="0">
            <a:spAutoFit/>
          </a:bodyPr>
          <a:lstStyle/>
          <a:p>
            <a:pPr algn="ctr"/>
            <a:r>
              <a:rPr lang="sv-SE" sz="2400" b="1" dirty="0">
                <a:solidFill>
                  <a:schemeClr val="bg1"/>
                </a:solidFill>
                <a:latin typeface="Greycliff CF Heavy" pitchFamily="2" charset="77"/>
              </a:rPr>
              <a:t>kontor, </a:t>
            </a:r>
            <a:br>
              <a:rPr lang="sv-SE" sz="2400" b="1" dirty="0">
                <a:solidFill>
                  <a:schemeClr val="bg1"/>
                </a:solidFill>
                <a:latin typeface="Greycliff CF Heavy" pitchFamily="2" charset="77"/>
              </a:rPr>
            </a:br>
            <a:r>
              <a:rPr lang="sv-SE" sz="2400" b="1" dirty="0">
                <a:solidFill>
                  <a:schemeClr val="bg1"/>
                </a:solidFill>
                <a:latin typeface="Greycliff CF Heavy" pitchFamily="2" charset="77"/>
              </a:rPr>
              <a:t>ett i Montreal</a:t>
            </a:r>
          </a:p>
        </p:txBody>
      </p:sp>
      <p:sp>
        <p:nvSpPr>
          <p:cNvPr id="4" name="textruta 76">
            <a:extLst>
              <a:ext uri="{FF2B5EF4-FFF2-40B4-BE49-F238E27FC236}">
                <a16:creationId xmlns:a16="http://schemas.microsoft.com/office/drawing/2014/main" id="{0EC46065-E0CF-C15B-D5D2-64501D166EC4}"/>
              </a:ext>
            </a:extLst>
          </p:cNvPr>
          <p:cNvSpPr txBox="1"/>
          <p:nvPr/>
        </p:nvSpPr>
        <p:spPr>
          <a:xfrm>
            <a:off x="3915276" y="1245835"/>
            <a:ext cx="55859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av AI </a:t>
            </a:r>
            <a:r>
              <a:rPr lang="en-US" sz="3200" b="1" dirty="0" err="1">
                <a:solidFill>
                  <a:schemeClr val="bg1"/>
                </a:solidFill>
                <a:latin typeface="Greycliff CF Heavy" pitchFamily="2" charset="77"/>
                <a:ea typeface="+mj-ea"/>
                <a:cs typeface="+mj-cs"/>
                <a:sym typeface="Arial"/>
              </a:rPr>
              <a:t>Swedens</a:t>
            </a:r>
            <a:r>
              <a:rPr lang="en-US" sz="3200" b="1" dirty="0">
                <a:solidFill>
                  <a:schemeClr val="bg1"/>
                </a:solidFill>
                <a:latin typeface="Greycliff CF Heavy" pitchFamily="2" charset="77"/>
                <a:ea typeface="+mj-ea"/>
                <a:cs typeface="+mj-cs"/>
                <a:sym typeface="Arial"/>
              </a:rPr>
              <a:t> partner </a:t>
            </a:r>
            <a:r>
              <a:rPr lang="en-US" sz="3200" b="1" dirty="0" err="1">
                <a:solidFill>
                  <a:schemeClr val="bg1"/>
                </a:solidFill>
                <a:latin typeface="Greycliff CF Heavy" pitchFamily="2" charset="77"/>
                <a:ea typeface="+mj-ea"/>
                <a:cs typeface="+mj-cs"/>
                <a:sym typeface="Arial"/>
              </a:rPr>
              <a:t>rapporterar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en</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ökad</a:t>
            </a:r>
            <a:r>
              <a:rPr lang="en-US" sz="3200" b="1" dirty="0">
                <a:solidFill>
                  <a:schemeClr val="bg1"/>
                </a:solidFill>
                <a:latin typeface="Greycliff CF Heavy" pitchFamily="2" charset="77"/>
                <a:ea typeface="+mj-ea"/>
                <a:cs typeface="+mj-cs"/>
                <a:sym typeface="Arial"/>
              </a:rPr>
              <a:t> AI-</a:t>
            </a:r>
            <a:r>
              <a:rPr lang="en-US" sz="3200" b="1" dirty="0" err="1">
                <a:solidFill>
                  <a:schemeClr val="bg1"/>
                </a:solidFill>
                <a:latin typeface="Greycliff CF Heavy" pitchFamily="2" charset="77"/>
                <a:ea typeface="+mj-ea"/>
                <a:cs typeface="+mj-cs"/>
                <a:sym typeface="Arial"/>
              </a:rPr>
              <a:t>mognad</a:t>
            </a:r>
            <a:r>
              <a:rPr lang="en-US" sz="3200" b="1" dirty="0">
                <a:solidFill>
                  <a:schemeClr val="bg1"/>
                </a:solidFill>
                <a:latin typeface="Greycliff CF Heavy" pitchFamily="2" charset="77"/>
                <a:ea typeface="+mj-ea"/>
                <a:cs typeface="+mj-cs"/>
                <a:sym typeface="Arial"/>
              </a:rPr>
              <a:t> det </a:t>
            </a:r>
            <a:r>
              <a:rPr lang="en-US" sz="3200" b="1" dirty="0" err="1">
                <a:solidFill>
                  <a:schemeClr val="bg1"/>
                </a:solidFill>
                <a:latin typeface="Greycliff CF Heavy" pitchFamily="2" charset="77"/>
                <a:ea typeface="+mj-ea"/>
                <a:cs typeface="+mj-cs"/>
                <a:sym typeface="Arial"/>
              </a:rPr>
              <a:t>senaste</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året</a:t>
            </a:r>
            <a:r>
              <a:rPr lang="en-US" sz="3200" b="1" dirty="0">
                <a:solidFill>
                  <a:schemeClr val="bg1"/>
                </a:solidFill>
                <a:latin typeface="Greycliff CF Heavy" pitchFamily="2" charset="77"/>
                <a:ea typeface="+mj-ea"/>
                <a:cs typeface="+mj-cs"/>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US" sz="3200" b="1" dirty="0">
              <a:solidFill>
                <a:schemeClr val="bg1"/>
              </a:solidFill>
              <a:latin typeface="Greycliff CF Heavy" pitchFamily="2" charset="77"/>
              <a:ea typeface="+mj-ea"/>
              <a:cs typeface="+mj-cs"/>
              <a:sym typeface="Arial"/>
            </a:endParaRPr>
          </a:p>
        </p:txBody>
      </p:sp>
      <p:sp>
        <p:nvSpPr>
          <p:cNvPr id="5" name="textruta 4">
            <a:extLst>
              <a:ext uri="{FF2B5EF4-FFF2-40B4-BE49-F238E27FC236}">
                <a16:creationId xmlns:a16="http://schemas.microsoft.com/office/drawing/2014/main" id="{09BEA920-680F-36D0-0DC1-03F5446C5CC0}"/>
              </a:ext>
            </a:extLst>
          </p:cNvPr>
          <p:cNvSpPr txBox="1"/>
          <p:nvPr/>
        </p:nvSpPr>
        <p:spPr>
          <a:xfrm>
            <a:off x="3921627" y="2949213"/>
            <a:ext cx="4829030" cy="646331"/>
          </a:xfrm>
          <a:prstGeom prst="rect">
            <a:avLst/>
          </a:prstGeom>
          <a:noFill/>
        </p:spPr>
        <p:txBody>
          <a:bodyPr wrap="square" rtlCol="0">
            <a:spAutoFit/>
          </a:bodyPr>
          <a:lstStyle/>
          <a:p>
            <a:r>
              <a:rPr lang="sv-SE" dirty="0">
                <a:solidFill>
                  <a:schemeClr val="bg1"/>
                </a:solidFill>
                <a:latin typeface="Greycliff CF" pitchFamily="2" charset="77"/>
              </a:rPr>
              <a:t>Källa: AI </a:t>
            </a:r>
            <a:r>
              <a:rPr lang="sv-SE" dirty="0" err="1">
                <a:solidFill>
                  <a:schemeClr val="bg1"/>
                </a:solidFill>
                <a:latin typeface="Greycliff CF" pitchFamily="2" charset="77"/>
              </a:rPr>
              <a:t>Swedens</a:t>
            </a:r>
            <a:r>
              <a:rPr lang="sv-SE" dirty="0">
                <a:solidFill>
                  <a:schemeClr val="bg1"/>
                </a:solidFill>
                <a:latin typeface="Greycliff CF" pitchFamily="2" charset="77"/>
              </a:rPr>
              <a:t> årliga partnerundersökning, 2023</a:t>
            </a:r>
          </a:p>
        </p:txBody>
      </p:sp>
      <p:grpSp>
        <p:nvGrpSpPr>
          <p:cNvPr id="13" name="Grupp 12">
            <a:extLst>
              <a:ext uri="{FF2B5EF4-FFF2-40B4-BE49-F238E27FC236}">
                <a16:creationId xmlns:a16="http://schemas.microsoft.com/office/drawing/2014/main" id="{4AF28517-8BCC-9F7C-C9B9-FD9324091F2D}"/>
              </a:ext>
            </a:extLst>
          </p:cNvPr>
          <p:cNvGrpSpPr/>
          <p:nvPr/>
        </p:nvGrpSpPr>
        <p:grpSpPr>
          <a:xfrm flipH="1">
            <a:off x="609966" y="771525"/>
            <a:ext cx="3005264" cy="2674826"/>
            <a:chOff x="3573297" y="1350283"/>
            <a:chExt cx="2765565" cy="2461483"/>
          </a:xfrm>
        </p:grpSpPr>
        <p:sp>
          <p:nvSpPr>
            <p:cNvPr id="23" name="Båge 22">
              <a:extLst>
                <a:ext uri="{FF2B5EF4-FFF2-40B4-BE49-F238E27FC236}">
                  <a16:creationId xmlns:a16="http://schemas.microsoft.com/office/drawing/2014/main" id="{B69F8040-9BFD-7792-9A92-E28132D56C35}"/>
                </a:ext>
              </a:extLst>
            </p:cNvPr>
            <p:cNvSpPr/>
            <p:nvPr/>
          </p:nvSpPr>
          <p:spPr>
            <a:xfrm>
              <a:off x="3726742" y="1350283"/>
              <a:ext cx="2458674" cy="2458674"/>
            </a:xfrm>
            <a:prstGeom prst="arc">
              <a:avLst>
                <a:gd name="adj1" fmla="val 16200949"/>
                <a:gd name="adj2" fmla="val 16185595"/>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4" name="textruta 13">
              <a:extLst>
                <a:ext uri="{FF2B5EF4-FFF2-40B4-BE49-F238E27FC236}">
                  <a16:creationId xmlns:a16="http://schemas.microsoft.com/office/drawing/2014/main" id="{C1E5F487-ADC5-44A5-F6F1-4F05CFCDA5E9}"/>
                </a:ext>
              </a:extLst>
            </p:cNvPr>
            <p:cNvSpPr txBox="1"/>
            <p:nvPr/>
          </p:nvSpPr>
          <p:spPr>
            <a:xfrm>
              <a:off x="3573297" y="2011628"/>
              <a:ext cx="2765565" cy="1217882"/>
            </a:xfrm>
            <a:prstGeom prst="rect">
              <a:avLst/>
            </a:prstGeom>
            <a:noFill/>
          </p:spPr>
          <p:txBody>
            <a:bodyPr wrap="square" rtlCol="0">
              <a:spAutoFit/>
            </a:bodyPr>
            <a:lstStyle/>
            <a:p>
              <a:pPr algn="ctr"/>
              <a:r>
                <a:rPr lang="sv-SE" sz="8000" b="1" dirty="0">
                  <a:solidFill>
                    <a:schemeClr val="accent1"/>
                  </a:solidFill>
                  <a:latin typeface="Greycliff CF Heavy" pitchFamily="2" charset="77"/>
                </a:rPr>
                <a:t>92%</a:t>
              </a:r>
            </a:p>
          </p:txBody>
        </p:sp>
        <p:sp>
          <p:nvSpPr>
            <p:cNvPr id="21" name="Båge 20">
              <a:extLst>
                <a:ext uri="{FF2B5EF4-FFF2-40B4-BE49-F238E27FC236}">
                  <a16:creationId xmlns:a16="http://schemas.microsoft.com/office/drawing/2014/main" id="{006BA809-AA4D-EF2F-8342-71DEAFC23881}"/>
                </a:ext>
              </a:extLst>
            </p:cNvPr>
            <p:cNvSpPr/>
            <p:nvPr/>
          </p:nvSpPr>
          <p:spPr>
            <a:xfrm>
              <a:off x="3732644" y="1353092"/>
              <a:ext cx="2458674" cy="2458674"/>
            </a:xfrm>
            <a:prstGeom prst="arc">
              <a:avLst>
                <a:gd name="adj1" fmla="val 20417176"/>
                <a:gd name="adj2" fmla="val 16185595"/>
              </a:avLst>
            </a:prstGeom>
            <a:noFill/>
            <a:ln w="254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spTree>
    <p:extLst>
      <p:ext uri="{BB962C8B-B14F-4D97-AF65-F5344CB8AC3E}">
        <p14:creationId xmlns:p14="http://schemas.microsoft.com/office/powerpoint/2010/main" val="319846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B393EE0-CE79-A110-CDF7-770526257D51}"/>
              </a:ext>
            </a:extLst>
          </p:cNvPr>
          <p:cNvPicPr>
            <a:picLocks/>
          </p:cNvPicPr>
          <p:nvPr/>
        </p:nvPicPr>
        <p:blipFill rotWithShape="1">
          <a:blip r:embed="rId3">
            <a:alphaModFix/>
          </a:blip>
          <a:srcRect l="25239" r="25255"/>
          <a:stretch/>
        </p:blipFill>
        <p:spPr>
          <a:xfrm>
            <a:off x="3128005" y="-11075"/>
            <a:ext cx="5937746" cy="6878140"/>
          </a:xfrm>
          <a:prstGeom prst="rect">
            <a:avLst/>
          </a:prstGeom>
        </p:spPr>
      </p:pic>
      <p:pic>
        <p:nvPicPr>
          <p:cNvPr id="17" name="Bildobjekt 16">
            <a:extLst>
              <a:ext uri="{FF2B5EF4-FFF2-40B4-BE49-F238E27FC236}">
                <a16:creationId xmlns:a16="http://schemas.microsoft.com/office/drawing/2014/main" id="{F5D81348-7EF0-72AF-0F0C-B69D1C31E500}"/>
              </a:ext>
            </a:extLst>
          </p:cNvPr>
          <p:cNvPicPr>
            <a:picLocks noChangeAspect="1"/>
          </p:cNvPicPr>
          <p:nvPr/>
        </p:nvPicPr>
        <p:blipFill rotWithShape="1">
          <a:blip r:embed="rId4">
            <a:alphaModFix/>
          </a:blip>
          <a:srcRect l="12256" r="63126"/>
          <a:stretch/>
        </p:blipFill>
        <p:spPr>
          <a:xfrm>
            <a:off x="8133597" y="-1005"/>
            <a:ext cx="4058403" cy="6857999"/>
          </a:xfrm>
          <a:prstGeom prst="rect">
            <a:avLst/>
          </a:prstGeom>
        </p:spPr>
      </p:pic>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pic>
        <p:nvPicPr>
          <p:cNvPr id="5" name="Picture 4">
            <a:extLst>
              <a:ext uri="{FF2B5EF4-FFF2-40B4-BE49-F238E27FC236}">
                <a16:creationId xmlns:a16="http://schemas.microsoft.com/office/drawing/2014/main" id="{A845B48C-1A24-BCA0-60B9-06415EE7F8A1}"/>
              </a:ext>
            </a:extLst>
          </p:cNvPr>
          <p:cNvPicPr>
            <a:picLocks noChangeAspect="1"/>
          </p:cNvPicPr>
          <p:nvPr/>
        </p:nvPicPr>
        <p:blipFill rotWithShape="1">
          <a:blip r:embed="rId6"/>
          <a:srcRect l="35684" t="-675" r="9247"/>
          <a:stretch/>
        </p:blipFill>
        <p:spPr>
          <a:xfrm>
            <a:off x="0" y="-95004"/>
            <a:ext cx="4058405" cy="6962069"/>
          </a:xfrm>
          <a:prstGeom prst="rect">
            <a:avLst/>
          </a:prstGeom>
        </p:spPr>
      </p:pic>
      <p:sp>
        <p:nvSpPr>
          <p:cNvPr id="7" name="Rectangle 6">
            <a:extLst>
              <a:ext uri="{FF2B5EF4-FFF2-40B4-BE49-F238E27FC236}">
                <a16:creationId xmlns:a16="http://schemas.microsoft.com/office/drawing/2014/main" id="{6B1D11C0-110D-8399-BB39-4DC4CEC185CE}"/>
              </a:ext>
            </a:extLst>
          </p:cNvPr>
          <p:cNvSpPr/>
          <p:nvPr/>
        </p:nvSpPr>
        <p:spPr>
          <a:xfrm>
            <a:off x="-3597" y="-57064"/>
            <a:ext cx="12347997" cy="691506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00" b="0" i="0" dirty="0">
              <a:solidFill>
                <a:schemeClr val="bg1"/>
              </a:solidFill>
              <a:latin typeface="Greycliff CF" pitchFamily="2" charset="77"/>
            </a:endParaRPr>
          </a:p>
        </p:txBody>
      </p:sp>
      <p:sp>
        <p:nvSpPr>
          <p:cNvPr id="8" name="Rubrik 1">
            <a:extLst>
              <a:ext uri="{FF2B5EF4-FFF2-40B4-BE49-F238E27FC236}">
                <a16:creationId xmlns:a16="http://schemas.microsoft.com/office/drawing/2014/main" id="{0D51A00D-56FB-0742-9299-4E8F9361F2D3}"/>
              </a:ext>
            </a:extLst>
          </p:cNvPr>
          <p:cNvSpPr txBox="1">
            <a:spLocks/>
          </p:cNvSpPr>
          <p:nvPr/>
        </p:nvSpPr>
        <p:spPr>
          <a:xfrm>
            <a:off x="1014153" y="2676698"/>
            <a:ext cx="10555133" cy="1086186"/>
          </a:xfrm>
          <a:prstGeom prst="rect">
            <a:avLst/>
          </a:prstGeom>
        </p:spPr>
        <p:txBody>
          <a:bodyPr>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6000" b="1" dirty="0" err="1">
                <a:solidFill>
                  <a:schemeClr val="bg1"/>
                </a:solidFill>
                <a:latin typeface="Greycliff CF Heavy" pitchFamily="2" charset="77"/>
                <a:ea typeface="+mj-ea"/>
                <a:cs typeface="+mj-cs"/>
                <a:sym typeface="Arial"/>
              </a:rPr>
              <a:t>Några</a:t>
            </a:r>
            <a:r>
              <a:rPr lang="en-US" sz="6000" b="1" dirty="0">
                <a:solidFill>
                  <a:schemeClr val="bg1"/>
                </a:solidFill>
                <a:latin typeface="Greycliff CF Heavy" pitchFamily="2" charset="77"/>
                <a:ea typeface="+mj-ea"/>
                <a:cs typeface="+mj-cs"/>
                <a:sym typeface="Arial"/>
              </a:rPr>
              <a:t> </a:t>
            </a:r>
            <a:r>
              <a:rPr lang="en-US" sz="6000" b="1" dirty="0" err="1">
                <a:solidFill>
                  <a:schemeClr val="bg1"/>
                </a:solidFill>
                <a:latin typeface="Greycliff CF Heavy" pitchFamily="2" charset="77"/>
                <a:ea typeface="+mj-ea"/>
                <a:cs typeface="+mj-cs"/>
                <a:sym typeface="Arial"/>
              </a:rPr>
              <a:t>initiativ</a:t>
            </a:r>
            <a:r>
              <a:rPr lang="en-US" sz="6000" b="1" dirty="0">
                <a:solidFill>
                  <a:schemeClr val="bg1"/>
                </a:solidFill>
                <a:latin typeface="Greycliff CF Heavy" pitchFamily="2" charset="77"/>
                <a:ea typeface="+mj-ea"/>
                <a:cs typeface="+mj-cs"/>
                <a:sym typeface="Arial"/>
              </a:rPr>
              <a:t> </a:t>
            </a:r>
            <a:r>
              <a:rPr lang="en-US" sz="6000" b="1" dirty="0" err="1">
                <a:solidFill>
                  <a:schemeClr val="bg1"/>
                </a:solidFill>
                <a:latin typeface="Greycliff CF Heavy" pitchFamily="2" charset="77"/>
                <a:ea typeface="+mj-ea"/>
                <a:cs typeface="+mj-cs"/>
                <a:sym typeface="Arial"/>
              </a:rPr>
              <a:t>från</a:t>
            </a:r>
            <a:r>
              <a:rPr lang="en-US" sz="6000" b="1" dirty="0">
                <a:solidFill>
                  <a:schemeClr val="bg1"/>
                </a:solidFill>
                <a:latin typeface="Greycliff CF Heavy" pitchFamily="2" charset="77"/>
                <a:ea typeface="+mj-ea"/>
                <a:cs typeface="+mj-cs"/>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6000" b="1" dirty="0" err="1">
                <a:solidFill>
                  <a:schemeClr val="bg1"/>
                </a:solidFill>
                <a:latin typeface="Greycliff CF Heavy" pitchFamily="2" charset="77"/>
                <a:ea typeface="+mj-ea"/>
                <a:cs typeface="+mj-cs"/>
                <a:sym typeface="Arial"/>
              </a:rPr>
              <a:t>förra</a:t>
            </a:r>
            <a:r>
              <a:rPr lang="en-US" sz="6000" b="1" dirty="0">
                <a:solidFill>
                  <a:schemeClr val="bg1"/>
                </a:solidFill>
                <a:latin typeface="Greycliff CF Heavy" pitchFamily="2" charset="77"/>
                <a:ea typeface="+mj-ea"/>
                <a:cs typeface="+mj-cs"/>
                <a:sym typeface="Arial"/>
              </a:rPr>
              <a:t> </a:t>
            </a:r>
            <a:r>
              <a:rPr lang="en-US" sz="6000" b="1" dirty="0" err="1">
                <a:solidFill>
                  <a:schemeClr val="bg1"/>
                </a:solidFill>
                <a:latin typeface="Greycliff CF Heavy" pitchFamily="2" charset="77"/>
                <a:ea typeface="+mj-ea"/>
                <a:cs typeface="+mj-cs"/>
                <a:sym typeface="Arial"/>
              </a:rPr>
              <a:t>året</a:t>
            </a:r>
            <a:endParaRPr lang="en-US" sz="6000" b="1" dirty="0">
              <a:solidFill>
                <a:schemeClr val="bg1"/>
              </a:solidFill>
              <a:latin typeface="Greycliff CF Heavy" pitchFamily="2" charset="77"/>
              <a:ea typeface="+mj-ea"/>
              <a:cs typeface="+mj-cs"/>
              <a:sym typeface="Arial"/>
            </a:endParaRPr>
          </a:p>
        </p:txBody>
      </p:sp>
    </p:spTree>
    <p:extLst>
      <p:ext uri="{BB962C8B-B14F-4D97-AF65-F5344CB8AC3E}">
        <p14:creationId xmlns:p14="http://schemas.microsoft.com/office/powerpoint/2010/main" val="31059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5">
            <a:extLst>
              <a:ext uri="{FF2B5EF4-FFF2-40B4-BE49-F238E27FC236}">
                <a16:creationId xmlns:a16="http://schemas.microsoft.com/office/drawing/2014/main" id="{61CD84D2-9E82-A892-0D87-A7CC32F799C5}"/>
              </a:ext>
            </a:extLst>
          </p:cNvPr>
          <p:cNvPicPr>
            <a:picLocks/>
          </p:cNvPicPr>
          <p:nvPr/>
        </p:nvPicPr>
        <p:blipFill rotWithShape="1">
          <a:blip r:embed="rId3">
            <a:alphaModFix/>
          </a:blip>
          <a:srcRect l="25239" r="25255"/>
          <a:stretch/>
        </p:blipFill>
        <p:spPr>
          <a:xfrm>
            <a:off x="4060803" y="-11075"/>
            <a:ext cx="4066797" cy="4710878"/>
          </a:xfrm>
          <a:prstGeom prst="rect">
            <a:avLst/>
          </a:prstGeom>
        </p:spPr>
      </p:pic>
      <p:pic>
        <p:nvPicPr>
          <p:cNvPr id="9" name="Picture 8">
            <a:extLst>
              <a:ext uri="{FF2B5EF4-FFF2-40B4-BE49-F238E27FC236}">
                <a16:creationId xmlns:a16="http://schemas.microsoft.com/office/drawing/2014/main" id="{BFFC04C8-6DA6-0589-C823-0F63BDD1D6A3}"/>
              </a:ext>
            </a:extLst>
          </p:cNvPr>
          <p:cNvPicPr>
            <a:picLocks noChangeAspect="1"/>
          </p:cNvPicPr>
          <p:nvPr/>
        </p:nvPicPr>
        <p:blipFill rotWithShape="1">
          <a:blip r:embed="rId4"/>
          <a:srcRect l="9247" t="-675" r="9247"/>
          <a:stretch/>
        </p:blipFill>
        <p:spPr>
          <a:xfrm>
            <a:off x="-3597" y="-42626"/>
            <a:ext cx="4064400" cy="4710879"/>
          </a:xfrm>
          <a:prstGeom prst="rect">
            <a:avLst/>
          </a:prstGeom>
        </p:spPr>
      </p:pic>
      <p:sp>
        <p:nvSpPr>
          <p:cNvPr id="20" name="Rektangel 19">
            <a:extLst>
              <a:ext uri="{FF2B5EF4-FFF2-40B4-BE49-F238E27FC236}">
                <a16:creationId xmlns:a16="http://schemas.microsoft.com/office/drawing/2014/main" id="{9576A984-4213-DD29-F5DD-DFB9A5773753}"/>
              </a:ext>
            </a:extLst>
          </p:cNvPr>
          <p:cNvSpPr/>
          <p:nvPr/>
        </p:nvSpPr>
        <p:spPr>
          <a:xfrm>
            <a:off x="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Rubrik 3">
            <a:extLst>
              <a:ext uri="{FF2B5EF4-FFF2-40B4-BE49-F238E27FC236}">
                <a16:creationId xmlns:a16="http://schemas.microsoft.com/office/drawing/2014/main" id="{5FD6D5E8-6186-584B-A090-BD0BA3DFEEE6}"/>
              </a:ext>
            </a:extLst>
          </p:cNvPr>
          <p:cNvSpPr txBox="1">
            <a:spLocks/>
          </p:cNvSpPr>
          <p:nvPr/>
        </p:nvSpPr>
        <p:spPr>
          <a:xfrm>
            <a:off x="479810" y="4942957"/>
            <a:ext cx="3336966" cy="1486946"/>
          </a:xfrm>
          <a:prstGeom prst="rect">
            <a:avLst/>
          </a:prstGeom>
        </p:spPr>
        <p:txBody>
          <a:bodyPr anchor="ctr">
            <a:sp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lang="en-US" sz="2500" dirty="0" err="1">
                <a:solidFill>
                  <a:schemeClr val="bg1"/>
                </a:solidFill>
                <a:sym typeface="Arial"/>
              </a:rPr>
              <a:t>Behovskartan</a:t>
            </a:r>
            <a:r>
              <a:rPr lang="en-US" sz="2500" dirty="0">
                <a:solidFill>
                  <a:schemeClr val="bg1"/>
                </a:solidFill>
                <a:sym typeface="Arial"/>
              </a:rPr>
              <a:t>: </a:t>
            </a:r>
            <a:r>
              <a:rPr lang="en-US" sz="2500" dirty="0" err="1">
                <a:solidFill>
                  <a:schemeClr val="bg1"/>
                </a:solidFill>
                <a:sym typeface="Arial"/>
              </a:rPr>
              <a:t>Delad</a:t>
            </a:r>
            <a:r>
              <a:rPr lang="en-US" sz="2500" dirty="0">
                <a:solidFill>
                  <a:schemeClr val="bg1"/>
                </a:solidFill>
                <a:sym typeface="Arial"/>
              </a:rPr>
              <a:t> data </a:t>
            </a:r>
            <a:r>
              <a:rPr lang="en-US" sz="2500" dirty="0" err="1">
                <a:solidFill>
                  <a:schemeClr val="bg1"/>
                </a:solidFill>
                <a:sym typeface="Arial"/>
              </a:rPr>
              <a:t>beskriver</a:t>
            </a:r>
            <a:r>
              <a:rPr lang="en-US" sz="2500" dirty="0">
                <a:solidFill>
                  <a:schemeClr val="bg1"/>
                </a:solidFill>
                <a:sym typeface="Arial"/>
              </a:rPr>
              <a:t> det </a:t>
            </a:r>
            <a:r>
              <a:rPr lang="en-US" sz="2500" dirty="0" err="1">
                <a:solidFill>
                  <a:schemeClr val="bg1"/>
                </a:solidFill>
                <a:sym typeface="Arial"/>
              </a:rPr>
              <a:t>svenska</a:t>
            </a:r>
            <a:r>
              <a:rPr lang="en-US" sz="2500" dirty="0">
                <a:solidFill>
                  <a:schemeClr val="bg1"/>
                </a:solidFill>
                <a:sym typeface="Arial"/>
              </a:rPr>
              <a:t> </a:t>
            </a:r>
            <a:r>
              <a:rPr lang="en-US" sz="2500" dirty="0" err="1">
                <a:solidFill>
                  <a:schemeClr val="bg1"/>
                </a:solidFill>
                <a:sym typeface="Arial"/>
              </a:rPr>
              <a:t>elsystemet</a:t>
            </a:r>
            <a:r>
              <a:rPr lang="en-US" sz="2500" dirty="0">
                <a:solidFill>
                  <a:schemeClr val="bg1"/>
                </a:solidFill>
                <a:sym typeface="Arial"/>
              </a:rPr>
              <a:t> </a:t>
            </a:r>
            <a:r>
              <a:rPr lang="en-US" sz="2500" dirty="0" err="1">
                <a:solidFill>
                  <a:schemeClr val="bg1"/>
                </a:solidFill>
                <a:sym typeface="Arial"/>
              </a:rPr>
              <a:t>på</a:t>
            </a:r>
            <a:r>
              <a:rPr lang="en-US" sz="2500" dirty="0">
                <a:solidFill>
                  <a:schemeClr val="bg1"/>
                </a:solidFill>
                <a:sym typeface="Arial"/>
              </a:rPr>
              <a:t> </a:t>
            </a:r>
            <a:r>
              <a:rPr lang="en-US" sz="2500" dirty="0" err="1">
                <a:solidFill>
                  <a:schemeClr val="bg1"/>
                </a:solidFill>
                <a:sym typeface="Arial"/>
              </a:rPr>
              <a:t>helt</a:t>
            </a:r>
            <a:r>
              <a:rPr lang="en-US" sz="2500" dirty="0">
                <a:solidFill>
                  <a:schemeClr val="bg1"/>
                </a:solidFill>
                <a:sym typeface="Arial"/>
              </a:rPr>
              <a:t> </a:t>
            </a:r>
            <a:r>
              <a:rPr lang="en-US" sz="2500" dirty="0" err="1">
                <a:solidFill>
                  <a:schemeClr val="bg1"/>
                </a:solidFill>
                <a:sym typeface="Arial"/>
              </a:rPr>
              <a:t>nytt</a:t>
            </a:r>
            <a:r>
              <a:rPr lang="en-US" sz="2500" dirty="0">
                <a:solidFill>
                  <a:schemeClr val="bg1"/>
                </a:solidFill>
                <a:sym typeface="Arial"/>
              </a:rPr>
              <a:t> </a:t>
            </a:r>
            <a:r>
              <a:rPr lang="en-US" sz="2500" dirty="0" err="1">
                <a:solidFill>
                  <a:schemeClr val="bg1"/>
                </a:solidFill>
                <a:sym typeface="Arial"/>
              </a:rPr>
              <a:t>sätt</a:t>
            </a:r>
            <a:endParaRPr kumimoji="0" lang="en-US" sz="25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endParaRPr>
          </a:p>
        </p:txBody>
      </p:sp>
      <p:sp>
        <p:nvSpPr>
          <p:cNvPr id="21" name="Rektangel 20">
            <a:extLst>
              <a:ext uri="{FF2B5EF4-FFF2-40B4-BE49-F238E27FC236}">
                <a16:creationId xmlns:a16="http://schemas.microsoft.com/office/drawing/2014/main" id="{BAD7F45F-14EA-21AE-431B-EC5E8FAD0DC9}"/>
              </a:ext>
            </a:extLst>
          </p:cNvPr>
          <p:cNvSpPr/>
          <p:nvPr/>
        </p:nvSpPr>
        <p:spPr>
          <a:xfrm>
            <a:off x="4064401" y="4668253"/>
            <a:ext cx="4062144" cy="21897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4" name="Platshållare för text 6">
            <a:extLst>
              <a:ext uri="{FF2B5EF4-FFF2-40B4-BE49-F238E27FC236}">
                <a16:creationId xmlns:a16="http://schemas.microsoft.com/office/drawing/2014/main" id="{E53B4545-CAFA-3C4C-949A-605D828BDCDA}"/>
              </a:ext>
            </a:extLst>
          </p:cNvPr>
          <p:cNvSpPr txBox="1">
            <a:spLocks/>
          </p:cNvSpPr>
          <p:nvPr/>
        </p:nvSpPr>
        <p:spPr>
          <a:xfrm>
            <a:off x="4453465" y="4942957"/>
            <a:ext cx="3421846" cy="1542730"/>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GPT-SW3 den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första</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storskaliga</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språkmodellen</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på</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Svenska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släpps</a:t>
            </a:r>
            <a:endPar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endParaRPr>
          </a:p>
        </p:txBody>
      </p:sp>
      <p:sp>
        <p:nvSpPr>
          <p:cNvPr id="22" name="Rektangel 21">
            <a:extLst>
              <a:ext uri="{FF2B5EF4-FFF2-40B4-BE49-F238E27FC236}">
                <a16:creationId xmlns:a16="http://schemas.microsoft.com/office/drawing/2014/main" id="{CBB98A34-4BD8-83FB-9943-A037C3167153}"/>
              </a:ext>
            </a:extLst>
          </p:cNvPr>
          <p:cNvSpPr/>
          <p:nvPr/>
        </p:nvSpPr>
        <p:spPr>
          <a:xfrm>
            <a:off x="8122938"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8" name="Platshållare för text 6">
            <a:extLst>
              <a:ext uri="{FF2B5EF4-FFF2-40B4-BE49-F238E27FC236}">
                <a16:creationId xmlns:a16="http://schemas.microsoft.com/office/drawing/2014/main" id="{086B5305-CBCC-144A-A561-C5E63D7F2B55}"/>
              </a:ext>
            </a:extLst>
          </p:cNvPr>
          <p:cNvSpPr txBox="1">
            <a:spLocks/>
          </p:cNvSpPr>
          <p:nvPr/>
        </p:nvSpPr>
        <p:spPr>
          <a:xfrm>
            <a:off x="8515609" y="4942957"/>
            <a:ext cx="3418239" cy="1486946"/>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Svensk-Kanadensiskt</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samarbete</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för AI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inom</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hälso</a:t>
            </a: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&amp; </a:t>
            </a:r>
            <a:r>
              <a:rPr kumimoji="0" lang="en-US" sz="25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sjukvård</a:t>
            </a:r>
            <a:endPar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endParaRPr>
          </a:p>
        </p:txBody>
      </p:sp>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pic>
        <p:nvPicPr>
          <p:cNvPr id="8" name="Bildobjekt 16">
            <a:extLst>
              <a:ext uri="{FF2B5EF4-FFF2-40B4-BE49-F238E27FC236}">
                <a16:creationId xmlns:a16="http://schemas.microsoft.com/office/drawing/2014/main" id="{DA0DC9FA-786B-9920-A3D4-D732CF889C2A}"/>
              </a:ext>
            </a:extLst>
          </p:cNvPr>
          <p:cNvPicPr>
            <a:picLocks noChangeAspect="1"/>
          </p:cNvPicPr>
          <p:nvPr/>
        </p:nvPicPr>
        <p:blipFill rotWithShape="1">
          <a:blip r:embed="rId6">
            <a:alphaModFix/>
          </a:blip>
          <a:srcRect l="6298" r="57417"/>
          <a:stretch/>
        </p:blipFill>
        <p:spPr>
          <a:xfrm>
            <a:off x="8126544" y="8449"/>
            <a:ext cx="4064257" cy="4659804"/>
          </a:xfrm>
          <a:prstGeom prst="rect">
            <a:avLst/>
          </a:prstGeom>
        </p:spPr>
      </p:pic>
    </p:spTree>
    <p:extLst>
      <p:ext uri="{BB962C8B-B14F-4D97-AF65-F5344CB8AC3E}">
        <p14:creationId xmlns:p14="http://schemas.microsoft.com/office/powerpoint/2010/main" val="53295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Bildobjekt 5" descr="En bild som visar inomhus, möbler, dator, rum&#10;&#10;Automatiskt genererad beskrivning">
            <a:extLst>
              <a:ext uri="{FF2B5EF4-FFF2-40B4-BE49-F238E27FC236}">
                <a16:creationId xmlns:a16="http://schemas.microsoft.com/office/drawing/2014/main" id="{3B393EE0-CE79-A110-CDF7-770526257D51}"/>
              </a:ext>
            </a:extLst>
          </p:cNvPr>
          <p:cNvPicPr>
            <a:picLocks/>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4064400" y="-19013"/>
            <a:ext cx="4064399" cy="4687265"/>
          </a:xfrm>
          <a:prstGeom prst="rect">
            <a:avLst/>
          </a:prstGeom>
        </p:spPr>
      </p:pic>
      <p:pic>
        <p:nvPicPr>
          <p:cNvPr id="17" name="Bildobjekt 16">
            <a:extLst>
              <a:ext uri="{FF2B5EF4-FFF2-40B4-BE49-F238E27FC236}">
                <a16:creationId xmlns:a16="http://schemas.microsoft.com/office/drawing/2014/main" id="{F5D81348-7EF0-72AF-0F0C-B69D1C31E500}"/>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8128800" y="-1250"/>
            <a:ext cx="4064399" cy="6858317"/>
          </a:xfrm>
          <a:prstGeom prst="rect">
            <a:avLst/>
          </a:prstGeom>
        </p:spPr>
      </p:pic>
      <p:pic>
        <p:nvPicPr>
          <p:cNvPr id="3" name="Bildobjekt 2" descr="En bild som visar vapen&#10;&#10;Automatiskt genererad beskrivning">
            <a:extLst>
              <a:ext uri="{FF2B5EF4-FFF2-40B4-BE49-F238E27FC236}">
                <a16:creationId xmlns:a16="http://schemas.microsoft.com/office/drawing/2014/main" id="{7D3BE072-552E-2A98-681F-3FAE91B3119B}"/>
              </a:ext>
            </a:extLst>
          </p:cNvPr>
          <p:cNvPicPr>
            <a:picLocks noChangeAspect="1"/>
          </p:cNvPicPr>
          <p:nvPr/>
        </p:nvPicPr>
        <p:blipFill rotWithShape="1">
          <a:blip r:embed="rId5" cstate="screen">
            <a:alphaModFix amt="65000"/>
            <a:extLst>
              <a:ext uri="{28A0092B-C50C-407E-A947-70E740481C1C}">
                <a14:useLocalDpi xmlns:a14="http://schemas.microsoft.com/office/drawing/2010/main"/>
              </a:ext>
            </a:extLst>
          </a:blip>
          <a:srcRect t="-327"/>
          <a:stretch/>
        </p:blipFill>
        <p:spPr>
          <a:xfrm>
            <a:off x="-1056" y="-25188"/>
            <a:ext cx="4064399" cy="6815577"/>
          </a:xfrm>
          <a:prstGeom prst="rect">
            <a:avLst/>
          </a:prstGeom>
        </p:spPr>
      </p:pic>
      <p:sp>
        <p:nvSpPr>
          <p:cNvPr id="20" name="Rektangel 19">
            <a:extLst>
              <a:ext uri="{FF2B5EF4-FFF2-40B4-BE49-F238E27FC236}">
                <a16:creationId xmlns:a16="http://schemas.microsoft.com/office/drawing/2014/main" id="{9576A984-4213-DD29-F5DD-DFB9A5773753}"/>
              </a:ext>
            </a:extLst>
          </p:cNvPr>
          <p:cNvSpPr/>
          <p:nvPr/>
        </p:nvSpPr>
        <p:spPr>
          <a:xfrm>
            <a:off x="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Rubrik 3">
            <a:extLst>
              <a:ext uri="{FF2B5EF4-FFF2-40B4-BE49-F238E27FC236}">
                <a16:creationId xmlns:a16="http://schemas.microsoft.com/office/drawing/2014/main" id="{5FD6D5E8-6186-584B-A090-BD0BA3DFEEE6}"/>
              </a:ext>
            </a:extLst>
          </p:cNvPr>
          <p:cNvSpPr txBox="1">
            <a:spLocks/>
          </p:cNvSpPr>
          <p:nvPr/>
        </p:nvSpPr>
        <p:spPr>
          <a:xfrm>
            <a:off x="479696" y="5073938"/>
            <a:ext cx="3336966" cy="1434239"/>
          </a:xfrm>
          <a:prstGeom prst="rect">
            <a:avLst/>
          </a:prstGeom>
        </p:spPr>
        <p:txBody>
          <a:bodyPr anchor="ctr">
            <a:sp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32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rPr>
              <a:t>Edge learning </a:t>
            </a:r>
            <a:r>
              <a:rPr kumimoji="0" lang="en-US" sz="3200" b="1" i="0" u="none" strike="noStrike" kern="1200" cap="none" spc="0" normalizeH="0" baseline="0" noProof="0" dirty="0" err="1">
                <a:ln>
                  <a:noFill/>
                </a:ln>
                <a:solidFill>
                  <a:schemeClr val="bg1"/>
                </a:solidFill>
                <a:effectLst/>
                <a:uLnTx/>
                <a:uFillTx/>
                <a:latin typeface="Greycliff CF Heavy" pitchFamily="2" charset="77"/>
                <a:ea typeface="+mj-ea"/>
                <a:cs typeface="+mj-cs"/>
                <a:sym typeface="Arial"/>
              </a:rPr>
              <a:t>tillsammans</a:t>
            </a:r>
            <a:r>
              <a:rPr kumimoji="0" lang="en-US" sz="32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rPr>
              <a:t> med ESA</a:t>
            </a:r>
          </a:p>
        </p:txBody>
      </p:sp>
      <p:sp>
        <p:nvSpPr>
          <p:cNvPr id="21" name="Rektangel 20">
            <a:extLst>
              <a:ext uri="{FF2B5EF4-FFF2-40B4-BE49-F238E27FC236}">
                <a16:creationId xmlns:a16="http://schemas.microsoft.com/office/drawing/2014/main" id="{BAD7F45F-14EA-21AE-431B-EC5E8FAD0DC9}"/>
              </a:ext>
            </a:extLst>
          </p:cNvPr>
          <p:cNvSpPr/>
          <p:nvPr/>
        </p:nvSpPr>
        <p:spPr>
          <a:xfrm>
            <a:off x="4064400" y="4668253"/>
            <a:ext cx="4064399" cy="21897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4" name="Platshållare för text 6">
            <a:extLst>
              <a:ext uri="{FF2B5EF4-FFF2-40B4-BE49-F238E27FC236}">
                <a16:creationId xmlns:a16="http://schemas.microsoft.com/office/drawing/2014/main" id="{E53B4545-CAFA-3C4C-949A-605D828BDCDA}"/>
              </a:ext>
            </a:extLst>
          </p:cNvPr>
          <p:cNvSpPr txBox="1">
            <a:spLocks/>
          </p:cNvSpPr>
          <p:nvPr/>
        </p:nvSpPr>
        <p:spPr>
          <a:xfrm>
            <a:off x="4458017" y="4824407"/>
            <a:ext cx="3935632" cy="1877437"/>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Första</a:t>
            </a: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nordiska</a:t>
            </a: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storskaliga</a:t>
            </a:r>
            <a:r>
              <a:rPr lang="en-US" sz="3200" b="1" dirty="0">
                <a:solidFill>
                  <a:srgbClr val="FFFDF9"/>
                </a:solidFill>
                <a:latin typeface="Greycliff CF Heavy" pitchFamily="2" charset="77"/>
                <a:sym typeface="Arial"/>
              </a:rPr>
              <a:t>, </a:t>
            </a:r>
            <a:r>
              <a:rPr lang="en-US" sz="3200" b="1" dirty="0" err="1">
                <a:solidFill>
                  <a:srgbClr val="FFFDF9"/>
                </a:solidFill>
                <a:latin typeface="Greycliff CF Heavy" pitchFamily="2" charset="77"/>
                <a:sym typeface="Arial"/>
              </a:rPr>
              <a:t>generativa</a:t>
            </a:r>
            <a:r>
              <a:rPr lang="en-US" sz="3200" b="1" dirty="0">
                <a:solidFill>
                  <a:srgbClr val="FFFDF9"/>
                </a:solidFill>
                <a:latin typeface="Greycliff CF Heavy" pitchFamily="2" charset="77"/>
                <a:sym typeface="Arial"/>
              </a:rPr>
              <a:t> </a:t>
            </a:r>
            <a:r>
              <a:rPr lang="en-US" sz="3200" b="1" dirty="0" err="1">
                <a:solidFill>
                  <a:srgbClr val="FFFDF9"/>
                </a:solidFill>
                <a:latin typeface="Greycliff CF Heavy" pitchFamily="2" charset="77"/>
                <a:sym typeface="Arial"/>
              </a:rPr>
              <a:t>språkmodellen</a:t>
            </a:r>
            <a:endPar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endParaRPr>
          </a:p>
        </p:txBody>
      </p:sp>
      <p:sp>
        <p:nvSpPr>
          <p:cNvPr id="22" name="Rektangel 21">
            <a:extLst>
              <a:ext uri="{FF2B5EF4-FFF2-40B4-BE49-F238E27FC236}">
                <a16:creationId xmlns:a16="http://schemas.microsoft.com/office/drawing/2014/main" id="{CBB98A34-4BD8-83FB-9943-A037C3167153}"/>
              </a:ext>
            </a:extLst>
          </p:cNvPr>
          <p:cNvSpPr/>
          <p:nvPr/>
        </p:nvSpPr>
        <p:spPr>
          <a:xfrm>
            <a:off x="812880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8" name="Platshållare för text 6">
            <a:extLst>
              <a:ext uri="{FF2B5EF4-FFF2-40B4-BE49-F238E27FC236}">
                <a16:creationId xmlns:a16="http://schemas.microsoft.com/office/drawing/2014/main" id="{086B5305-CBCC-144A-A561-C5E63D7F2B55}"/>
              </a:ext>
            </a:extLst>
          </p:cNvPr>
          <p:cNvSpPr txBox="1">
            <a:spLocks/>
          </p:cNvSpPr>
          <p:nvPr/>
        </p:nvSpPr>
        <p:spPr>
          <a:xfrm>
            <a:off x="8516669" y="4824406"/>
            <a:ext cx="3450044" cy="1877437"/>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Lansering</a:t>
            </a: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av </a:t>
            </a: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communityt</a:t>
            </a: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och</a:t>
            </a: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 </a:t>
            </a:r>
            <a:r>
              <a:rPr kumimoji="0" lang="en-US" sz="32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plattformen</a:t>
            </a:r>
            <a:br>
              <a:rPr lang="en-US" sz="3200" b="1" dirty="0">
                <a:solidFill>
                  <a:srgbClr val="FFFDF9"/>
                </a:solidFill>
                <a:latin typeface="Greycliff CF Heavy" pitchFamily="2" charset="77"/>
                <a:sym typeface="Arial"/>
              </a:rPr>
            </a:b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My AI</a:t>
            </a:r>
          </a:p>
        </p:txBody>
      </p:sp>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9" name="textruta 76">
            <a:extLst>
              <a:ext uri="{FF2B5EF4-FFF2-40B4-BE49-F238E27FC236}">
                <a16:creationId xmlns:a16="http://schemas.microsoft.com/office/drawing/2014/main" id="{4A8D7148-678F-EB71-1E38-B80D67A31102}"/>
              </a:ext>
            </a:extLst>
          </p:cNvPr>
          <p:cNvSpPr txBox="1"/>
          <p:nvPr/>
        </p:nvSpPr>
        <p:spPr>
          <a:xfrm>
            <a:off x="479696" y="547200"/>
            <a:ext cx="31470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400" b="1" dirty="0" err="1">
                <a:solidFill>
                  <a:schemeClr val="bg1"/>
                </a:solidFill>
                <a:latin typeface="Greycliff CF Heavy" pitchFamily="2" charset="77"/>
                <a:ea typeface="+mj-ea"/>
                <a:cs typeface="+mj-cs"/>
                <a:sym typeface="Arial"/>
              </a:rPr>
              <a:t>Några</a:t>
            </a:r>
            <a:r>
              <a:rPr lang="en-US" sz="2400" b="1" dirty="0">
                <a:solidFill>
                  <a:schemeClr val="bg1"/>
                </a:solidFill>
                <a:latin typeface="Greycliff CF Heavy" pitchFamily="2" charset="77"/>
                <a:ea typeface="+mj-ea"/>
                <a:cs typeface="+mj-cs"/>
                <a:sym typeface="Arial"/>
              </a:rPr>
              <a:t> av </a:t>
            </a:r>
            <a:r>
              <a:rPr lang="en-US" sz="2400" b="1" dirty="0" err="1">
                <a:solidFill>
                  <a:schemeClr val="bg1"/>
                </a:solidFill>
                <a:latin typeface="Greycliff CF Heavy" pitchFamily="2" charset="77"/>
                <a:ea typeface="+mj-ea"/>
                <a:cs typeface="+mj-cs"/>
                <a:sym typeface="Arial"/>
              </a:rPr>
              <a:t>initiativen</a:t>
            </a:r>
            <a:r>
              <a:rPr lang="en-US" sz="2400" b="1" dirty="0">
                <a:solidFill>
                  <a:schemeClr val="bg1"/>
                </a:solidFill>
                <a:latin typeface="Greycliff CF Heavy" pitchFamily="2" charset="77"/>
                <a:ea typeface="+mj-ea"/>
                <a:cs typeface="+mj-cs"/>
                <a:sym typeface="Arial"/>
              </a:rPr>
              <a:t> </a:t>
            </a:r>
            <a:r>
              <a:rPr lang="en-US" sz="2400" b="1" dirty="0" err="1">
                <a:solidFill>
                  <a:schemeClr val="bg1"/>
                </a:solidFill>
                <a:latin typeface="Greycliff CF Heavy" pitchFamily="2" charset="77"/>
                <a:ea typeface="+mj-ea"/>
                <a:cs typeface="+mj-cs"/>
                <a:sym typeface="Arial"/>
              </a:rPr>
              <a:t>från</a:t>
            </a:r>
            <a:r>
              <a:rPr lang="en-US" sz="2400" b="1" dirty="0">
                <a:solidFill>
                  <a:schemeClr val="bg1"/>
                </a:solidFill>
                <a:latin typeface="Greycliff CF Heavy" pitchFamily="2" charset="77"/>
                <a:ea typeface="+mj-ea"/>
                <a:cs typeface="+mj-cs"/>
                <a:sym typeface="Arial"/>
              </a:rPr>
              <a:t> 2022</a:t>
            </a:r>
          </a:p>
        </p:txBody>
      </p:sp>
    </p:spTree>
    <p:extLst>
      <p:ext uri="{BB962C8B-B14F-4D97-AF65-F5344CB8AC3E}">
        <p14:creationId xmlns:p14="http://schemas.microsoft.com/office/powerpoint/2010/main" val="264084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Bildobjekt 8" descr="En bild som visar skärmbild, mönster, tyg&#10;&#10;Automatiskt genererad beskrivning">
            <a:extLst>
              <a:ext uri="{FF2B5EF4-FFF2-40B4-BE49-F238E27FC236}">
                <a16:creationId xmlns:a16="http://schemas.microsoft.com/office/drawing/2014/main" id="{50DD9606-4B0C-DC92-131D-643F9D7D40B6}"/>
              </a:ext>
            </a:extLst>
          </p:cNvPr>
          <p:cNvPicPr>
            <a:picLocks noChangeAspect="1"/>
          </p:cNvPicPr>
          <p:nvPr/>
        </p:nvPicPr>
        <p:blipFill>
          <a:blip r:embed="rId2"/>
          <a:stretch>
            <a:fillRect/>
          </a:stretch>
        </p:blipFill>
        <p:spPr>
          <a:xfrm>
            <a:off x="11918" y="3930"/>
            <a:ext cx="12180082" cy="6854070"/>
          </a:xfrm>
          <a:prstGeom prst="rect">
            <a:avLst/>
          </a:prstGeom>
        </p:spPr>
      </p:pic>
      <p:sp>
        <p:nvSpPr>
          <p:cNvPr id="2" name="Rubrik 1">
            <a:extLst>
              <a:ext uri="{FF2B5EF4-FFF2-40B4-BE49-F238E27FC236}">
                <a16:creationId xmlns:a16="http://schemas.microsoft.com/office/drawing/2014/main" id="{CFA7C0DF-3985-3381-4DEE-230E79754303}"/>
              </a:ext>
            </a:extLst>
          </p:cNvPr>
          <p:cNvSpPr>
            <a:spLocks noGrp="1"/>
          </p:cNvSpPr>
          <p:nvPr>
            <p:ph type="ctrTitle"/>
          </p:nvPr>
        </p:nvSpPr>
        <p:spPr/>
        <p:txBody>
          <a:bodyPr/>
          <a:lstStyle/>
          <a:p>
            <a:r>
              <a:rPr lang="sv-SE" cap="none" dirty="0"/>
              <a:t>Fem centrala initiativ</a:t>
            </a:r>
          </a:p>
        </p:txBody>
      </p:sp>
      <p:sp>
        <p:nvSpPr>
          <p:cNvPr id="6" name="Underrubrik 5">
            <a:extLst>
              <a:ext uri="{FF2B5EF4-FFF2-40B4-BE49-F238E27FC236}">
                <a16:creationId xmlns:a16="http://schemas.microsoft.com/office/drawing/2014/main" id="{E72AD734-B000-BE36-37D2-9093FD2C9021}"/>
              </a:ext>
            </a:extLst>
          </p:cNvPr>
          <p:cNvSpPr>
            <a:spLocks noGrp="1"/>
          </p:cNvSpPr>
          <p:nvPr>
            <p:ph type="subTitle" idx="1"/>
          </p:nvPr>
        </p:nvSpPr>
        <p:spPr/>
        <p:txBody>
          <a:bodyPr/>
          <a:lstStyle/>
          <a:p>
            <a:endParaRPr lang="en-GB"/>
          </a:p>
        </p:txBody>
      </p:sp>
      <p:sp>
        <p:nvSpPr>
          <p:cNvPr id="7" name="Platshållare för text 6">
            <a:extLst>
              <a:ext uri="{FF2B5EF4-FFF2-40B4-BE49-F238E27FC236}">
                <a16:creationId xmlns:a16="http://schemas.microsoft.com/office/drawing/2014/main" id="{B6A6681D-15DD-3FAE-7725-A6E677499183}"/>
              </a:ext>
            </a:extLst>
          </p:cNvPr>
          <p:cNvSpPr>
            <a:spLocks noGrp="1"/>
          </p:cNvSpPr>
          <p:nvPr>
            <p:ph type="body" sz="quarter" idx="13"/>
          </p:nvPr>
        </p:nvSpPr>
        <p:spPr/>
        <p:txBody>
          <a:bodyPr/>
          <a:lstStyle/>
          <a:p>
            <a:endParaRPr lang="en-GB" dirty="0"/>
          </a:p>
        </p:txBody>
      </p:sp>
      <p:pic>
        <p:nvPicPr>
          <p:cNvPr id="10" name="Bildobjekt 9" descr="En bild som visar ritning&#10;&#10;Automatiskt genererad beskrivning">
            <a:extLst>
              <a:ext uri="{FF2B5EF4-FFF2-40B4-BE49-F238E27FC236}">
                <a16:creationId xmlns:a16="http://schemas.microsoft.com/office/drawing/2014/main" id="{8B909D0C-5C4E-2DB0-558B-E7CA0896B0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1" name="Rektangel 10">
            <a:extLst>
              <a:ext uri="{FF2B5EF4-FFF2-40B4-BE49-F238E27FC236}">
                <a16:creationId xmlns:a16="http://schemas.microsoft.com/office/drawing/2014/main" id="{BDF81C52-D454-E965-5E1A-71A12A4AAD70}"/>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43219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descr="What is decentralized learning? - An introduction to Edge Learning Lab">
            <a:hlinkClick r:id="" action="ppaction://media"/>
            <a:extLst>
              <a:ext uri="{FF2B5EF4-FFF2-40B4-BE49-F238E27FC236}">
                <a16:creationId xmlns:a16="http://schemas.microsoft.com/office/drawing/2014/main" id="{46987137-92D4-A212-2EB5-1090120BBB3B}"/>
              </a:ext>
            </a:extLst>
          </p:cNvPr>
          <p:cNvPicPr>
            <a:picLocks noRot="1" noChangeAspect="1"/>
          </p:cNvPicPr>
          <p:nvPr>
            <a:videoFile r:link="rId1"/>
          </p:nvPr>
        </p:nvPicPr>
        <p:blipFill rotWithShape="1">
          <a:blip r:embed="rId3"/>
          <a:srcRect t="1011" b="1011"/>
          <a:stretch/>
        </p:blipFill>
        <p:spPr>
          <a:xfrm>
            <a:off x="811439" y="1890849"/>
            <a:ext cx="7696296" cy="4309926"/>
          </a:xfrm>
          <a:prstGeom prst="rect">
            <a:avLst/>
          </a:prstGeom>
        </p:spPr>
      </p:pic>
      <p:sp>
        <p:nvSpPr>
          <p:cNvPr id="3" name="Platshållare för text 71">
            <a:extLst>
              <a:ext uri="{FF2B5EF4-FFF2-40B4-BE49-F238E27FC236}">
                <a16:creationId xmlns:a16="http://schemas.microsoft.com/office/drawing/2014/main" id="{7E4E5E32-9856-DFE5-B097-52A296518A8D}"/>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solidFill>
                  <a:schemeClr val="bg1"/>
                </a:solidFill>
              </a:rPr>
              <a:t>Decentralized learning</a:t>
            </a:r>
          </a:p>
          <a:p>
            <a:pPr lvl="0">
              <a:defRPr/>
            </a:pPr>
            <a:endParaRPr lang="en-US" sz="4000" dirty="0">
              <a:solidFill>
                <a:schemeClr val="bg1"/>
              </a:solidFill>
            </a:endParaRPr>
          </a:p>
        </p:txBody>
      </p:sp>
      <p:sp>
        <p:nvSpPr>
          <p:cNvPr id="4" name="Rektangel 3">
            <a:extLst>
              <a:ext uri="{FF2B5EF4-FFF2-40B4-BE49-F238E27FC236}">
                <a16:creationId xmlns:a16="http://schemas.microsoft.com/office/drawing/2014/main" id="{17336F7A-9805-7426-338C-B27A8F835F87}"/>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3507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81" name="Google Shape;181;p3"/>
          <p:cNvSpPr txBox="1">
            <a:spLocks noGrp="1"/>
          </p:cNvSpPr>
          <p:nvPr>
            <p:ph type="title" idx="4294967295"/>
          </p:nvPr>
        </p:nvSpPr>
        <p:spPr>
          <a:xfrm rot="16200000">
            <a:off x="-2038350" y="2890838"/>
            <a:ext cx="6858002" cy="1076325"/>
          </a:xfrm>
          <a:prstGeom prst="rect">
            <a:avLst/>
          </a:prstGeom>
          <a:noFill/>
          <a:ln>
            <a:noFill/>
          </a:ln>
        </p:spPr>
        <p:txBody>
          <a:bodyPr spcFirstLastPara="1" wrap="square" lIns="90000" tIns="43200" rIns="90000" bIns="43200" anchor="ctr" anchorCtr="0">
            <a:noAutofit/>
          </a:bodyPr>
          <a:lstStyle/>
          <a:p>
            <a:pPr marL="0" lvl="0" indent="0" algn="ctr" rtl="0">
              <a:lnSpc>
                <a:spcPct val="90000"/>
              </a:lnSpc>
              <a:spcBef>
                <a:spcPts val="0"/>
              </a:spcBef>
              <a:spcAft>
                <a:spcPts val="0"/>
              </a:spcAft>
              <a:buClr>
                <a:srgbClr val="077478"/>
              </a:buClr>
              <a:buSzPts val="4400"/>
              <a:buFont typeface="Arial"/>
              <a:buNone/>
            </a:pPr>
            <a:r>
              <a:rPr lang="en-US" sz="4800" b="1">
                <a:solidFill>
                  <a:schemeClr val="accent1"/>
                </a:solidFill>
                <a:latin typeface="Greycliff CF" pitchFamily="2" charset="77"/>
              </a:rPr>
              <a:t>AGENDA</a:t>
            </a:r>
            <a:endParaRPr sz="4800" b="1">
              <a:solidFill>
                <a:schemeClr val="accent1"/>
              </a:solidFill>
              <a:latin typeface="Greycliff CF" pitchFamily="2" charset="77"/>
            </a:endParaRPr>
          </a:p>
        </p:txBody>
      </p:sp>
      <p:sp>
        <p:nvSpPr>
          <p:cNvPr id="5" name="Platshållare för text 4">
            <a:extLst>
              <a:ext uri="{FF2B5EF4-FFF2-40B4-BE49-F238E27FC236}">
                <a16:creationId xmlns:a16="http://schemas.microsoft.com/office/drawing/2014/main" id="{1DB0223F-1103-1241-AD04-71B7FCF6B130}"/>
              </a:ext>
            </a:extLst>
          </p:cNvPr>
          <p:cNvSpPr>
            <a:spLocks noGrp="1"/>
          </p:cNvSpPr>
          <p:nvPr>
            <p:ph type="body" idx="4294967295"/>
          </p:nvPr>
        </p:nvSpPr>
        <p:spPr>
          <a:xfrm>
            <a:off x="2566414" y="1432045"/>
            <a:ext cx="7059171" cy="3993909"/>
          </a:xfrm>
        </p:spPr>
        <p:txBody>
          <a:bodyPr vert="horz" lIns="91440" tIns="45720" rIns="91440" bIns="45720" rtlCol="0" anchor="t">
            <a:noAutofit/>
          </a:bodyPr>
          <a:lstStyle/>
          <a:p>
            <a:pPr marL="719455" indent="-719455">
              <a:spcAft>
                <a:spcPts val="900"/>
              </a:spcAft>
              <a:buNone/>
            </a:pPr>
            <a:r>
              <a:rPr lang="sv-SE" sz="1800">
                <a:solidFill>
                  <a:schemeClr val="bg1"/>
                </a:solidFill>
              </a:rPr>
              <a:t>17:00 	</a:t>
            </a:r>
            <a:r>
              <a:rPr lang="sv-SE" sz="1800" err="1">
                <a:solidFill>
                  <a:schemeClr val="bg1"/>
                </a:solidFill>
              </a:rPr>
              <a:t>Lorem</a:t>
            </a:r>
            <a:r>
              <a:rPr lang="sv-SE" sz="1800">
                <a:solidFill>
                  <a:schemeClr val="bg1"/>
                </a:solidFill>
              </a:rPr>
              <a:t> </a:t>
            </a:r>
            <a:r>
              <a:rPr lang="sv-SE" sz="1800" err="1">
                <a:solidFill>
                  <a:schemeClr val="bg1"/>
                </a:solidFill>
              </a:rPr>
              <a:t>ipsum</a:t>
            </a:r>
            <a:r>
              <a:rPr lang="sv-SE" sz="1800">
                <a:solidFill>
                  <a:schemeClr val="bg1"/>
                </a:solidFill>
              </a:rPr>
              <a:t> </a:t>
            </a:r>
            <a:r>
              <a:rPr lang="sv-SE" sz="1800" err="1">
                <a:solidFill>
                  <a:schemeClr val="bg1"/>
                </a:solidFill>
              </a:rPr>
              <a:t>dolor</a:t>
            </a:r>
            <a:r>
              <a:rPr lang="sv-SE" sz="1800">
                <a:solidFill>
                  <a:schemeClr val="bg1"/>
                </a:solidFill>
              </a:rPr>
              <a:t> </a:t>
            </a:r>
            <a:r>
              <a:rPr lang="sv-SE" sz="1800" err="1">
                <a:solidFill>
                  <a:schemeClr val="bg1"/>
                </a:solidFill>
              </a:rPr>
              <a:t>sit</a:t>
            </a:r>
            <a:r>
              <a:rPr lang="sv-SE" sz="1800">
                <a:solidFill>
                  <a:schemeClr val="bg1"/>
                </a:solidFill>
              </a:rPr>
              <a:t> </a:t>
            </a:r>
            <a:r>
              <a:rPr lang="sv-SE" sz="1800" err="1">
                <a:solidFill>
                  <a:schemeClr val="bg1"/>
                </a:solidFill>
              </a:rPr>
              <a:t>amet</a:t>
            </a:r>
            <a:r>
              <a:rPr lang="sv-SE" sz="1800">
                <a:solidFill>
                  <a:schemeClr val="bg1"/>
                </a:solidFill>
              </a:rPr>
              <a:t>, </a:t>
            </a:r>
            <a:r>
              <a:rPr lang="sv-SE" sz="1800" err="1">
                <a:solidFill>
                  <a:schemeClr val="bg1"/>
                </a:solidFill>
              </a:rPr>
              <a:t>consectetur</a:t>
            </a:r>
            <a:r>
              <a:rPr lang="sv-SE" sz="1800">
                <a:solidFill>
                  <a:schemeClr val="bg1"/>
                </a:solidFill>
              </a:rPr>
              <a:t> </a:t>
            </a:r>
            <a:r>
              <a:rPr lang="sv-SE" sz="1800" err="1">
                <a:solidFill>
                  <a:schemeClr val="bg1"/>
                </a:solidFill>
              </a:rPr>
              <a:t>adipiscing</a:t>
            </a:r>
            <a:r>
              <a:rPr lang="sv-SE" sz="1800">
                <a:solidFill>
                  <a:schemeClr val="bg1"/>
                </a:solidFill>
              </a:rPr>
              <a:t> elit</a:t>
            </a:r>
            <a:endParaRPr lang="sv-SE"/>
          </a:p>
          <a:p>
            <a:pPr marL="719455" indent="-719455">
              <a:spcAft>
                <a:spcPts val="900"/>
              </a:spcAft>
              <a:buNone/>
            </a:pPr>
            <a:r>
              <a:rPr lang="sv-SE" sz="1800">
                <a:solidFill>
                  <a:schemeClr val="bg1"/>
                </a:solidFill>
                <a:latin typeface="Greycliff CF"/>
              </a:rPr>
              <a:t>17:05 	Purus </a:t>
            </a:r>
            <a:r>
              <a:rPr lang="sv-SE" sz="1800" err="1">
                <a:solidFill>
                  <a:schemeClr val="bg1"/>
                </a:solidFill>
                <a:latin typeface="Greycliff CF"/>
              </a:rPr>
              <a:t>deget</a:t>
            </a:r>
            <a:r>
              <a:rPr lang="sv-SE" sz="1800">
                <a:solidFill>
                  <a:schemeClr val="bg1"/>
                </a:solidFill>
                <a:latin typeface="Greycliff CF"/>
              </a:rPr>
              <a:t> </a:t>
            </a:r>
            <a:r>
              <a:rPr lang="sv-SE" sz="1800" err="1">
                <a:solidFill>
                  <a:schemeClr val="bg1"/>
                </a:solidFill>
                <a:latin typeface="Greycliff CF"/>
              </a:rPr>
              <a:t>duis</a:t>
            </a:r>
            <a:r>
              <a:rPr lang="sv-SE" sz="1800">
                <a:solidFill>
                  <a:schemeClr val="bg1"/>
                </a:solidFill>
                <a:latin typeface="Greycliff CF"/>
              </a:rPr>
              <a:t> at </a:t>
            </a:r>
            <a:r>
              <a:rPr lang="sv-SE" sz="1800" err="1">
                <a:solidFill>
                  <a:schemeClr val="bg1"/>
                </a:solidFill>
                <a:latin typeface="Greycliff CF"/>
              </a:rPr>
              <a:t>tellus</a:t>
            </a:r>
            <a:r>
              <a:rPr lang="sv-SE" sz="1800">
                <a:solidFill>
                  <a:schemeClr val="bg1"/>
                </a:solidFill>
                <a:latin typeface="Greycliff CF"/>
              </a:rPr>
              <a:t> at urna </a:t>
            </a:r>
            <a:r>
              <a:rPr lang="sv-SE" sz="1800" err="1">
                <a:solidFill>
                  <a:schemeClr val="bg1"/>
                </a:solidFill>
                <a:latin typeface="Greycliff CF"/>
              </a:rPr>
              <a:t>condimentum</a:t>
            </a:r>
            <a:r>
              <a:rPr lang="sv-SE" sz="1800">
                <a:solidFill>
                  <a:schemeClr val="bg1"/>
                </a:solidFill>
                <a:latin typeface="Greycliff CF"/>
              </a:rPr>
              <a:t> </a:t>
            </a:r>
            <a:r>
              <a:rPr lang="sv-SE" sz="1800" err="1">
                <a:solidFill>
                  <a:schemeClr val="bg1"/>
                </a:solidFill>
                <a:latin typeface="Greycliff CF"/>
              </a:rPr>
              <a:t>mattis</a:t>
            </a:r>
            <a:endParaRPr lang="sv-SE" sz="1800">
              <a:solidFill>
                <a:schemeClr val="bg1"/>
              </a:solidFill>
              <a:latin typeface="Greycliff CF"/>
            </a:endParaRPr>
          </a:p>
          <a:p>
            <a:pPr marL="719455" indent="-719455">
              <a:spcAft>
                <a:spcPts val="900"/>
              </a:spcAft>
              <a:buNone/>
            </a:pPr>
            <a:r>
              <a:rPr lang="sv-SE" sz="1800">
                <a:solidFill>
                  <a:schemeClr val="bg1"/>
                </a:solidFill>
              </a:rPr>
              <a:t>17:15 	Ac placerat </a:t>
            </a:r>
            <a:r>
              <a:rPr lang="sv-SE" sz="1800" err="1">
                <a:solidFill>
                  <a:schemeClr val="bg1"/>
                </a:solidFill>
              </a:rPr>
              <a:t>vestibulum</a:t>
            </a:r>
            <a:r>
              <a:rPr lang="sv-SE" sz="1800">
                <a:solidFill>
                  <a:schemeClr val="bg1"/>
                </a:solidFill>
              </a:rPr>
              <a:t> </a:t>
            </a:r>
            <a:r>
              <a:rPr lang="sv-SE" sz="1800" err="1">
                <a:solidFill>
                  <a:schemeClr val="bg1"/>
                </a:solidFill>
              </a:rPr>
              <a:t>lectus</a:t>
            </a:r>
            <a:r>
              <a:rPr lang="sv-SE" sz="1800">
                <a:solidFill>
                  <a:schemeClr val="bg1"/>
                </a:solidFill>
              </a:rPr>
              <a:t> </a:t>
            </a:r>
            <a:r>
              <a:rPr lang="sv-SE" sz="1800" err="1">
                <a:solidFill>
                  <a:schemeClr val="bg1"/>
                </a:solidFill>
              </a:rPr>
              <a:t>mauris</a:t>
            </a:r>
            <a:r>
              <a:rPr lang="sv-SE" sz="1800">
                <a:solidFill>
                  <a:schemeClr val="bg1"/>
                </a:solidFill>
              </a:rPr>
              <a:t> </a:t>
            </a:r>
            <a:r>
              <a:rPr lang="sv-SE" sz="1800" err="1">
                <a:solidFill>
                  <a:schemeClr val="bg1"/>
                </a:solidFill>
              </a:rPr>
              <a:t>ultrices</a:t>
            </a:r>
            <a:endParaRPr lang="sv-SE" sz="1800">
              <a:solidFill>
                <a:schemeClr val="bg1"/>
              </a:solidFill>
            </a:endParaRPr>
          </a:p>
          <a:p>
            <a:pPr marL="719455" indent="-719455">
              <a:spcAft>
                <a:spcPts val="900"/>
              </a:spcAft>
              <a:buNone/>
            </a:pPr>
            <a:r>
              <a:rPr lang="sv-SE" sz="1800">
                <a:solidFill>
                  <a:schemeClr val="bg1"/>
                </a:solidFill>
              </a:rPr>
              <a:t>17:30 	Id </a:t>
            </a:r>
            <a:r>
              <a:rPr lang="sv-SE" sz="1800" err="1">
                <a:solidFill>
                  <a:schemeClr val="bg1"/>
                </a:solidFill>
              </a:rPr>
              <a:t>consectetur</a:t>
            </a:r>
            <a:r>
              <a:rPr lang="sv-SE" sz="1800">
                <a:solidFill>
                  <a:schemeClr val="bg1"/>
                </a:solidFill>
              </a:rPr>
              <a:t> </a:t>
            </a:r>
            <a:r>
              <a:rPr lang="sv-SE" sz="1800" err="1">
                <a:solidFill>
                  <a:schemeClr val="bg1"/>
                </a:solidFill>
              </a:rPr>
              <a:t>purus</a:t>
            </a:r>
            <a:r>
              <a:rPr lang="sv-SE" sz="1800">
                <a:solidFill>
                  <a:schemeClr val="bg1"/>
                </a:solidFill>
              </a:rPr>
              <a:t> ut </a:t>
            </a:r>
            <a:r>
              <a:rPr lang="sv-SE" sz="1800" err="1">
                <a:solidFill>
                  <a:schemeClr val="bg1"/>
                </a:solidFill>
              </a:rPr>
              <a:t>faucibus</a:t>
            </a:r>
            <a:r>
              <a:rPr lang="sv-SE" sz="1800">
                <a:solidFill>
                  <a:schemeClr val="bg1"/>
                </a:solidFill>
              </a:rPr>
              <a:t> </a:t>
            </a:r>
            <a:r>
              <a:rPr lang="sv-SE" sz="1800" err="1">
                <a:solidFill>
                  <a:schemeClr val="bg1"/>
                </a:solidFill>
              </a:rPr>
              <a:t>pulvinar</a:t>
            </a:r>
            <a:r>
              <a:rPr lang="sv-SE" sz="1800">
                <a:solidFill>
                  <a:schemeClr val="bg1"/>
                </a:solidFill>
              </a:rPr>
              <a:t> </a:t>
            </a:r>
            <a:r>
              <a:rPr lang="sv-SE" sz="1800" err="1">
                <a:solidFill>
                  <a:schemeClr val="bg1"/>
                </a:solidFill>
              </a:rPr>
              <a:t>elementum</a:t>
            </a:r>
            <a:r>
              <a:rPr lang="sv-SE" sz="1800">
                <a:solidFill>
                  <a:schemeClr val="bg1"/>
                </a:solidFill>
              </a:rPr>
              <a:t> </a:t>
            </a:r>
            <a:r>
              <a:rPr lang="sv-SE" sz="1800" err="1">
                <a:solidFill>
                  <a:schemeClr val="bg1"/>
                </a:solidFill>
              </a:rPr>
              <a:t>integer</a:t>
            </a:r>
            <a:r>
              <a:rPr lang="sv-SE" sz="1800">
                <a:solidFill>
                  <a:schemeClr val="bg1"/>
                </a:solidFill>
              </a:rPr>
              <a:t> </a:t>
            </a:r>
            <a:r>
              <a:rPr lang="sv-SE" sz="1800" err="1">
                <a:solidFill>
                  <a:schemeClr val="bg1"/>
                </a:solidFill>
              </a:rPr>
              <a:t>enim</a:t>
            </a:r>
            <a:endParaRPr lang="sv-SE" sz="1800">
              <a:solidFill>
                <a:schemeClr val="bg1"/>
              </a:solidFill>
            </a:endParaRPr>
          </a:p>
          <a:p>
            <a:pPr marL="719455" indent="-719455">
              <a:spcAft>
                <a:spcPts val="900"/>
              </a:spcAft>
              <a:buNone/>
            </a:pPr>
            <a:r>
              <a:rPr lang="sv-SE" sz="1800">
                <a:solidFill>
                  <a:schemeClr val="bg1"/>
                </a:solidFill>
              </a:rPr>
              <a:t>17.45 	</a:t>
            </a:r>
            <a:r>
              <a:rPr lang="sv-SE" sz="1800" err="1">
                <a:solidFill>
                  <a:schemeClr val="bg1"/>
                </a:solidFill>
              </a:rPr>
              <a:t>Auctor</a:t>
            </a:r>
            <a:r>
              <a:rPr lang="sv-SE" sz="1800">
                <a:solidFill>
                  <a:schemeClr val="bg1"/>
                </a:solidFill>
              </a:rPr>
              <a:t> urna </a:t>
            </a:r>
            <a:r>
              <a:rPr lang="sv-SE" sz="1800" err="1">
                <a:solidFill>
                  <a:schemeClr val="bg1"/>
                </a:solidFill>
              </a:rPr>
              <a:t>nunc</a:t>
            </a:r>
            <a:r>
              <a:rPr lang="sv-SE" sz="1800">
                <a:solidFill>
                  <a:schemeClr val="bg1"/>
                </a:solidFill>
              </a:rPr>
              <a:t> id </a:t>
            </a:r>
            <a:r>
              <a:rPr lang="sv-SE" sz="1800" err="1">
                <a:solidFill>
                  <a:schemeClr val="bg1"/>
                </a:solidFill>
              </a:rPr>
              <a:t>cursus</a:t>
            </a:r>
            <a:r>
              <a:rPr lang="sv-SE" sz="1800">
                <a:solidFill>
                  <a:schemeClr val="bg1"/>
                </a:solidFill>
              </a:rPr>
              <a:t> </a:t>
            </a:r>
            <a:r>
              <a:rPr lang="sv-SE" sz="1800" err="1">
                <a:solidFill>
                  <a:schemeClr val="bg1"/>
                </a:solidFill>
              </a:rPr>
              <a:t>metus</a:t>
            </a:r>
            <a:r>
              <a:rPr lang="sv-SE" sz="1800">
                <a:solidFill>
                  <a:schemeClr val="bg1"/>
                </a:solidFill>
              </a:rPr>
              <a:t> </a:t>
            </a:r>
            <a:r>
              <a:rPr lang="sv-SE" sz="1800" err="1">
                <a:solidFill>
                  <a:schemeClr val="bg1"/>
                </a:solidFill>
              </a:rPr>
              <a:t>aliquam</a:t>
            </a:r>
            <a:r>
              <a:rPr lang="sv-SE" sz="1800">
                <a:solidFill>
                  <a:schemeClr val="bg1"/>
                </a:solidFill>
              </a:rPr>
              <a:t> </a:t>
            </a:r>
            <a:r>
              <a:rPr lang="sv-SE" sz="1800" err="1">
                <a:solidFill>
                  <a:schemeClr val="bg1"/>
                </a:solidFill>
              </a:rPr>
              <a:t>eleifend</a:t>
            </a:r>
            <a:r>
              <a:rPr lang="sv-SE" sz="1800">
                <a:solidFill>
                  <a:schemeClr val="bg1"/>
                </a:solidFill>
              </a:rPr>
              <a:t> mi in</a:t>
            </a:r>
          </a:p>
          <a:p>
            <a:pPr marL="719455" indent="-719455">
              <a:spcAft>
                <a:spcPts val="900"/>
              </a:spcAft>
              <a:buNone/>
            </a:pPr>
            <a:r>
              <a:rPr lang="sv-SE" sz="1800">
                <a:solidFill>
                  <a:schemeClr val="bg1"/>
                </a:solidFill>
              </a:rPr>
              <a:t>18.30 	</a:t>
            </a:r>
            <a:r>
              <a:rPr lang="sv-SE" sz="1800" err="1">
                <a:solidFill>
                  <a:schemeClr val="bg1"/>
                </a:solidFill>
              </a:rPr>
              <a:t>Dictumst</a:t>
            </a:r>
            <a:r>
              <a:rPr lang="sv-SE" sz="1800">
                <a:solidFill>
                  <a:schemeClr val="bg1"/>
                </a:solidFill>
              </a:rPr>
              <a:t> </a:t>
            </a:r>
            <a:r>
              <a:rPr lang="sv-SE" sz="1800" err="1">
                <a:solidFill>
                  <a:schemeClr val="bg1"/>
                </a:solidFill>
              </a:rPr>
              <a:t>vestibulum</a:t>
            </a:r>
            <a:r>
              <a:rPr lang="sv-SE" sz="1800">
                <a:solidFill>
                  <a:schemeClr val="bg1"/>
                </a:solidFill>
              </a:rPr>
              <a:t> </a:t>
            </a:r>
            <a:r>
              <a:rPr lang="sv-SE" sz="1800" err="1">
                <a:solidFill>
                  <a:schemeClr val="bg1"/>
                </a:solidFill>
              </a:rPr>
              <a:t>rhoncus</a:t>
            </a:r>
            <a:r>
              <a:rPr lang="sv-SE" sz="1800">
                <a:solidFill>
                  <a:schemeClr val="bg1"/>
                </a:solidFill>
              </a:rPr>
              <a:t> est </a:t>
            </a:r>
            <a:r>
              <a:rPr lang="sv-SE" sz="1800" err="1">
                <a:solidFill>
                  <a:schemeClr val="bg1"/>
                </a:solidFill>
              </a:rPr>
              <a:t>pellentesque</a:t>
            </a:r>
            <a:r>
              <a:rPr lang="sv-SE" sz="1800">
                <a:solidFill>
                  <a:schemeClr val="bg1"/>
                </a:solidFill>
              </a:rPr>
              <a:t> elit </a:t>
            </a:r>
            <a:r>
              <a:rPr lang="sv-SE" sz="1800" err="1">
                <a:solidFill>
                  <a:schemeClr val="bg1"/>
                </a:solidFill>
              </a:rPr>
              <a:t>ullamcorper</a:t>
            </a:r>
            <a:r>
              <a:rPr lang="sv-SE" sz="1800">
                <a:solidFill>
                  <a:schemeClr val="bg1"/>
                </a:solidFill>
              </a:rPr>
              <a:t> </a:t>
            </a:r>
            <a:r>
              <a:rPr lang="sv-SE" sz="1800" err="1">
                <a:solidFill>
                  <a:schemeClr val="bg1"/>
                </a:solidFill>
              </a:rPr>
              <a:t>dignissim</a:t>
            </a:r>
            <a:r>
              <a:rPr lang="sv-SE" sz="1800">
                <a:solidFill>
                  <a:schemeClr val="bg1"/>
                </a:solidFill>
              </a:rPr>
              <a:t> </a:t>
            </a:r>
            <a:r>
              <a:rPr lang="sv-SE" sz="1800" err="1">
                <a:solidFill>
                  <a:schemeClr val="bg1"/>
                </a:solidFill>
              </a:rPr>
              <a:t>cras</a:t>
            </a:r>
            <a:endParaRPr lang="sv-SE" sz="1800">
              <a:solidFill>
                <a:schemeClr val="bg1"/>
              </a:solidFill>
            </a:endParaRPr>
          </a:p>
          <a:p>
            <a:pPr marL="719455" indent="-719455">
              <a:spcAft>
                <a:spcPts val="900"/>
              </a:spcAft>
              <a:buNone/>
            </a:pPr>
            <a:r>
              <a:rPr lang="sv-SE" sz="1800">
                <a:solidFill>
                  <a:schemeClr val="bg1"/>
                </a:solidFill>
              </a:rPr>
              <a:t>18.40 	</a:t>
            </a:r>
            <a:r>
              <a:rPr lang="sv-SE" sz="1800" err="1">
                <a:solidFill>
                  <a:schemeClr val="bg1"/>
                </a:solidFill>
              </a:rPr>
              <a:t>Diam</a:t>
            </a:r>
            <a:r>
              <a:rPr lang="sv-SE" sz="1800">
                <a:solidFill>
                  <a:schemeClr val="bg1"/>
                </a:solidFill>
              </a:rPr>
              <a:t> </a:t>
            </a:r>
            <a:r>
              <a:rPr lang="sv-SE" sz="1800" err="1">
                <a:solidFill>
                  <a:schemeClr val="bg1"/>
                </a:solidFill>
              </a:rPr>
              <a:t>donec</a:t>
            </a:r>
            <a:r>
              <a:rPr lang="sv-SE" sz="1800">
                <a:solidFill>
                  <a:schemeClr val="bg1"/>
                </a:solidFill>
              </a:rPr>
              <a:t> </a:t>
            </a:r>
            <a:r>
              <a:rPr lang="sv-SE" sz="1800" err="1">
                <a:solidFill>
                  <a:schemeClr val="bg1"/>
                </a:solidFill>
              </a:rPr>
              <a:t>adipiscing</a:t>
            </a:r>
            <a:r>
              <a:rPr lang="sv-SE" sz="1800">
                <a:solidFill>
                  <a:schemeClr val="bg1"/>
                </a:solidFill>
              </a:rPr>
              <a:t> </a:t>
            </a:r>
            <a:r>
              <a:rPr lang="sv-SE" sz="1800" err="1">
                <a:solidFill>
                  <a:schemeClr val="bg1"/>
                </a:solidFill>
              </a:rPr>
              <a:t>tristique</a:t>
            </a:r>
            <a:r>
              <a:rPr lang="sv-SE" sz="1800">
                <a:solidFill>
                  <a:schemeClr val="bg1"/>
                </a:solidFill>
              </a:rPr>
              <a:t> </a:t>
            </a:r>
            <a:r>
              <a:rPr lang="sv-SE" sz="1800" err="1">
                <a:solidFill>
                  <a:schemeClr val="bg1"/>
                </a:solidFill>
              </a:rPr>
              <a:t>risus</a:t>
            </a:r>
            <a:r>
              <a:rPr lang="sv-SE" sz="1800">
                <a:solidFill>
                  <a:schemeClr val="bg1"/>
                </a:solidFill>
              </a:rPr>
              <a:t> </a:t>
            </a:r>
            <a:r>
              <a:rPr lang="sv-SE" sz="1800" err="1">
                <a:solidFill>
                  <a:schemeClr val="bg1"/>
                </a:solidFill>
              </a:rPr>
              <a:t>nec</a:t>
            </a:r>
            <a:r>
              <a:rPr lang="sv-SE" sz="1800">
                <a:solidFill>
                  <a:schemeClr val="bg1"/>
                </a:solidFill>
              </a:rPr>
              <a:t> </a:t>
            </a:r>
            <a:r>
              <a:rPr lang="sv-SE" sz="1800" err="1">
                <a:solidFill>
                  <a:schemeClr val="bg1"/>
                </a:solidFill>
              </a:rPr>
              <a:t>feugiat</a:t>
            </a:r>
            <a:r>
              <a:rPr lang="sv-SE" sz="1800">
                <a:solidFill>
                  <a:schemeClr val="bg1"/>
                </a:solidFill>
              </a:rPr>
              <a:t> in</a:t>
            </a:r>
          </a:p>
          <a:p>
            <a:pPr marL="719455" indent="-719455">
              <a:spcAft>
                <a:spcPts val="900"/>
              </a:spcAft>
              <a:buNone/>
            </a:pPr>
            <a:r>
              <a:rPr lang="sv-SE" sz="1800">
                <a:solidFill>
                  <a:schemeClr val="bg1"/>
                </a:solidFill>
              </a:rPr>
              <a:t>18:45 	Cras </a:t>
            </a:r>
            <a:r>
              <a:rPr lang="sv-SE" sz="1800" err="1">
                <a:solidFill>
                  <a:schemeClr val="bg1"/>
                </a:solidFill>
              </a:rPr>
              <a:t>semper</a:t>
            </a:r>
            <a:r>
              <a:rPr lang="sv-SE" sz="1800">
                <a:solidFill>
                  <a:schemeClr val="bg1"/>
                </a:solidFill>
              </a:rPr>
              <a:t> </a:t>
            </a:r>
            <a:r>
              <a:rPr lang="sv-SE" sz="1800" err="1">
                <a:solidFill>
                  <a:schemeClr val="bg1"/>
                </a:solidFill>
              </a:rPr>
              <a:t>auctor</a:t>
            </a:r>
            <a:r>
              <a:rPr lang="sv-SE" sz="1800">
                <a:solidFill>
                  <a:schemeClr val="bg1"/>
                </a:solidFill>
              </a:rPr>
              <a:t> </a:t>
            </a:r>
            <a:r>
              <a:rPr lang="sv-SE" sz="1800" err="1">
                <a:solidFill>
                  <a:schemeClr val="bg1"/>
                </a:solidFill>
              </a:rPr>
              <a:t>neque</a:t>
            </a:r>
            <a:r>
              <a:rPr lang="sv-SE" sz="1800">
                <a:solidFill>
                  <a:schemeClr val="bg1"/>
                </a:solidFill>
              </a:rPr>
              <a:t> vitae tempus </a:t>
            </a:r>
            <a:r>
              <a:rPr lang="sv-SE" sz="1800" err="1">
                <a:solidFill>
                  <a:schemeClr val="bg1"/>
                </a:solidFill>
              </a:rPr>
              <a:t>quam</a:t>
            </a:r>
            <a:r>
              <a:rPr lang="sv-SE" sz="1800">
                <a:solidFill>
                  <a:schemeClr val="bg1"/>
                </a:solidFill>
              </a:rPr>
              <a:t> </a:t>
            </a:r>
            <a:r>
              <a:rPr lang="sv-SE" sz="1800" err="1">
                <a:solidFill>
                  <a:schemeClr val="bg1"/>
                </a:solidFill>
              </a:rPr>
              <a:t>pellentesque</a:t>
            </a:r>
            <a:endParaRPr lang="sv-SE" sz="1800">
              <a:solidFill>
                <a:schemeClr val="bg1"/>
              </a:solidFill>
            </a:endParaRPr>
          </a:p>
        </p:txBody>
      </p:sp>
      <p:sp>
        <p:nvSpPr>
          <p:cNvPr id="3" name="textruta 2">
            <a:extLst>
              <a:ext uri="{FF2B5EF4-FFF2-40B4-BE49-F238E27FC236}">
                <a16:creationId xmlns:a16="http://schemas.microsoft.com/office/drawing/2014/main" id="{8573A1CA-4990-C24B-BAA5-EA88807F4C2D}"/>
              </a:ext>
            </a:extLst>
          </p:cNvPr>
          <p:cNvSpPr txBox="1"/>
          <p:nvPr/>
        </p:nvSpPr>
        <p:spPr>
          <a:xfrm rot="19958102">
            <a:off x="4666122" y="2930627"/>
            <a:ext cx="31574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153B"/>
                </a:solidFill>
                <a:effectLst/>
                <a:uLnTx/>
                <a:uFillTx/>
                <a:latin typeface="Greycliff CF" pitchFamily="2" charset="77"/>
                <a:cs typeface="Arial"/>
                <a:sym typeface="Arial"/>
              </a:rPr>
              <a:t>EXAMPLE</a:t>
            </a:r>
          </a:p>
        </p:txBody>
      </p:sp>
      <p:sp>
        <p:nvSpPr>
          <p:cNvPr id="7" name="textruta 6">
            <a:extLst>
              <a:ext uri="{FF2B5EF4-FFF2-40B4-BE49-F238E27FC236}">
                <a16:creationId xmlns:a16="http://schemas.microsoft.com/office/drawing/2014/main" id="{5C7CA9EF-3F43-7040-B3C0-CA58FD7F2D80}"/>
              </a:ext>
            </a:extLst>
          </p:cNvPr>
          <p:cNvSpPr txBox="1"/>
          <p:nvPr/>
        </p:nvSpPr>
        <p:spPr>
          <a:xfrm>
            <a:off x="12290612" y="0"/>
            <a:ext cx="2151529"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D1F2C"/>
                </a:solidFill>
                <a:effectLst/>
                <a:uLnTx/>
                <a:uFillTx/>
                <a:latin typeface="Greycliff CF" pitchFamily="2" charset="77"/>
                <a:cs typeface="Arial"/>
                <a:sym typeface="Arial"/>
              </a:rPr>
              <a:t>There are many ways to do agendas or show larger chunks of text when it is absolutely </a:t>
            </a:r>
            <a:r>
              <a:rPr kumimoji="0" lang="en-US" sz="1600" b="0" i="0" u="none" strike="noStrike" kern="0" cap="none" spc="0" normalizeH="0" baseline="0" noProof="0" err="1">
                <a:ln>
                  <a:noFill/>
                </a:ln>
                <a:solidFill>
                  <a:srgbClr val="0D1F2C"/>
                </a:solidFill>
                <a:effectLst/>
                <a:uLnTx/>
                <a:uFillTx/>
                <a:latin typeface="Greycliff CF" pitchFamily="2" charset="77"/>
                <a:cs typeface="Arial"/>
                <a:sym typeface="Arial"/>
              </a:rPr>
              <a:t>necessery</a:t>
            </a:r>
            <a:endParaRPr kumimoji="0" lang="en-US" sz="1600" b="0" i="0" u="none" strike="noStrike" kern="0" cap="none" spc="0" normalizeH="0" baseline="0" noProof="0">
              <a:ln>
                <a:noFill/>
              </a:ln>
              <a:solidFill>
                <a:srgbClr val="0D1F2C"/>
              </a:solidFill>
              <a:effectLst/>
              <a:uLnTx/>
              <a:uFillTx/>
              <a:latin typeface="Greycliff CF" pitchFamily="2" charset="77"/>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D1F2C"/>
              </a:solidFill>
              <a:effectLst/>
              <a:uLnTx/>
              <a:uFillTx/>
              <a:latin typeface="Greycliff CF" pitchFamily="2" charset="77"/>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D1F2C"/>
                </a:solidFill>
                <a:effectLst/>
                <a:uLnTx/>
                <a:uFillTx/>
                <a:latin typeface="Greycliff CF" pitchFamily="2" charset="77"/>
                <a:cs typeface="Arial"/>
                <a:sym typeface="Arial"/>
              </a:rPr>
              <a:t>Layout: Empty dark</a:t>
            </a:r>
          </a:p>
        </p:txBody>
      </p:sp>
    </p:spTree>
    <p:extLst>
      <p:ext uri="{BB962C8B-B14F-4D97-AF65-F5344CB8AC3E}">
        <p14:creationId xmlns:p14="http://schemas.microsoft.com/office/powerpoint/2010/main" val="148244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E85BE84-3438-6591-8037-50D4ADCEA1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847"/>
            <a:ext cx="3768970" cy="6865847"/>
          </a:xfrm>
          <a:prstGeom prst="rect">
            <a:avLst/>
          </a:prstGeom>
        </p:spPr>
      </p:pic>
      <p:sp>
        <p:nvSpPr>
          <p:cNvPr id="6" name="textruta 76">
            <a:extLst>
              <a:ext uri="{FF2B5EF4-FFF2-40B4-BE49-F238E27FC236}">
                <a16:creationId xmlns:a16="http://schemas.microsoft.com/office/drawing/2014/main" id="{4F2EFD3E-8185-81F0-25E2-EAEB196FE802}"/>
              </a:ext>
            </a:extLst>
          </p:cNvPr>
          <p:cNvSpPr txBox="1"/>
          <p:nvPr/>
        </p:nvSpPr>
        <p:spPr>
          <a:xfrm>
            <a:off x="4565300" y="664179"/>
            <a:ext cx="7302834" cy="1278555"/>
          </a:xfrm>
          <a:prstGeom prst="rect">
            <a:avLst/>
          </a:prstGeom>
          <a:noFill/>
        </p:spPr>
        <p:txBody>
          <a:bodyPr wrap="square" rtlCol="0">
            <a:spAutoFit/>
          </a:bodyPr>
          <a:lstStyle/>
          <a:p>
            <a:pPr marL="0" marR="0" lvl="0" indent="0" algn="l" defTabSz="914400" rtl="0" eaLnBrk="1" fontAlgn="auto" latinLnBrk="0" hangingPunct="1">
              <a:lnSpc>
                <a:spcPts val="4600"/>
              </a:lnSpc>
              <a:spcBef>
                <a:spcPts val="0"/>
              </a:spcBef>
              <a:spcAft>
                <a:spcPts val="0"/>
              </a:spcAft>
              <a:buClr>
                <a:srgbClr val="000000"/>
              </a:buClr>
              <a:buSzTx/>
              <a:buFontTx/>
              <a:buNone/>
              <a:tabLst/>
              <a:defRPr/>
            </a:pPr>
            <a:r>
              <a:rPr lang="en-US" sz="4000" b="1" dirty="0" err="1">
                <a:latin typeface="Greycliff CF Heavy" pitchFamily="2" charset="77"/>
                <a:ea typeface="+mj-ea"/>
                <a:cs typeface="+mj-cs"/>
                <a:sym typeface="Arial"/>
              </a:rPr>
              <a:t>Informationsdriven</a:t>
            </a:r>
            <a:r>
              <a:rPr lang="en-US" sz="4000" b="1" dirty="0">
                <a:latin typeface="Greycliff CF Heavy" pitchFamily="2" charset="77"/>
                <a:ea typeface="+mj-ea"/>
                <a:cs typeface="+mj-cs"/>
                <a:sym typeface="Arial"/>
              </a:rPr>
              <a:t> </a:t>
            </a:r>
          </a:p>
          <a:p>
            <a:pPr marL="0" marR="0" lvl="0" indent="0" algn="l" defTabSz="914400" rtl="0" eaLnBrk="1" fontAlgn="auto" latinLnBrk="0" hangingPunct="1">
              <a:lnSpc>
                <a:spcPts val="4600"/>
              </a:lnSpc>
              <a:spcBef>
                <a:spcPts val="0"/>
              </a:spcBef>
              <a:spcAft>
                <a:spcPts val="0"/>
              </a:spcAft>
              <a:buClr>
                <a:srgbClr val="000000"/>
              </a:buClr>
              <a:buSzTx/>
              <a:buFontTx/>
              <a:buNone/>
              <a:tabLst/>
              <a:defRPr/>
            </a:pPr>
            <a:r>
              <a:rPr lang="en-US" sz="4000" b="1" dirty="0" err="1">
                <a:latin typeface="Greycliff CF Heavy" pitchFamily="2" charset="77"/>
                <a:ea typeface="+mj-ea"/>
                <a:cs typeface="+mj-cs"/>
                <a:sym typeface="Arial"/>
              </a:rPr>
              <a:t>vård</a:t>
            </a:r>
            <a:endParaRPr lang="en-US" sz="4000" b="1" dirty="0">
              <a:latin typeface="Greycliff CF Heavy" pitchFamily="2" charset="77"/>
              <a:ea typeface="+mj-ea"/>
              <a:cs typeface="+mj-cs"/>
              <a:sym typeface="Arial"/>
            </a:endParaRPr>
          </a:p>
        </p:txBody>
      </p:sp>
      <p:sp>
        <p:nvSpPr>
          <p:cNvPr id="13" name="textruta 12">
            <a:extLst>
              <a:ext uri="{FF2B5EF4-FFF2-40B4-BE49-F238E27FC236}">
                <a16:creationId xmlns:a16="http://schemas.microsoft.com/office/drawing/2014/main" id="{C0A1381F-7CE1-292E-7A82-1E0F4644F8B2}"/>
              </a:ext>
            </a:extLst>
          </p:cNvPr>
          <p:cNvSpPr txBox="1"/>
          <p:nvPr/>
        </p:nvSpPr>
        <p:spPr>
          <a:xfrm>
            <a:off x="4539800" y="4425352"/>
            <a:ext cx="3883232" cy="1374735"/>
          </a:xfrm>
          <a:prstGeom prst="rect">
            <a:avLst/>
          </a:prstGeom>
          <a:noFill/>
        </p:spPr>
        <p:txBody>
          <a:bodyPr wrap="square" rtlCol="0">
            <a:spAutoFit/>
          </a:bodyPr>
          <a:lstStyle/>
          <a:p>
            <a:pPr algn="l">
              <a:lnSpc>
                <a:spcPts val="2500"/>
              </a:lnSpc>
            </a:pPr>
            <a:r>
              <a:rPr lang="sv-SE" sz="2000" dirty="0">
                <a:effectLst/>
                <a:latin typeface="Greycliff CF" pitchFamily="2" charset="77"/>
              </a:rPr>
              <a:t>Samarbete kring kritiska utmaningar för att accelerera implementering av informationsdriven vård och AI.</a:t>
            </a:r>
            <a:endParaRPr lang="sv-SE" sz="2000" dirty="0">
              <a:latin typeface="Greycliff CF" pitchFamily="2" charset="77"/>
            </a:endParaRPr>
          </a:p>
        </p:txBody>
      </p:sp>
      <p:pic>
        <p:nvPicPr>
          <p:cNvPr id="3" name="Picture 2">
            <a:extLst>
              <a:ext uri="{FF2B5EF4-FFF2-40B4-BE49-F238E27FC236}">
                <a16:creationId xmlns:a16="http://schemas.microsoft.com/office/drawing/2014/main" id="{BCBF76B7-FBBE-600B-7A43-869610FEC4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194451" y="3997327"/>
            <a:ext cx="2230787" cy="2230787"/>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8D4DF03C-2347-CAD0-F956-F6FAE7522C47}"/>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20" name="Picture 4" descr="Hit vänder du dig | LevandeDonation.se">
            <a:extLst>
              <a:ext uri="{FF2B5EF4-FFF2-40B4-BE49-F238E27FC236}">
                <a16:creationId xmlns:a16="http://schemas.microsoft.com/office/drawing/2014/main" id="{551D0FA1-E249-B85D-00C3-EE1E2B4FB4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47628" y="2081729"/>
            <a:ext cx="2494142" cy="616200"/>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objekt 4" descr="En bild som visar skärmbild, Grafik, logotyp, symbol&#10;&#10;Automatiskt genererad beskrivning">
            <a:extLst>
              <a:ext uri="{FF2B5EF4-FFF2-40B4-BE49-F238E27FC236}">
                <a16:creationId xmlns:a16="http://schemas.microsoft.com/office/drawing/2014/main" id="{E626E4D5-54BE-0A1B-3E16-A44BFA5CC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1938" y="2757418"/>
            <a:ext cx="1005741" cy="726064"/>
          </a:xfrm>
          <a:prstGeom prst="rect">
            <a:avLst/>
          </a:prstGeom>
        </p:spPr>
      </p:pic>
      <p:pic>
        <p:nvPicPr>
          <p:cNvPr id="22" name="Bildobjekt 7" descr="En bild som visar Grafik, clipart, grafisk design, Teckensnitt&#10;&#10;Automatiskt genererad beskrivning">
            <a:extLst>
              <a:ext uri="{FF2B5EF4-FFF2-40B4-BE49-F238E27FC236}">
                <a16:creationId xmlns:a16="http://schemas.microsoft.com/office/drawing/2014/main" id="{25D24746-E18F-36D2-7966-5968ABD197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0824" y="2910891"/>
            <a:ext cx="1938850" cy="392008"/>
          </a:xfrm>
          <a:prstGeom prst="rect">
            <a:avLst/>
          </a:prstGeom>
        </p:spPr>
      </p:pic>
      <p:pic>
        <p:nvPicPr>
          <p:cNvPr id="23" name="Bildobjekt 9" descr="En bild som visar Grafik, Teckensnitt, grafisk design, skärmbild&#10;&#10;Automatiskt genererad beskrivning">
            <a:extLst>
              <a:ext uri="{FF2B5EF4-FFF2-40B4-BE49-F238E27FC236}">
                <a16:creationId xmlns:a16="http://schemas.microsoft.com/office/drawing/2014/main" id="{714918BD-F2B1-0F9A-6CAB-FED5B33171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6477" y="1975571"/>
            <a:ext cx="1663795" cy="552756"/>
          </a:xfrm>
          <a:prstGeom prst="rect">
            <a:avLst/>
          </a:prstGeom>
        </p:spPr>
      </p:pic>
      <p:pic>
        <p:nvPicPr>
          <p:cNvPr id="24" name="Bild 11">
            <a:extLst>
              <a:ext uri="{FF2B5EF4-FFF2-40B4-BE49-F238E27FC236}">
                <a16:creationId xmlns:a16="http://schemas.microsoft.com/office/drawing/2014/main" id="{C99741B3-C1B9-4C80-7844-5292DD36E18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65300" y="2138303"/>
            <a:ext cx="1870989" cy="401813"/>
          </a:xfrm>
          <a:prstGeom prst="rect">
            <a:avLst/>
          </a:prstGeom>
        </p:spPr>
      </p:pic>
      <p:pic>
        <p:nvPicPr>
          <p:cNvPr id="25" name="Bildobjekt 15" descr="En bild som visar Teckensnitt, Grafik, grafisk design, Electric blue&#10;&#10;Automatiskt genererad beskrivning">
            <a:extLst>
              <a:ext uri="{FF2B5EF4-FFF2-40B4-BE49-F238E27FC236}">
                <a16:creationId xmlns:a16="http://schemas.microsoft.com/office/drawing/2014/main" id="{CE4AC8F2-0541-425A-0988-133C93ABDC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00824" y="3580888"/>
            <a:ext cx="1731778" cy="392008"/>
          </a:xfrm>
          <a:prstGeom prst="rect">
            <a:avLst/>
          </a:prstGeom>
        </p:spPr>
      </p:pic>
      <p:pic>
        <p:nvPicPr>
          <p:cNvPr id="26" name="Picture 4" descr="Karolinska Universitetssjukhuset, det ledande sjukhuset inom vård, forskning och utbildning">
            <a:extLst>
              <a:ext uri="{FF2B5EF4-FFF2-40B4-BE49-F238E27FC236}">
                <a16:creationId xmlns:a16="http://schemas.microsoft.com/office/drawing/2014/main" id="{D875076C-6371-A250-6A0E-875B906D4C6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18773" y="2860673"/>
            <a:ext cx="1764041" cy="3920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black background with white text&#10;&#10;Description automatically generated">
            <a:extLst>
              <a:ext uri="{FF2B5EF4-FFF2-40B4-BE49-F238E27FC236}">
                <a16:creationId xmlns:a16="http://schemas.microsoft.com/office/drawing/2014/main" id="{C2C28067-5755-CEC2-F61F-0B22C0150D63}"/>
              </a:ext>
            </a:extLst>
          </p:cNvPr>
          <p:cNvPicPr>
            <a:picLocks noChangeAspect="1"/>
          </p:cNvPicPr>
          <p:nvPr/>
        </p:nvPicPr>
        <p:blipFill>
          <a:blip r:embed="rId12"/>
          <a:stretch>
            <a:fillRect/>
          </a:stretch>
        </p:blipFill>
        <p:spPr>
          <a:xfrm>
            <a:off x="4618774" y="3483482"/>
            <a:ext cx="1731778" cy="492448"/>
          </a:xfrm>
          <a:prstGeom prst="rect">
            <a:avLst/>
          </a:prstGeom>
        </p:spPr>
      </p:pic>
    </p:spTree>
    <p:extLst>
      <p:ext uri="{BB962C8B-B14F-4D97-AF65-F5344CB8AC3E}">
        <p14:creationId xmlns:p14="http://schemas.microsoft.com/office/powerpoint/2010/main" val="1060028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Ellips 18">
            <a:extLst>
              <a:ext uri="{FF2B5EF4-FFF2-40B4-BE49-F238E27FC236}">
                <a16:creationId xmlns:a16="http://schemas.microsoft.com/office/drawing/2014/main" id="{93587891-E5F3-E4BC-BD8A-D172D219964C}"/>
              </a:ext>
            </a:extLst>
          </p:cNvPr>
          <p:cNvSpPr/>
          <p:nvPr/>
        </p:nvSpPr>
        <p:spPr>
          <a:xfrm>
            <a:off x="1306202" y="1797721"/>
            <a:ext cx="2199338" cy="21993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5" name="textruta 4">
            <a:extLst>
              <a:ext uri="{FF2B5EF4-FFF2-40B4-BE49-F238E27FC236}">
                <a16:creationId xmlns:a16="http://schemas.microsoft.com/office/drawing/2014/main" id="{A801B1C3-7108-572E-27F3-BA7C40F0B636}"/>
              </a:ext>
            </a:extLst>
          </p:cNvPr>
          <p:cNvSpPr txBox="1"/>
          <p:nvPr/>
        </p:nvSpPr>
        <p:spPr>
          <a:xfrm>
            <a:off x="1085641" y="2091507"/>
            <a:ext cx="2640459" cy="1862048"/>
          </a:xfrm>
          <a:prstGeom prst="rect">
            <a:avLst/>
          </a:prstGeom>
          <a:noFill/>
        </p:spPr>
        <p:txBody>
          <a:bodyPr wrap="square" rtlCol="0">
            <a:spAutoFit/>
          </a:bodyPr>
          <a:lstStyle/>
          <a:p>
            <a:pPr algn="ctr"/>
            <a:r>
              <a:rPr lang="sv-SE" sz="11500" b="1" dirty="0">
                <a:latin typeface="Greycliff CF Heavy" pitchFamily="2" charset="77"/>
              </a:rPr>
              <a:t>6</a:t>
            </a:r>
          </a:p>
        </p:txBody>
      </p:sp>
      <p:sp>
        <p:nvSpPr>
          <p:cNvPr id="6" name="textruta 5">
            <a:extLst>
              <a:ext uri="{FF2B5EF4-FFF2-40B4-BE49-F238E27FC236}">
                <a16:creationId xmlns:a16="http://schemas.microsoft.com/office/drawing/2014/main" id="{0C7FB888-9364-003F-1764-7B2B268A1E4E}"/>
              </a:ext>
            </a:extLst>
          </p:cNvPr>
          <p:cNvSpPr txBox="1"/>
          <p:nvPr/>
        </p:nvSpPr>
        <p:spPr>
          <a:xfrm>
            <a:off x="938001" y="4141575"/>
            <a:ext cx="2942449" cy="1384995"/>
          </a:xfrm>
          <a:prstGeom prst="rect">
            <a:avLst/>
          </a:prstGeom>
          <a:noFill/>
        </p:spPr>
        <p:txBody>
          <a:bodyPr wrap="square" rtlCol="0">
            <a:spAutoFit/>
          </a:bodyPr>
          <a:lstStyle/>
          <a:p>
            <a:pPr algn="ctr"/>
            <a:r>
              <a:rPr lang="sv-SE" sz="2800" b="1" dirty="0">
                <a:latin typeface="Greycliff CF Heavy" pitchFamily="2" charset="77"/>
              </a:rPr>
              <a:t>svenska regioner är partner</a:t>
            </a:r>
          </a:p>
        </p:txBody>
      </p:sp>
      <p:sp>
        <p:nvSpPr>
          <p:cNvPr id="10" name="textruta 9">
            <a:extLst>
              <a:ext uri="{FF2B5EF4-FFF2-40B4-BE49-F238E27FC236}">
                <a16:creationId xmlns:a16="http://schemas.microsoft.com/office/drawing/2014/main" id="{250BD84C-7578-176A-19FC-8E79ED0A7AE9}"/>
              </a:ext>
            </a:extLst>
          </p:cNvPr>
          <p:cNvSpPr txBox="1"/>
          <p:nvPr/>
        </p:nvSpPr>
        <p:spPr>
          <a:xfrm>
            <a:off x="4121485" y="4168350"/>
            <a:ext cx="3948069" cy="1384995"/>
          </a:xfrm>
          <a:prstGeom prst="rect">
            <a:avLst/>
          </a:prstGeom>
          <a:noFill/>
        </p:spPr>
        <p:txBody>
          <a:bodyPr wrap="square" rtlCol="0">
            <a:spAutoFit/>
          </a:bodyPr>
          <a:lstStyle/>
          <a:p>
            <a:pPr algn="ctr"/>
            <a:r>
              <a:rPr lang="sv-SE" sz="2800" b="1" dirty="0">
                <a:latin typeface="Greycliff CF Heavy" pitchFamily="2" charset="77"/>
              </a:rPr>
              <a:t>av Sveriges 21 regioner deltar i nätverksaktiviteter</a:t>
            </a:r>
          </a:p>
        </p:txBody>
      </p:sp>
      <p:grpSp>
        <p:nvGrpSpPr>
          <p:cNvPr id="27" name="Grupp 26">
            <a:extLst>
              <a:ext uri="{FF2B5EF4-FFF2-40B4-BE49-F238E27FC236}">
                <a16:creationId xmlns:a16="http://schemas.microsoft.com/office/drawing/2014/main" id="{2D5DE175-F319-E5A3-D929-7DF4709BF4BD}"/>
              </a:ext>
            </a:extLst>
          </p:cNvPr>
          <p:cNvGrpSpPr/>
          <p:nvPr/>
        </p:nvGrpSpPr>
        <p:grpSpPr>
          <a:xfrm>
            <a:off x="8378923" y="1797721"/>
            <a:ext cx="2640459" cy="2199338"/>
            <a:chOff x="8810235" y="1797721"/>
            <a:chExt cx="2640459" cy="2199338"/>
          </a:xfrm>
        </p:grpSpPr>
        <p:sp>
          <p:nvSpPr>
            <p:cNvPr id="21" name="Ellips 20">
              <a:extLst>
                <a:ext uri="{FF2B5EF4-FFF2-40B4-BE49-F238E27FC236}">
                  <a16:creationId xmlns:a16="http://schemas.microsoft.com/office/drawing/2014/main" id="{6CE400BD-0895-1643-1872-5C080F428CDE}"/>
                </a:ext>
              </a:extLst>
            </p:cNvPr>
            <p:cNvSpPr/>
            <p:nvPr/>
          </p:nvSpPr>
          <p:spPr>
            <a:xfrm>
              <a:off x="9030795" y="1797721"/>
              <a:ext cx="2199338" cy="2199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2" name="textruta 21">
              <a:extLst>
                <a:ext uri="{FF2B5EF4-FFF2-40B4-BE49-F238E27FC236}">
                  <a16:creationId xmlns:a16="http://schemas.microsoft.com/office/drawing/2014/main" id="{8BDD53FE-389A-40E0-AFCE-C65CBD3E6706}"/>
                </a:ext>
              </a:extLst>
            </p:cNvPr>
            <p:cNvSpPr txBox="1"/>
            <p:nvPr/>
          </p:nvSpPr>
          <p:spPr>
            <a:xfrm>
              <a:off x="8810235" y="2091507"/>
              <a:ext cx="2640459" cy="1862048"/>
            </a:xfrm>
            <a:prstGeom prst="rect">
              <a:avLst/>
            </a:prstGeom>
            <a:noFill/>
          </p:spPr>
          <p:txBody>
            <a:bodyPr wrap="square" rtlCol="0">
              <a:spAutoFit/>
            </a:bodyPr>
            <a:lstStyle/>
            <a:p>
              <a:pPr algn="ctr"/>
              <a:r>
                <a:rPr lang="sv-SE" sz="11500" b="1">
                  <a:latin typeface="Greycliff CF Heavy" pitchFamily="2" charset="77"/>
                </a:rPr>
                <a:t>3</a:t>
              </a:r>
            </a:p>
          </p:txBody>
        </p:sp>
      </p:grpSp>
      <p:grpSp>
        <p:nvGrpSpPr>
          <p:cNvPr id="26" name="Grupp 25">
            <a:extLst>
              <a:ext uri="{FF2B5EF4-FFF2-40B4-BE49-F238E27FC236}">
                <a16:creationId xmlns:a16="http://schemas.microsoft.com/office/drawing/2014/main" id="{47BEE93F-3384-AF79-899E-CB307C212546}"/>
              </a:ext>
            </a:extLst>
          </p:cNvPr>
          <p:cNvGrpSpPr/>
          <p:nvPr/>
        </p:nvGrpSpPr>
        <p:grpSpPr>
          <a:xfrm>
            <a:off x="4775290" y="1797721"/>
            <a:ext cx="2640459" cy="2199338"/>
            <a:chOff x="4806743" y="1797721"/>
            <a:chExt cx="2640459" cy="2199338"/>
          </a:xfrm>
        </p:grpSpPr>
        <p:sp>
          <p:nvSpPr>
            <p:cNvPr id="23" name="Ellips 22">
              <a:extLst>
                <a:ext uri="{FF2B5EF4-FFF2-40B4-BE49-F238E27FC236}">
                  <a16:creationId xmlns:a16="http://schemas.microsoft.com/office/drawing/2014/main" id="{01BBF6A2-3AE9-6FFD-CB2A-FA08B0C8F0FA}"/>
                </a:ext>
              </a:extLst>
            </p:cNvPr>
            <p:cNvSpPr/>
            <p:nvPr/>
          </p:nvSpPr>
          <p:spPr>
            <a:xfrm>
              <a:off x="5027304" y="1797721"/>
              <a:ext cx="2199338" cy="2199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4" name="textruta 23">
              <a:extLst>
                <a:ext uri="{FF2B5EF4-FFF2-40B4-BE49-F238E27FC236}">
                  <a16:creationId xmlns:a16="http://schemas.microsoft.com/office/drawing/2014/main" id="{410A7051-E22B-B7B0-5AA6-A99E8B634E93}"/>
                </a:ext>
              </a:extLst>
            </p:cNvPr>
            <p:cNvSpPr txBox="1"/>
            <p:nvPr/>
          </p:nvSpPr>
          <p:spPr>
            <a:xfrm>
              <a:off x="4806743" y="2091507"/>
              <a:ext cx="2640459" cy="1862048"/>
            </a:xfrm>
            <a:prstGeom prst="rect">
              <a:avLst/>
            </a:prstGeom>
            <a:noFill/>
          </p:spPr>
          <p:txBody>
            <a:bodyPr wrap="square" rtlCol="0">
              <a:spAutoFit/>
            </a:bodyPr>
            <a:lstStyle/>
            <a:p>
              <a:pPr algn="ctr"/>
              <a:r>
                <a:rPr lang="sv-SE" sz="11500" b="1">
                  <a:solidFill>
                    <a:schemeClr val="bg1"/>
                  </a:solidFill>
                  <a:latin typeface="Greycliff CF Heavy" pitchFamily="2" charset="77"/>
                </a:rPr>
                <a:t>21</a:t>
              </a:r>
              <a:endParaRPr lang="sv-SE" sz="11500" b="1" dirty="0">
                <a:solidFill>
                  <a:schemeClr val="bg1"/>
                </a:solidFill>
                <a:latin typeface="Greycliff CF Heavy" pitchFamily="2" charset="77"/>
              </a:endParaRPr>
            </a:p>
          </p:txBody>
        </p:sp>
      </p:grpSp>
      <p:sp>
        <p:nvSpPr>
          <p:cNvPr id="25" name="textruta 24">
            <a:extLst>
              <a:ext uri="{FF2B5EF4-FFF2-40B4-BE49-F238E27FC236}">
                <a16:creationId xmlns:a16="http://schemas.microsoft.com/office/drawing/2014/main" id="{B581F6CE-88B6-63A5-5E26-79F2341A50F0}"/>
              </a:ext>
            </a:extLst>
          </p:cNvPr>
          <p:cNvSpPr txBox="1"/>
          <p:nvPr/>
        </p:nvSpPr>
        <p:spPr>
          <a:xfrm>
            <a:off x="7969851" y="4141575"/>
            <a:ext cx="3509482" cy="2246769"/>
          </a:xfrm>
          <a:prstGeom prst="rect">
            <a:avLst/>
          </a:prstGeom>
          <a:noFill/>
        </p:spPr>
        <p:txBody>
          <a:bodyPr wrap="square" rtlCol="0">
            <a:spAutoFit/>
          </a:bodyPr>
          <a:lstStyle/>
          <a:p>
            <a:pPr algn="ctr"/>
            <a:r>
              <a:rPr lang="sv-SE" sz="2800" b="1" dirty="0">
                <a:latin typeface="Greycliff CF Heavy" pitchFamily="2" charset="77"/>
              </a:rPr>
              <a:t>universitetskurser använder Handboken för informationsdriven vård</a:t>
            </a:r>
          </a:p>
        </p:txBody>
      </p:sp>
      <p:sp>
        <p:nvSpPr>
          <p:cNvPr id="2" name="Rektangel 1">
            <a:extLst>
              <a:ext uri="{FF2B5EF4-FFF2-40B4-BE49-F238E27FC236}">
                <a16:creationId xmlns:a16="http://schemas.microsoft.com/office/drawing/2014/main" id="{96D52566-8FC8-812B-C4EB-2FF5F6CD7D6A}"/>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75183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F8C1834-0C02-79E7-0412-D066F68109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72160" y="1515717"/>
            <a:ext cx="7772400" cy="3826565"/>
          </a:xfrm>
          <a:prstGeom prst="rect">
            <a:avLst/>
          </a:prstGeom>
        </p:spPr>
      </p:pic>
      <p:sp>
        <p:nvSpPr>
          <p:cNvPr id="25" name="Rektangel 24">
            <a:extLst>
              <a:ext uri="{FF2B5EF4-FFF2-40B4-BE49-F238E27FC236}">
                <a16:creationId xmlns:a16="http://schemas.microsoft.com/office/drawing/2014/main" id="{7E969175-310D-7802-4623-CF008A2E2620}"/>
              </a:ext>
            </a:extLst>
          </p:cNvPr>
          <p:cNvSpPr/>
          <p:nvPr/>
        </p:nvSpPr>
        <p:spPr>
          <a:xfrm>
            <a:off x="766762" y="3429000"/>
            <a:ext cx="3349625" cy="2774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textruta 12">
            <a:extLst>
              <a:ext uri="{FF2B5EF4-FFF2-40B4-BE49-F238E27FC236}">
                <a16:creationId xmlns:a16="http://schemas.microsoft.com/office/drawing/2014/main" id="{4ADA7CE1-6789-CC14-82E5-C5F6B0731B6E}"/>
              </a:ext>
            </a:extLst>
          </p:cNvPr>
          <p:cNvSpPr txBox="1"/>
          <p:nvPr/>
        </p:nvSpPr>
        <p:spPr>
          <a:xfrm>
            <a:off x="995368" y="3551265"/>
            <a:ext cx="2640459" cy="1200329"/>
          </a:xfrm>
          <a:prstGeom prst="rect">
            <a:avLst/>
          </a:prstGeom>
          <a:noFill/>
        </p:spPr>
        <p:txBody>
          <a:bodyPr wrap="square" rtlCol="0">
            <a:spAutoFit/>
          </a:bodyPr>
          <a:lstStyle/>
          <a:p>
            <a:r>
              <a:rPr lang="sv-SE" sz="7200" b="1" dirty="0">
                <a:solidFill>
                  <a:schemeClr val="accent1"/>
                </a:solidFill>
                <a:latin typeface="Greycliff CF Heavy" pitchFamily="2" charset="77"/>
              </a:rPr>
              <a:t>25</a:t>
            </a:r>
          </a:p>
        </p:txBody>
      </p:sp>
      <p:sp>
        <p:nvSpPr>
          <p:cNvPr id="14" name="textruta 13">
            <a:extLst>
              <a:ext uri="{FF2B5EF4-FFF2-40B4-BE49-F238E27FC236}">
                <a16:creationId xmlns:a16="http://schemas.microsoft.com/office/drawing/2014/main" id="{4ED02591-5526-08B2-288C-099C3DE979C2}"/>
              </a:ext>
            </a:extLst>
          </p:cNvPr>
          <p:cNvSpPr txBox="1"/>
          <p:nvPr/>
        </p:nvSpPr>
        <p:spPr>
          <a:xfrm>
            <a:off x="944264" y="4600320"/>
            <a:ext cx="3000201" cy="1323439"/>
          </a:xfrm>
          <a:prstGeom prst="rect">
            <a:avLst/>
          </a:prstGeom>
          <a:noFill/>
        </p:spPr>
        <p:txBody>
          <a:bodyPr wrap="square" rtlCol="0">
            <a:spAutoFit/>
          </a:bodyPr>
          <a:lstStyle/>
          <a:p>
            <a:r>
              <a:rPr lang="sv-SE" sz="1600" dirty="0">
                <a:solidFill>
                  <a:schemeClr val="bg1"/>
                </a:solidFill>
                <a:latin typeface="Greycliff CF" pitchFamily="2" charset="77"/>
              </a:rPr>
              <a:t>kommuner och organisationer från civilsamhället fick finansiering från </a:t>
            </a:r>
            <a:r>
              <a:rPr lang="sv-SE" sz="1600" dirty="0" err="1">
                <a:solidFill>
                  <a:schemeClr val="bg1"/>
                </a:solidFill>
                <a:latin typeface="Greycliff CF" pitchFamily="2" charset="77"/>
              </a:rPr>
              <a:t>Vinnova</a:t>
            </a:r>
            <a:r>
              <a:rPr lang="sv-SE" sz="1600" dirty="0">
                <a:solidFill>
                  <a:schemeClr val="bg1"/>
                </a:solidFill>
                <a:latin typeface="Greycliff CF" pitchFamily="2" charset="77"/>
              </a:rPr>
              <a:t> för att börja använda AI
</a:t>
            </a:r>
          </a:p>
        </p:txBody>
      </p:sp>
      <p:sp>
        <p:nvSpPr>
          <p:cNvPr id="21" name="textruta 76">
            <a:extLst>
              <a:ext uri="{FF2B5EF4-FFF2-40B4-BE49-F238E27FC236}">
                <a16:creationId xmlns:a16="http://schemas.microsoft.com/office/drawing/2014/main" id="{94439EE2-6AB6-51A6-EDA1-4EE2BEA56592}"/>
              </a:ext>
            </a:extLst>
          </p:cNvPr>
          <p:cNvSpPr txBox="1"/>
          <p:nvPr/>
        </p:nvSpPr>
        <p:spPr>
          <a:xfrm>
            <a:off x="669600" y="907200"/>
            <a:ext cx="7302834" cy="1323439"/>
          </a:xfrm>
          <a:prstGeom prst="rect">
            <a:avLst/>
          </a:prstGeom>
          <a:noFill/>
        </p:spPr>
        <p:txBody>
          <a:bodyPr wrap="square" rtlCol="0">
            <a:noAutofit/>
          </a:bodyPr>
          <a:lstStyle/>
          <a:p>
            <a:pPr lvl="0">
              <a:lnSpc>
                <a:spcPts val="4600"/>
              </a:lnSpc>
              <a:buClr>
                <a:srgbClr val="000000"/>
              </a:buClr>
              <a:defRPr/>
            </a:pPr>
            <a:r>
              <a:rPr lang="en-US" sz="4000" b="1" dirty="0" err="1">
                <a:solidFill>
                  <a:schemeClr val="bg1"/>
                </a:solidFill>
                <a:latin typeface="Greycliff CF Heavy" pitchFamily="2" charset="77"/>
                <a:ea typeface="+mj-ea"/>
                <a:cs typeface="+mj-cs"/>
                <a:sym typeface="Arial"/>
              </a:rPr>
              <a:t>Kraftsamling</a:t>
            </a:r>
            <a:r>
              <a:rPr lang="en-US" sz="4000" b="1" dirty="0">
                <a:solidFill>
                  <a:schemeClr val="bg1"/>
                </a:solidFill>
                <a:latin typeface="Greycliff CF Heavy" pitchFamily="2" charset="77"/>
                <a:ea typeface="+mj-ea"/>
                <a:cs typeface="+mj-cs"/>
                <a:sym typeface="Arial"/>
              </a:rPr>
              <a:t> för AI </a:t>
            </a:r>
            <a:r>
              <a:rPr lang="en-US" sz="4000" b="1" dirty="0" err="1">
                <a:solidFill>
                  <a:schemeClr val="bg1"/>
                </a:solidFill>
                <a:latin typeface="Greycliff CF Heavy" pitchFamily="2" charset="77"/>
                <a:ea typeface="+mj-ea"/>
                <a:cs typeface="+mj-cs"/>
                <a:sym typeface="Arial"/>
              </a:rPr>
              <a:t>i</a:t>
            </a:r>
            <a:r>
              <a:rPr lang="en-US" sz="4000" b="1" dirty="0">
                <a:solidFill>
                  <a:schemeClr val="bg1"/>
                </a:solidFill>
                <a:latin typeface="Greycliff CF Heavy" pitchFamily="2" charset="77"/>
                <a:ea typeface="+mj-ea"/>
                <a:cs typeface="+mj-cs"/>
                <a:sym typeface="Arial"/>
              </a:rPr>
              <a:t> </a:t>
            </a:r>
            <a:r>
              <a:rPr lang="en-US" sz="4000" b="1" dirty="0" err="1">
                <a:solidFill>
                  <a:schemeClr val="bg1"/>
                </a:solidFill>
                <a:latin typeface="Greycliff CF Heavy" pitchFamily="2" charset="77"/>
                <a:ea typeface="+mj-ea"/>
                <a:cs typeface="+mj-cs"/>
                <a:sym typeface="Arial"/>
              </a:rPr>
              <a:t>kommuner</a:t>
            </a:r>
            <a:r>
              <a:rPr lang="en-US" sz="4000" b="1" dirty="0">
                <a:solidFill>
                  <a:schemeClr val="bg1"/>
                </a:solidFill>
                <a:latin typeface="Greycliff CF Heavy" pitchFamily="2" charset="77"/>
                <a:ea typeface="+mj-ea"/>
                <a:cs typeface="+mj-cs"/>
                <a:sym typeface="Arial"/>
              </a:rPr>
              <a:t> </a:t>
            </a:r>
            <a:r>
              <a:rPr lang="en-US" sz="4000" b="1" dirty="0" err="1">
                <a:solidFill>
                  <a:schemeClr val="bg1"/>
                </a:solidFill>
                <a:latin typeface="Greycliff CF Heavy" pitchFamily="2" charset="77"/>
                <a:ea typeface="+mj-ea"/>
                <a:cs typeface="+mj-cs"/>
                <a:sym typeface="Arial"/>
              </a:rPr>
              <a:t>och</a:t>
            </a:r>
            <a:r>
              <a:rPr lang="en-US" sz="4000" b="1" dirty="0">
                <a:solidFill>
                  <a:schemeClr val="bg1"/>
                </a:solidFill>
                <a:latin typeface="Greycliff CF Heavy" pitchFamily="2" charset="77"/>
                <a:ea typeface="+mj-ea"/>
                <a:cs typeface="+mj-cs"/>
                <a:sym typeface="Arial"/>
              </a:rPr>
              <a:t> </a:t>
            </a:r>
            <a:r>
              <a:rPr lang="en-US" sz="4000" b="1" dirty="0" err="1">
                <a:solidFill>
                  <a:schemeClr val="bg1"/>
                </a:solidFill>
                <a:latin typeface="Greycliff CF Heavy" pitchFamily="2" charset="77"/>
                <a:ea typeface="+mj-ea"/>
                <a:cs typeface="+mj-cs"/>
                <a:sym typeface="Arial"/>
              </a:rPr>
              <a:t>civilsamhälle</a:t>
            </a:r>
            <a:r>
              <a:rPr lang="en-US" sz="4000" b="1" dirty="0">
                <a:solidFill>
                  <a:schemeClr val="bg1"/>
                </a:solidFill>
                <a:latin typeface="Greycliff CF Heavy" pitchFamily="2" charset="77"/>
                <a:ea typeface="+mj-ea"/>
                <a:cs typeface="+mj-cs"/>
                <a:sym typeface="Arial"/>
              </a:rPr>
              <a:t>
</a:t>
            </a:r>
          </a:p>
        </p:txBody>
      </p:sp>
      <p:sp>
        <p:nvSpPr>
          <p:cNvPr id="28" name="Rektangel 27">
            <a:extLst>
              <a:ext uri="{FF2B5EF4-FFF2-40B4-BE49-F238E27FC236}">
                <a16:creationId xmlns:a16="http://schemas.microsoft.com/office/drawing/2014/main" id="{BD90D240-9B03-1D08-CE90-EAF6C300F1C5}"/>
              </a:ext>
            </a:extLst>
          </p:cNvPr>
          <p:cNvSpPr/>
          <p:nvPr/>
        </p:nvSpPr>
        <p:spPr>
          <a:xfrm>
            <a:off x="4424362" y="3429000"/>
            <a:ext cx="3349625" cy="2774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0" name="textruta 29">
            <a:extLst>
              <a:ext uri="{FF2B5EF4-FFF2-40B4-BE49-F238E27FC236}">
                <a16:creationId xmlns:a16="http://schemas.microsoft.com/office/drawing/2014/main" id="{2DE59025-829E-1D1D-8DE9-80AC8D739FD6}"/>
              </a:ext>
            </a:extLst>
          </p:cNvPr>
          <p:cNvSpPr txBox="1"/>
          <p:nvPr/>
        </p:nvSpPr>
        <p:spPr>
          <a:xfrm>
            <a:off x="4652968" y="3551265"/>
            <a:ext cx="2640459" cy="1200329"/>
          </a:xfrm>
          <a:prstGeom prst="rect">
            <a:avLst/>
          </a:prstGeom>
          <a:noFill/>
        </p:spPr>
        <p:txBody>
          <a:bodyPr wrap="square" rtlCol="0">
            <a:spAutoFit/>
          </a:bodyPr>
          <a:lstStyle/>
          <a:p>
            <a:r>
              <a:rPr lang="sv-SE" sz="7200" b="1">
                <a:solidFill>
                  <a:schemeClr val="accent1"/>
                </a:solidFill>
                <a:latin typeface="Greycliff CF Heavy" pitchFamily="2" charset="77"/>
              </a:rPr>
              <a:t>12</a:t>
            </a:r>
          </a:p>
        </p:txBody>
      </p:sp>
      <p:sp>
        <p:nvSpPr>
          <p:cNvPr id="31" name="textruta 30">
            <a:extLst>
              <a:ext uri="{FF2B5EF4-FFF2-40B4-BE49-F238E27FC236}">
                <a16:creationId xmlns:a16="http://schemas.microsoft.com/office/drawing/2014/main" id="{525A6081-8BCF-7A28-BC5C-B9FADCC97DC0}"/>
              </a:ext>
            </a:extLst>
          </p:cNvPr>
          <p:cNvSpPr txBox="1"/>
          <p:nvPr/>
        </p:nvSpPr>
        <p:spPr>
          <a:xfrm>
            <a:off x="4601865" y="4600320"/>
            <a:ext cx="3013586" cy="1569660"/>
          </a:xfrm>
          <a:prstGeom prst="rect">
            <a:avLst/>
          </a:prstGeom>
          <a:noFill/>
        </p:spPr>
        <p:txBody>
          <a:bodyPr wrap="square" rtlCol="0">
            <a:spAutoFit/>
          </a:bodyPr>
          <a:lstStyle/>
          <a:p>
            <a:r>
              <a:rPr lang="sv-SE" sz="1600" dirty="0">
                <a:solidFill>
                  <a:schemeClr val="bg1"/>
                </a:solidFill>
                <a:latin typeface="Greycliff CF" pitchFamily="2" charset="77"/>
              </a:rPr>
              <a:t>kommuner väljs ut till ett AI-råd med syfte att formulera en strategi för hur användningen av AI kan främjas i kommuner över hela landet
</a:t>
            </a:r>
          </a:p>
        </p:txBody>
      </p:sp>
      <p:sp>
        <p:nvSpPr>
          <p:cNvPr id="33" name="Rektangel 32">
            <a:extLst>
              <a:ext uri="{FF2B5EF4-FFF2-40B4-BE49-F238E27FC236}">
                <a16:creationId xmlns:a16="http://schemas.microsoft.com/office/drawing/2014/main" id="{4C3D6CE6-4BF3-2589-002C-C8F705908FAC}"/>
              </a:ext>
            </a:extLst>
          </p:cNvPr>
          <p:cNvSpPr/>
          <p:nvPr/>
        </p:nvSpPr>
        <p:spPr>
          <a:xfrm>
            <a:off x="8095816" y="3429000"/>
            <a:ext cx="3349625" cy="2774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5" name="textruta 34">
            <a:extLst>
              <a:ext uri="{FF2B5EF4-FFF2-40B4-BE49-F238E27FC236}">
                <a16:creationId xmlns:a16="http://schemas.microsoft.com/office/drawing/2014/main" id="{2CF1AC92-E1F3-FF26-48DB-DAA2F5C7195D}"/>
              </a:ext>
            </a:extLst>
          </p:cNvPr>
          <p:cNvSpPr txBox="1"/>
          <p:nvPr/>
        </p:nvSpPr>
        <p:spPr>
          <a:xfrm>
            <a:off x="8324422" y="3551265"/>
            <a:ext cx="2872210" cy="1200329"/>
          </a:xfrm>
          <a:prstGeom prst="rect">
            <a:avLst/>
          </a:prstGeom>
          <a:noFill/>
        </p:spPr>
        <p:txBody>
          <a:bodyPr wrap="square" rtlCol="0">
            <a:spAutoFit/>
          </a:bodyPr>
          <a:lstStyle/>
          <a:p>
            <a:r>
              <a:rPr lang="sv-SE" sz="7200" b="1" dirty="0">
                <a:solidFill>
                  <a:schemeClr val="accent1"/>
                </a:solidFill>
                <a:latin typeface="Greycliff CF Heavy" pitchFamily="2" charset="77"/>
              </a:rPr>
              <a:t>250+</a:t>
            </a:r>
          </a:p>
        </p:txBody>
      </p:sp>
      <p:sp>
        <p:nvSpPr>
          <p:cNvPr id="36" name="textruta 35">
            <a:extLst>
              <a:ext uri="{FF2B5EF4-FFF2-40B4-BE49-F238E27FC236}">
                <a16:creationId xmlns:a16="http://schemas.microsoft.com/office/drawing/2014/main" id="{3DA6F45A-409A-5076-8202-E81DBE156871}"/>
              </a:ext>
            </a:extLst>
          </p:cNvPr>
          <p:cNvSpPr txBox="1"/>
          <p:nvPr/>
        </p:nvSpPr>
        <p:spPr>
          <a:xfrm>
            <a:off x="8273319" y="4600320"/>
            <a:ext cx="2974418" cy="1323439"/>
          </a:xfrm>
          <a:prstGeom prst="rect">
            <a:avLst/>
          </a:prstGeom>
          <a:noFill/>
        </p:spPr>
        <p:txBody>
          <a:bodyPr wrap="square" rtlCol="0">
            <a:spAutoFit/>
          </a:bodyPr>
          <a:lstStyle/>
          <a:p>
            <a:r>
              <a:rPr lang="sv-SE" sz="1600" dirty="0">
                <a:solidFill>
                  <a:schemeClr val="bg1"/>
                </a:solidFill>
                <a:latin typeface="Greycliff CF" pitchFamily="2" charset="77"/>
              </a:rPr>
              <a:t>organisationer har deltagit i olika typer av aktiviteter, såsom webbinarier och workshops
</a:t>
            </a:r>
          </a:p>
        </p:txBody>
      </p:sp>
      <p:sp>
        <p:nvSpPr>
          <p:cNvPr id="38" name="textruta 37">
            <a:extLst>
              <a:ext uri="{FF2B5EF4-FFF2-40B4-BE49-F238E27FC236}">
                <a16:creationId xmlns:a16="http://schemas.microsoft.com/office/drawing/2014/main" id="{FB7F1EF1-5417-A25A-2AE2-7D3291BA1188}"/>
              </a:ext>
            </a:extLst>
          </p:cNvPr>
          <p:cNvSpPr txBox="1"/>
          <p:nvPr/>
        </p:nvSpPr>
        <p:spPr>
          <a:xfrm>
            <a:off x="669600" y="2192746"/>
            <a:ext cx="7058330" cy="1200329"/>
          </a:xfrm>
          <a:prstGeom prst="rect">
            <a:avLst/>
          </a:prstGeom>
          <a:noFill/>
        </p:spPr>
        <p:txBody>
          <a:bodyPr wrap="square" rtlCol="0">
            <a:spAutoFit/>
          </a:bodyPr>
          <a:lstStyle/>
          <a:p>
            <a:r>
              <a:rPr lang="sv-SE" dirty="0">
                <a:solidFill>
                  <a:schemeClr val="bg1"/>
                </a:solidFill>
                <a:latin typeface="Greycliff CF" pitchFamily="2" charset="77"/>
              </a:rPr>
              <a:t>En fyraårig investering och satsning tillsammans med </a:t>
            </a:r>
            <a:r>
              <a:rPr lang="sv-SE" dirty="0" err="1">
                <a:solidFill>
                  <a:schemeClr val="bg1"/>
                </a:solidFill>
                <a:latin typeface="Greycliff CF" pitchFamily="2" charset="77"/>
              </a:rPr>
              <a:t>Vinnova</a:t>
            </a:r>
            <a:r>
              <a:rPr lang="sv-SE" dirty="0">
                <a:solidFill>
                  <a:schemeClr val="bg1"/>
                </a:solidFill>
                <a:latin typeface="Greycliff CF" pitchFamily="2" charset="77"/>
              </a:rPr>
              <a:t> för att skräddarsy stöd och resurser för Sveriges 290 kommuner och civilsamhällesorganisationer att använda AI.
</a:t>
            </a:r>
          </a:p>
        </p:txBody>
      </p:sp>
      <p:sp>
        <p:nvSpPr>
          <p:cNvPr id="3" name="Rektangel 2">
            <a:extLst>
              <a:ext uri="{FF2B5EF4-FFF2-40B4-BE49-F238E27FC236}">
                <a16:creationId xmlns:a16="http://schemas.microsoft.com/office/drawing/2014/main" id="{84CAAC7C-64DD-4A0E-69DF-87A023BAF0B3}"/>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394691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5431351"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err="1">
                <a:solidFill>
                  <a:schemeClr val="bg1"/>
                </a:solidFill>
              </a:rPr>
              <a:t>Språkteknologi</a:t>
            </a:r>
            <a:endParaRPr lang="en-US" sz="4000" dirty="0">
              <a:solidFill>
                <a:schemeClr val="bg1"/>
              </a:solidFill>
            </a:endParaRPr>
          </a:p>
        </p:txBody>
      </p:sp>
      <p:sp>
        <p:nvSpPr>
          <p:cNvPr id="5" name="textruta 4">
            <a:extLst>
              <a:ext uri="{FF2B5EF4-FFF2-40B4-BE49-F238E27FC236}">
                <a16:creationId xmlns:a16="http://schemas.microsoft.com/office/drawing/2014/main" id="{617C8F4F-1FA4-9A21-F13D-6B7F76A0D7AF}"/>
              </a:ext>
            </a:extLst>
          </p:cNvPr>
          <p:cNvSpPr txBox="1"/>
          <p:nvPr/>
        </p:nvSpPr>
        <p:spPr>
          <a:xfrm>
            <a:off x="669600" y="2301408"/>
            <a:ext cx="4991201" cy="2339102"/>
          </a:xfrm>
          <a:prstGeom prst="rect">
            <a:avLst/>
          </a:prstGeom>
          <a:noFill/>
        </p:spPr>
        <p:txBody>
          <a:bodyPr wrap="square" rtlCol="0">
            <a:spAutoFit/>
          </a:bodyPr>
          <a:lstStyle/>
          <a:p>
            <a:pPr>
              <a:spcAft>
                <a:spcPts val="1200"/>
              </a:spcAft>
            </a:pPr>
            <a:r>
              <a:rPr lang="en-US" dirty="0">
                <a:solidFill>
                  <a:schemeClr val="bg1"/>
                </a:solidFill>
                <a:latin typeface="Greycliff CF" pitchFamily="2" charset="77"/>
              </a:rPr>
              <a:t>AI Sweden, RISE </a:t>
            </a:r>
            <a:r>
              <a:rPr lang="en-US" dirty="0" err="1">
                <a:solidFill>
                  <a:schemeClr val="bg1"/>
                </a:solidFill>
                <a:latin typeface="Greycliff CF" pitchFamily="2" charset="77"/>
              </a:rPr>
              <a:t>och</a:t>
            </a:r>
            <a:r>
              <a:rPr lang="en-US" dirty="0">
                <a:solidFill>
                  <a:schemeClr val="bg1"/>
                </a:solidFill>
                <a:latin typeface="Greycliff CF" pitchFamily="2" charset="77"/>
              </a:rPr>
              <a:t> WASP WARA - Media and Language </a:t>
            </a:r>
            <a:r>
              <a:rPr lang="en-US" dirty="0" err="1">
                <a:solidFill>
                  <a:schemeClr val="bg1"/>
                </a:solidFill>
                <a:latin typeface="Greycliff CF" pitchFamily="2" charset="77"/>
              </a:rPr>
              <a:t>utvecklar</a:t>
            </a:r>
            <a:r>
              <a:rPr lang="en-US" dirty="0">
                <a:solidFill>
                  <a:schemeClr val="bg1"/>
                </a:solidFill>
                <a:latin typeface="Greycliff CF" pitchFamily="2" charset="77"/>
              </a:rPr>
              <a:t> GPT-SWE, </a:t>
            </a:r>
            <a:r>
              <a:rPr lang="en-US" dirty="0" err="1">
                <a:solidFill>
                  <a:schemeClr val="bg1"/>
                </a:solidFill>
                <a:latin typeface="Greycliff CF" pitchFamily="2" charset="77"/>
              </a:rPr>
              <a:t>som</a:t>
            </a:r>
            <a:r>
              <a:rPr lang="en-US" dirty="0">
                <a:solidFill>
                  <a:schemeClr val="bg1"/>
                </a:solidFill>
                <a:latin typeface="Greycliff CF" pitchFamily="2" charset="77"/>
              </a:rPr>
              <a:t> </a:t>
            </a:r>
            <a:r>
              <a:rPr lang="en-US" dirty="0" err="1">
                <a:solidFill>
                  <a:schemeClr val="bg1"/>
                </a:solidFill>
                <a:latin typeface="Greycliff CF" pitchFamily="2" charset="77"/>
              </a:rPr>
              <a:t>förlanserades</a:t>
            </a:r>
            <a:r>
              <a:rPr lang="en-US" dirty="0">
                <a:solidFill>
                  <a:schemeClr val="bg1"/>
                </a:solidFill>
                <a:latin typeface="Greycliff CF" pitchFamily="2" charset="77"/>
              </a:rPr>
              <a:t> </a:t>
            </a:r>
            <a:r>
              <a:rPr lang="en-US" dirty="0" err="1">
                <a:solidFill>
                  <a:schemeClr val="bg1"/>
                </a:solidFill>
                <a:latin typeface="Greycliff CF" pitchFamily="2" charset="77"/>
              </a:rPr>
              <a:t>våren</a:t>
            </a:r>
            <a:r>
              <a:rPr lang="en-US" dirty="0">
                <a:solidFill>
                  <a:schemeClr val="bg1"/>
                </a:solidFill>
                <a:latin typeface="Greycliff CF" pitchFamily="2" charset="77"/>
              </a:rPr>
              <a:t> 2022.
Den </a:t>
            </a:r>
            <a:r>
              <a:rPr lang="en-US" dirty="0" err="1">
                <a:solidFill>
                  <a:schemeClr val="bg1"/>
                </a:solidFill>
                <a:latin typeface="Greycliff CF" pitchFamily="2" charset="77"/>
              </a:rPr>
              <a:t>första</a:t>
            </a:r>
            <a:r>
              <a:rPr lang="en-US" dirty="0">
                <a:solidFill>
                  <a:schemeClr val="bg1"/>
                </a:solidFill>
                <a:latin typeface="Greycliff CF" pitchFamily="2" charset="77"/>
              </a:rPr>
              <a:t> </a:t>
            </a:r>
            <a:r>
              <a:rPr lang="en-US" dirty="0" err="1">
                <a:solidFill>
                  <a:schemeClr val="bg1"/>
                </a:solidFill>
                <a:latin typeface="Greycliff CF" pitchFamily="2" charset="77"/>
              </a:rPr>
              <a:t>storskaliga</a:t>
            </a:r>
            <a:r>
              <a:rPr lang="en-US" dirty="0">
                <a:solidFill>
                  <a:schemeClr val="bg1"/>
                </a:solidFill>
                <a:latin typeface="Greycliff CF" pitchFamily="2" charset="77"/>
              </a:rPr>
              <a:t> </a:t>
            </a:r>
            <a:r>
              <a:rPr lang="en-US" dirty="0" err="1">
                <a:solidFill>
                  <a:schemeClr val="bg1"/>
                </a:solidFill>
                <a:latin typeface="Greycliff CF" pitchFamily="2" charset="77"/>
              </a:rPr>
              <a:t>språkmodellen</a:t>
            </a:r>
            <a:r>
              <a:rPr lang="en-US" dirty="0">
                <a:solidFill>
                  <a:schemeClr val="bg1"/>
                </a:solidFill>
                <a:latin typeface="Greycliff CF" pitchFamily="2" charset="77"/>
              </a:rPr>
              <a:t> för </a:t>
            </a:r>
            <a:r>
              <a:rPr lang="en-US" dirty="0" err="1">
                <a:solidFill>
                  <a:schemeClr val="bg1"/>
                </a:solidFill>
                <a:latin typeface="Greycliff CF" pitchFamily="2" charset="77"/>
              </a:rPr>
              <a:t>svenska</a:t>
            </a:r>
            <a:r>
              <a:rPr lang="en-US" dirty="0">
                <a:solidFill>
                  <a:schemeClr val="bg1"/>
                </a:solidFill>
                <a:latin typeface="Greycliff CF" pitchFamily="2" charset="77"/>
              </a:rPr>
              <a:t> </a:t>
            </a:r>
            <a:r>
              <a:rPr lang="en-US" dirty="0" err="1">
                <a:solidFill>
                  <a:schemeClr val="bg1"/>
                </a:solidFill>
                <a:latin typeface="Greycliff CF" pitchFamily="2" charset="77"/>
              </a:rPr>
              <a:t>och</a:t>
            </a:r>
            <a:r>
              <a:rPr lang="en-US" dirty="0">
                <a:solidFill>
                  <a:schemeClr val="bg1"/>
                </a:solidFill>
                <a:latin typeface="Greycliff CF" pitchFamily="2" charset="77"/>
              </a:rPr>
              <a:t> </a:t>
            </a:r>
            <a:r>
              <a:rPr lang="en-US" dirty="0" err="1">
                <a:solidFill>
                  <a:schemeClr val="bg1"/>
                </a:solidFill>
                <a:latin typeface="Greycliff CF" pitchFamily="2" charset="77"/>
              </a:rPr>
              <a:t>nordiska</a:t>
            </a:r>
            <a:r>
              <a:rPr lang="en-US" dirty="0">
                <a:solidFill>
                  <a:schemeClr val="bg1"/>
                </a:solidFill>
                <a:latin typeface="Greycliff CF" pitchFamily="2" charset="77"/>
              </a:rPr>
              <a:t> </a:t>
            </a:r>
            <a:r>
              <a:rPr lang="en-US" dirty="0" err="1">
                <a:solidFill>
                  <a:schemeClr val="bg1"/>
                </a:solidFill>
                <a:latin typeface="Greycliff CF" pitchFamily="2" charset="77"/>
              </a:rPr>
              <a:t>språk</a:t>
            </a:r>
            <a:r>
              <a:rPr lang="en-US" dirty="0">
                <a:solidFill>
                  <a:schemeClr val="bg1"/>
                </a:solidFill>
                <a:latin typeface="Greycliff CF" pitchFamily="2" charset="77"/>
              </a:rPr>
              <a:t> – </a:t>
            </a:r>
            <a:r>
              <a:rPr lang="en-US" dirty="0" err="1">
                <a:solidFill>
                  <a:schemeClr val="bg1"/>
                </a:solidFill>
                <a:latin typeface="Greycliff CF" pitchFamily="2" charset="77"/>
              </a:rPr>
              <a:t>och</a:t>
            </a:r>
            <a:r>
              <a:rPr lang="en-US" dirty="0">
                <a:solidFill>
                  <a:schemeClr val="bg1"/>
                </a:solidFill>
                <a:latin typeface="Greycliff CF" pitchFamily="2" charset="77"/>
              </a:rPr>
              <a:t> den </a:t>
            </a:r>
            <a:r>
              <a:rPr lang="en-US" dirty="0" err="1">
                <a:solidFill>
                  <a:schemeClr val="bg1"/>
                </a:solidFill>
                <a:latin typeface="Greycliff CF" pitchFamily="2" charset="77"/>
              </a:rPr>
              <a:t>största</a:t>
            </a:r>
            <a:r>
              <a:rPr lang="en-US" dirty="0">
                <a:solidFill>
                  <a:schemeClr val="bg1"/>
                </a:solidFill>
                <a:latin typeface="Greycliff CF" pitchFamily="2" charset="77"/>
              </a:rPr>
              <a:t> </a:t>
            </a:r>
            <a:r>
              <a:rPr lang="en-US" dirty="0" err="1">
                <a:solidFill>
                  <a:schemeClr val="bg1"/>
                </a:solidFill>
                <a:latin typeface="Greycliff CF" pitchFamily="2" charset="77"/>
              </a:rPr>
              <a:t>modellen</a:t>
            </a:r>
            <a:r>
              <a:rPr lang="en-US" dirty="0">
                <a:solidFill>
                  <a:schemeClr val="bg1"/>
                </a:solidFill>
                <a:latin typeface="Greycliff CF" pitchFamily="2" charset="77"/>
              </a:rPr>
              <a:t> </a:t>
            </a:r>
            <a:r>
              <a:rPr lang="en-US" dirty="0" err="1">
                <a:solidFill>
                  <a:schemeClr val="bg1"/>
                </a:solidFill>
                <a:latin typeface="Greycliff CF" pitchFamily="2" charset="77"/>
              </a:rPr>
              <a:t>i</a:t>
            </a:r>
            <a:r>
              <a:rPr lang="en-US" dirty="0">
                <a:solidFill>
                  <a:schemeClr val="bg1"/>
                </a:solidFill>
                <a:latin typeface="Greycliff CF" pitchFamily="2" charset="77"/>
              </a:rPr>
              <a:t> Europa. 
</a:t>
            </a:r>
          </a:p>
        </p:txBody>
      </p:sp>
      <p:pic>
        <p:nvPicPr>
          <p:cNvPr id="2" name="Bildobjekt 1" descr="En bild som visar inomhus, möbler, dator, rum&#10;&#10;Automatiskt genererad beskrivning">
            <a:extLst>
              <a:ext uri="{FF2B5EF4-FFF2-40B4-BE49-F238E27FC236}">
                <a16:creationId xmlns:a16="http://schemas.microsoft.com/office/drawing/2014/main" id="{7FCFD44F-1E5E-E49D-B4A8-465F501A9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1200" y="1916112"/>
            <a:ext cx="5154037" cy="4284663"/>
          </a:xfrm>
          <a:prstGeom prst="rect">
            <a:avLst/>
          </a:prstGeom>
        </p:spPr>
      </p:pic>
      <p:sp>
        <p:nvSpPr>
          <p:cNvPr id="3" name="Rektangel 2">
            <a:extLst>
              <a:ext uri="{FF2B5EF4-FFF2-40B4-BE49-F238E27FC236}">
                <a16:creationId xmlns:a16="http://schemas.microsoft.com/office/drawing/2014/main" id="{3EACCFCA-0A8A-4BB6-EDD2-D71D4B6D9C9A}"/>
              </a:ext>
            </a:extLst>
          </p:cNvPr>
          <p:cNvSpPr/>
          <p:nvPr/>
        </p:nvSpPr>
        <p:spPr>
          <a:xfrm>
            <a:off x="6273875" y="1916113"/>
            <a:ext cx="5145244" cy="4284662"/>
          </a:xfrm>
          <a:prstGeom prst="rect">
            <a:avLst/>
          </a:prstGeom>
          <a:solidFill>
            <a:schemeClr val="tx1">
              <a:alpha val="522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21" name="Grupp 20">
            <a:extLst>
              <a:ext uri="{FF2B5EF4-FFF2-40B4-BE49-F238E27FC236}">
                <a16:creationId xmlns:a16="http://schemas.microsoft.com/office/drawing/2014/main" id="{2731B411-F01D-D88C-C5AD-98BA11A2E177}"/>
              </a:ext>
            </a:extLst>
          </p:cNvPr>
          <p:cNvGrpSpPr/>
          <p:nvPr/>
        </p:nvGrpSpPr>
        <p:grpSpPr>
          <a:xfrm>
            <a:off x="8778660" y="4170465"/>
            <a:ext cx="2640459" cy="1880052"/>
            <a:chOff x="763928" y="7242116"/>
            <a:chExt cx="2640459" cy="1880052"/>
          </a:xfrm>
        </p:grpSpPr>
        <p:sp>
          <p:nvSpPr>
            <p:cNvPr id="22" name="textruta 21">
              <a:extLst>
                <a:ext uri="{FF2B5EF4-FFF2-40B4-BE49-F238E27FC236}">
                  <a16:creationId xmlns:a16="http://schemas.microsoft.com/office/drawing/2014/main" id="{2AACA4A0-69A1-A835-6FE2-28CB9944E7D0}"/>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bg1"/>
                  </a:solidFill>
                  <a:latin typeface="Greycliff CF Heavy" pitchFamily="2" charset="77"/>
                </a:rPr>
                <a:t>4</a:t>
              </a:r>
            </a:p>
          </p:txBody>
        </p:sp>
        <p:sp>
          <p:nvSpPr>
            <p:cNvPr id="23" name="textruta 22">
              <a:extLst>
                <a:ext uri="{FF2B5EF4-FFF2-40B4-BE49-F238E27FC236}">
                  <a16:creationId xmlns:a16="http://schemas.microsoft.com/office/drawing/2014/main" id="{2A8B3E55-B9B3-7B2C-A319-866421E54112}"/>
                </a:ext>
              </a:extLst>
            </p:cNvPr>
            <p:cNvSpPr txBox="1"/>
            <p:nvPr/>
          </p:nvSpPr>
          <p:spPr>
            <a:xfrm>
              <a:off x="833481" y="8291171"/>
              <a:ext cx="2501351" cy="830997"/>
            </a:xfrm>
            <a:prstGeom prst="rect">
              <a:avLst/>
            </a:prstGeom>
            <a:noFill/>
          </p:spPr>
          <p:txBody>
            <a:bodyPr wrap="square" rtlCol="0">
              <a:spAutoFit/>
            </a:bodyPr>
            <a:lstStyle/>
            <a:p>
              <a:pPr algn="ctr"/>
              <a:r>
                <a:rPr lang="sv-SE" sz="1600" dirty="0">
                  <a:solidFill>
                    <a:schemeClr val="bg1"/>
                  </a:solidFill>
                  <a:latin typeface="Greycliff CF" pitchFamily="2" charset="77"/>
                </a:rPr>
                <a:t>deltagare i NLU- talangprogram
</a:t>
              </a:r>
            </a:p>
          </p:txBody>
        </p:sp>
      </p:grpSp>
      <p:grpSp>
        <p:nvGrpSpPr>
          <p:cNvPr id="6" name="Grupp 5">
            <a:extLst>
              <a:ext uri="{FF2B5EF4-FFF2-40B4-BE49-F238E27FC236}">
                <a16:creationId xmlns:a16="http://schemas.microsoft.com/office/drawing/2014/main" id="{1A6935E8-A88D-3905-E5F5-F1BB15F52881}"/>
              </a:ext>
            </a:extLst>
          </p:cNvPr>
          <p:cNvGrpSpPr/>
          <p:nvPr/>
        </p:nvGrpSpPr>
        <p:grpSpPr>
          <a:xfrm>
            <a:off x="6132675" y="2290413"/>
            <a:ext cx="3000201" cy="1633830"/>
            <a:chOff x="404186" y="7242116"/>
            <a:chExt cx="3000201" cy="1633830"/>
          </a:xfrm>
        </p:grpSpPr>
        <p:sp>
          <p:nvSpPr>
            <p:cNvPr id="7" name="textruta 6">
              <a:extLst>
                <a:ext uri="{FF2B5EF4-FFF2-40B4-BE49-F238E27FC236}">
                  <a16:creationId xmlns:a16="http://schemas.microsoft.com/office/drawing/2014/main" id="{56617CD5-569F-9094-05A9-09C294F62713}"/>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bg1"/>
                  </a:solidFill>
                  <a:latin typeface="Greycliff CF Heavy" pitchFamily="2" charset="77"/>
                </a:rPr>
                <a:t>40+</a:t>
              </a:r>
            </a:p>
          </p:txBody>
        </p:sp>
        <p:sp>
          <p:nvSpPr>
            <p:cNvPr id="8" name="textruta 7">
              <a:extLst>
                <a:ext uri="{FF2B5EF4-FFF2-40B4-BE49-F238E27FC236}">
                  <a16:creationId xmlns:a16="http://schemas.microsoft.com/office/drawing/2014/main" id="{FD7A8AEA-C81A-E446-AE71-0EB6285BCDA2}"/>
                </a:ext>
              </a:extLst>
            </p:cNvPr>
            <p:cNvSpPr txBox="1"/>
            <p:nvPr/>
          </p:nvSpPr>
          <p:spPr>
            <a:xfrm>
              <a:off x="404186" y="8291171"/>
              <a:ext cx="3000201" cy="584775"/>
            </a:xfrm>
            <a:prstGeom prst="rect">
              <a:avLst/>
            </a:prstGeom>
            <a:noFill/>
          </p:spPr>
          <p:txBody>
            <a:bodyPr wrap="square" rtlCol="0">
              <a:spAutoFit/>
            </a:bodyPr>
            <a:lstStyle/>
            <a:p>
              <a:pPr algn="ctr"/>
              <a:r>
                <a:rPr lang="sv-SE" sz="1600" dirty="0">
                  <a:solidFill>
                    <a:schemeClr val="bg1"/>
                  </a:solidFill>
                  <a:latin typeface="Greycliff CF" pitchFamily="2" charset="77"/>
                </a:rPr>
                <a:t>MSEK totala investeringar
</a:t>
              </a:r>
            </a:p>
          </p:txBody>
        </p:sp>
      </p:grpSp>
      <p:grpSp>
        <p:nvGrpSpPr>
          <p:cNvPr id="15" name="Grupp 14">
            <a:extLst>
              <a:ext uri="{FF2B5EF4-FFF2-40B4-BE49-F238E27FC236}">
                <a16:creationId xmlns:a16="http://schemas.microsoft.com/office/drawing/2014/main" id="{93D8BCC3-1F07-F0C2-5F03-17D7082AD840}"/>
              </a:ext>
            </a:extLst>
          </p:cNvPr>
          <p:cNvGrpSpPr/>
          <p:nvPr/>
        </p:nvGrpSpPr>
        <p:grpSpPr>
          <a:xfrm>
            <a:off x="8586090" y="2290413"/>
            <a:ext cx="3000201" cy="1880052"/>
            <a:chOff x="404186" y="7242116"/>
            <a:chExt cx="3000201" cy="1880052"/>
          </a:xfrm>
        </p:grpSpPr>
        <p:sp>
          <p:nvSpPr>
            <p:cNvPr id="16" name="textruta 15">
              <a:extLst>
                <a:ext uri="{FF2B5EF4-FFF2-40B4-BE49-F238E27FC236}">
                  <a16:creationId xmlns:a16="http://schemas.microsoft.com/office/drawing/2014/main" id="{D255C825-837F-27F2-CC2F-74B72920D794}"/>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bg1"/>
                  </a:solidFill>
                  <a:latin typeface="Greycliff CF Heavy" pitchFamily="2" charset="77"/>
                </a:rPr>
                <a:t>40+</a:t>
              </a:r>
            </a:p>
          </p:txBody>
        </p:sp>
        <p:sp>
          <p:nvSpPr>
            <p:cNvPr id="17" name="textruta 16">
              <a:extLst>
                <a:ext uri="{FF2B5EF4-FFF2-40B4-BE49-F238E27FC236}">
                  <a16:creationId xmlns:a16="http://schemas.microsoft.com/office/drawing/2014/main" id="{18CE8B38-54F3-FA74-13F2-BD1CDA967C90}"/>
                </a:ext>
              </a:extLst>
            </p:cNvPr>
            <p:cNvSpPr txBox="1"/>
            <p:nvPr/>
          </p:nvSpPr>
          <p:spPr>
            <a:xfrm>
              <a:off x="404186" y="8291171"/>
              <a:ext cx="3000201" cy="830997"/>
            </a:xfrm>
            <a:prstGeom prst="rect">
              <a:avLst/>
            </a:prstGeom>
            <a:noFill/>
          </p:spPr>
          <p:txBody>
            <a:bodyPr wrap="square" rtlCol="0">
              <a:noAutofit/>
            </a:bodyPr>
            <a:lstStyle/>
            <a:p>
              <a:pPr algn="ctr"/>
              <a:r>
                <a:rPr lang="sv-SE" sz="1600" dirty="0">
                  <a:solidFill>
                    <a:schemeClr val="bg1"/>
                  </a:solidFill>
                  <a:latin typeface="Greycliff CF" pitchFamily="2" charset="77"/>
                </a:rPr>
                <a:t>partner deltar</a:t>
              </a:r>
              <a:br>
                <a:rPr lang="sv-SE" sz="1600" dirty="0">
                  <a:solidFill>
                    <a:schemeClr val="bg1"/>
                  </a:solidFill>
                  <a:latin typeface="Greycliff CF" pitchFamily="2" charset="77"/>
                </a:rPr>
              </a:br>
              <a:r>
                <a:rPr lang="sv-SE" sz="1600" dirty="0">
                  <a:solidFill>
                    <a:schemeClr val="bg1"/>
                  </a:solidFill>
                  <a:latin typeface="Greycliff CF" pitchFamily="2" charset="77"/>
                </a:rPr>
                <a:t> i projekt
</a:t>
              </a:r>
            </a:p>
          </p:txBody>
        </p:sp>
      </p:grpSp>
      <p:grpSp>
        <p:nvGrpSpPr>
          <p:cNvPr id="18" name="Grupp 17">
            <a:extLst>
              <a:ext uri="{FF2B5EF4-FFF2-40B4-BE49-F238E27FC236}">
                <a16:creationId xmlns:a16="http://schemas.microsoft.com/office/drawing/2014/main" id="{E418214F-D932-8299-4BAA-3ED348990646}"/>
              </a:ext>
            </a:extLst>
          </p:cNvPr>
          <p:cNvGrpSpPr/>
          <p:nvPr/>
        </p:nvGrpSpPr>
        <p:grpSpPr>
          <a:xfrm>
            <a:off x="6273875" y="4170465"/>
            <a:ext cx="2743200" cy="2126273"/>
            <a:chOff x="661187" y="7242116"/>
            <a:chExt cx="2743200" cy="2126273"/>
          </a:xfrm>
        </p:grpSpPr>
        <p:sp>
          <p:nvSpPr>
            <p:cNvPr id="19" name="textruta 18">
              <a:extLst>
                <a:ext uri="{FF2B5EF4-FFF2-40B4-BE49-F238E27FC236}">
                  <a16:creationId xmlns:a16="http://schemas.microsoft.com/office/drawing/2014/main" id="{0325F143-934B-9F58-40B0-6629D1AED2E6}"/>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bg1"/>
                  </a:solidFill>
                  <a:latin typeface="Greycliff CF Heavy" pitchFamily="2" charset="77"/>
                </a:rPr>
                <a:t>100+</a:t>
              </a:r>
            </a:p>
          </p:txBody>
        </p:sp>
        <p:sp>
          <p:nvSpPr>
            <p:cNvPr id="20" name="textruta 19">
              <a:extLst>
                <a:ext uri="{FF2B5EF4-FFF2-40B4-BE49-F238E27FC236}">
                  <a16:creationId xmlns:a16="http://schemas.microsoft.com/office/drawing/2014/main" id="{3933607D-E12A-56ED-98D0-AD1E8E14170E}"/>
                </a:ext>
              </a:extLst>
            </p:cNvPr>
            <p:cNvSpPr txBox="1"/>
            <p:nvPr/>
          </p:nvSpPr>
          <p:spPr>
            <a:xfrm>
              <a:off x="661187" y="8291171"/>
              <a:ext cx="2640460" cy="1077218"/>
            </a:xfrm>
            <a:prstGeom prst="rect">
              <a:avLst/>
            </a:prstGeom>
            <a:noFill/>
          </p:spPr>
          <p:txBody>
            <a:bodyPr wrap="square" rtlCol="0">
              <a:spAutoFit/>
            </a:bodyPr>
            <a:lstStyle/>
            <a:p>
              <a:pPr algn="ctr"/>
              <a:r>
                <a:rPr lang="sv-SE" sz="1600" dirty="0">
                  <a:solidFill>
                    <a:schemeClr val="bg1"/>
                  </a:solidFill>
                  <a:latin typeface="Greycliff CF" pitchFamily="2" charset="77"/>
                </a:rPr>
                <a:t>deltagare vid de återkommande NLP-seminarierna
</a:t>
              </a:r>
            </a:p>
          </p:txBody>
        </p:sp>
      </p:grpSp>
      <p:sp>
        <p:nvSpPr>
          <p:cNvPr id="9" name="Rektangel 8">
            <a:extLst>
              <a:ext uri="{FF2B5EF4-FFF2-40B4-BE49-F238E27FC236}">
                <a16:creationId xmlns:a16="http://schemas.microsoft.com/office/drawing/2014/main" id="{E83C30C1-6094-AADD-9121-3E29BB8B948D}"/>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Tree>
    <p:extLst>
      <p:ext uri="{BB962C8B-B14F-4D97-AF65-F5344CB8AC3E}">
        <p14:creationId xmlns:p14="http://schemas.microsoft.com/office/powerpoint/2010/main" val="2090512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700"/>
        <p:cNvGrpSpPr/>
        <p:nvPr/>
      </p:nvGrpSpPr>
      <p:grpSpPr>
        <a:xfrm>
          <a:off x="0" y="0"/>
          <a:ext cx="0" cy="0"/>
          <a:chOff x="0" y="0"/>
          <a:chExt cx="0" cy="0"/>
        </a:xfrm>
      </p:grpSpPr>
      <p:pic>
        <p:nvPicPr>
          <p:cNvPr id="701" name="Google Shape;701;g13138f3725e_0_10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32941" y="3171322"/>
            <a:ext cx="3227700" cy="3240000"/>
          </a:xfrm>
          <a:prstGeom prst="ellipse">
            <a:avLst/>
          </a:prstGeom>
          <a:noFill/>
          <a:ln>
            <a:noFill/>
          </a:ln>
        </p:spPr>
      </p:pic>
      <p:pic>
        <p:nvPicPr>
          <p:cNvPr id="702" name="Google Shape;702;g13138f3725e_0_1056" descr="Om Kungliga biblioteket – Kungliga biblioteket – Sveriges nationalbibliotek  – kb.s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56819" y="1410348"/>
            <a:ext cx="3245700" cy="3240000"/>
          </a:xfrm>
          <a:prstGeom prst="ellipse">
            <a:avLst/>
          </a:prstGeom>
          <a:noFill/>
          <a:ln>
            <a:noFill/>
          </a:ln>
        </p:spPr>
      </p:pic>
      <p:pic>
        <p:nvPicPr>
          <p:cNvPr id="703" name="Google Shape;703;g13138f3725e_0_1056" descr="Sveriges snabbaste superdator för AI är invigd - Linköpings universitet"/>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61352" y="1383012"/>
            <a:ext cx="3240000" cy="3240000"/>
          </a:xfrm>
          <a:prstGeom prst="ellipse">
            <a:avLst/>
          </a:prstGeom>
          <a:noFill/>
          <a:ln>
            <a:noFill/>
          </a:ln>
        </p:spPr>
      </p:pic>
      <p:sp>
        <p:nvSpPr>
          <p:cNvPr id="704" name="Google Shape;704;g13138f3725e_0_1056"/>
          <p:cNvSpPr/>
          <p:nvPr/>
        </p:nvSpPr>
        <p:spPr>
          <a:xfrm>
            <a:off x="5451525" y="1410348"/>
            <a:ext cx="3240000" cy="3240000"/>
          </a:xfrm>
          <a:prstGeom prst="ellipse">
            <a:avLst/>
          </a:prstGeom>
          <a:solidFill>
            <a:schemeClr val="accent4">
              <a:alpha val="6078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DF9"/>
                </a:solidFill>
                <a:effectLst/>
                <a:uLnTx/>
                <a:uFillTx/>
                <a:latin typeface="Greycliff CF" pitchFamily="2" charset="77"/>
                <a:ea typeface="Arial"/>
                <a:cs typeface="Arial"/>
                <a:sym typeface="Arial"/>
              </a:rPr>
              <a:t>Data</a:t>
            </a:r>
            <a:r>
              <a:rPr kumimoji="0" lang="en-US" sz="2400" b="0" i="0" u="none" strike="noStrike" kern="1200" cap="none" spc="0" normalizeH="0" baseline="0" noProof="0" dirty="0">
                <a:ln>
                  <a:noFill/>
                </a:ln>
                <a:solidFill>
                  <a:srgbClr val="FFFDF9"/>
                </a:solidFill>
                <a:effectLst/>
                <a:uLnTx/>
                <a:uFillTx/>
                <a:latin typeface="Arial"/>
                <a:ea typeface="Arial"/>
                <a:cs typeface="Arial"/>
                <a:sym typeface="Arial"/>
              </a:rPr>
              <a:t> </a:t>
            </a:r>
            <a:endParaRPr kumimoji="0" sz="1800" b="0" i="0" u="none" strike="noStrike" kern="1200" cap="none" spc="0" normalizeH="0" baseline="0" noProof="0" dirty="0">
              <a:ln>
                <a:noFill/>
              </a:ln>
              <a:solidFill>
                <a:srgbClr val="0D1F2C"/>
              </a:solidFill>
              <a:effectLst/>
              <a:uLnTx/>
              <a:uFillTx/>
              <a:latin typeface="Calibri" panose="020F0502020204030204"/>
              <a:ea typeface="+mn-ea"/>
              <a:cs typeface="+mn-cs"/>
            </a:endParaRPr>
          </a:p>
        </p:txBody>
      </p:sp>
      <p:sp>
        <p:nvSpPr>
          <p:cNvPr id="705" name="Google Shape;705;g13138f3725e_0_1056"/>
          <p:cNvSpPr/>
          <p:nvPr/>
        </p:nvSpPr>
        <p:spPr>
          <a:xfrm>
            <a:off x="8156058" y="1383011"/>
            <a:ext cx="3240000" cy="3240000"/>
          </a:xfrm>
          <a:prstGeom prst="ellipse">
            <a:avLst/>
          </a:prstGeom>
          <a:solidFill>
            <a:schemeClr val="accent4">
              <a:alpha val="6078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DF9"/>
                </a:solidFill>
                <a:effectLst/>
                <a:uLnTx/>
                <a:uFillTx/>
                <a:latin typeface="Greycliff CF" pitchFamily="2" charset="77"/>
                <a:ea typeface="Arial"/>
                <a:cs typeface="Arial"/>
                <a:sym typeface="Arial"/>
              </a:rPr>
              <a:t>Infrastruktur</a:t>
            </a:r>
            <a:r>
              <a:rPr kumimoji="0" lang="en-US" sz="2400" b="0" i="0" u="none" strike="noStrike" kern="1200" cap="none" spc="0" normalizeH="0" baseline="0" noProof="0" dirty="0">
                <a:ln>
                  <a:noFill/>
                </a:ln>
                <a:solidFill>
                  <a:srgbClr val="FFFDF9"/>
                </a:solidFill>
                <a:effectLst/>
                <a:uLnTx/>
                <a:uFillTx/>
                <a:latin typeface="Arial"/>
                <a:ea typeface="Arial"/>
                <a:cs typeface="Arial"/>
                <a:sym typeface="Arial"/>
              </a:rPr>
              <a:t> </a:t>
            </a:r>
            <a:endParaRPr kumimoji="0" sz="1800" b="0" i="0" u="none" strike="noStrike" kern="1200" cap="none" spc="0" normalizeH="0" baseline="0" noProof="0" dirty="0">
              <a:ln>
                <a:noFill/>
              </a:ln>
              <a:solidFill>
                <a:srgbClr val="0D1F2C"/>
              </a:solidFill>
              <a:effectLst/>
              <a:uLnTx/>
              <a:uFillTx/>
              <a:latin typeface="Calibri" panose="020F0502020204030204"/>
              <a:ea typeface="+mn-ea"/>
              <a:cs typeface="+mn-cs"/>
            </a:endParaRPr>
          </a:p>
        </p:txBody>
      </p:sp>
      <p:sp>
        <p:nvSpPr>
          <p:cNvPr id="706" name="Google Shape;706;g13138f3725e_0_1056"/>
          <p:cNvSpPr/>
          <p:nvPr/>
        </p:nvSpPr>
        <p:spPr>
          <a:xfrm>
            <a:off x="6738729" y="3171322"/>
            <a:ext cx="3240000" cy="3240000"/>
          </a:xfrm>
          <a:prstGeom prst="ellipse">
            <a:avLst/>
          </a:prstGeom>
          <a:solidFill>
            <a:schemeClr val="accent4">
              <a:alpha val="6078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DF9"/>
                </a:solidFill>
                <a:effectLst/>
                <a:uLnTx/>
                <a:uFillTx/>
                <a:latin typeface="Greycliff CF" pitchFamily="2" charset="77"/>
                <a:ea typeface="+mn-ea"/>
                <a:cs typeface="+mn-cs"/>
              </a:rPr>
              <a:t>Kompetens</a:t>
            </a:r>
            <a:endParaRPr kumimoji="0" sz="1800" b="0" i="0" u="none" strike="noStrike" kern="1200" cap="none" spc="0" normalizeH="0" baseline="0" noProof="0" dirty="0">
              <a:ln>
                <a:noFill/>
              </a:ln>
              <a:solidFill>
                <a:srgbClr val="0D1F2C"/>
              </a:solidFill>
              <a:effectLst/>
              <a:uLnTx/>
              <a:uFillTx/>
              <a:latin typeface="Greycliff CF" pitchFamily="2" charset="77"/>
              <a:ea typeface="+mn-ea"/>
              <a:cs typeface="+mn-cs"/>
            </a:endParaRPr>
          </a:p>
        </p:txBody>
      </p:sp>
      <p:pic>
        <p:nvPicPr>
          <p:cNvPr id="709" name="Google Shape;709;g13138f3725e_0_105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2800" y="1880917"/>
            <a:ext cx="597751" cy="636917"/>
          </a:xfrm>
          <a:prstGeom prst="rect">
            <a:avLst/>
          </a:prstGeom>
          <a:noFill/>
          <a:ln>
            <a:noFill/>
          </a:ln>
        </p:spPr>
      </p:pic>
      <p:sp>
        <p:nvSpPr>
          <p:cNvPr id="4" name="Google Shape;225;g11eecc52329_0_1496">
            <a:extLst>
              <a:ext uri="{FF2B5EF4-FFF2-40B4-BE49-F238E27FC236}">
                <a16:creationId xmlns:a16="http://schemas.microsoft.com/office/drawing/2014/main" id="{24A809B7-11F0-65CF-C385-B9ADD9A6F2E5}"/>
              </a:ext>
            </a:extLst>
          </p:cNvPr>
          <p:cNvSpPr txBox="1">
            <a:spLocks/>
          </p:cNvSpPr>
          <p:nvPr/>
        </p:nvSpPr>
        <p:spPr>
          <a:xfrm>
            <a:off x="669600" y="907200"/>
            <a:ext cx="8294940" cy="938704"/>
          </a:xfrm>
          <a:prstGeom prst="rect">
            <a:avLst/>
          </a:prstGeom>
          <a:noFill/>
          <a:ln>
            <a:noFill/>
          </a:ln>
        </p:spPr>
        <p:txBody>
          <a:bodyPr spcFirstLastPara="1" wrap="square" lIns="90000" tIns="43200" rIns="90000" bIns="4320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lvl="0">
              <a:spcBef>
                <a:spcPts val="0"/>
              </a:spcBef>
              <a:buClr>
                <a:srgbClr val="FFFDF9"/>
              </a:buClr>
              <a:buSzPts val="6400"/>
              <a:defRPr/>
            </a:pPr>
            <a:r>
              <a:rPr kumimoji="0" lang="en-US" sz="4000" u="none" strike="noStrike" kern="1200" cap="none" spc="0" normalizeH="0" baseline="0" noProof="0" dirty="0">
                <a:ln>
                  <a:noFill/>
                </a:ln>
                <a:solidFill>
                  <a:srgbClr val="0D1F2C"/>
                </a:solidFill>
                <a:effectLst/>
                <a:uLnTx/>
                <a:uFillTx/>
              </a:rPr>
              <a:t>GPT-SW3 </a:t>
            </a:r>
            <a:r>
              <a:rPr lang="en-US" sz="4000" dirty="0" err="1">
                <a:solidFill>
                  <a:srgbClr val="0D1F2C"/>
                </a:solidFill>
              </a:rPr>
              <a:t>konsortium</a:t>
            </a:r>
            <a:endParaRPr kumimoji="0" lang="en-US" sz="4000" u="none" strike="noStrike" kern="1200" cap="none" spc="0" normalizeH="0" baseline="0" noProof="0" dirty="0">
              <a:ln>
                <a:noFill/>
              </a:ln>
              <a:solidFill>
                <a:srgbClr val="0D1F2C"/>
              </a:solidFill>
              <a:effectLst/>
              <a:uLnTx/>
              <a:uFillTx/>
            </a:endParaRPr>
          </a:p>
        </p:txBody>
      </p:sp>
      <p:sp>
        <p:nvSpPr>
          <p:cNvPr id="5" name="textruta 4">
            <a:extLst>
              <a:ext uri="{FF2B5EF4-FFF2-40B4-BE49-F238E27FC236}">
                <a16:creationId xmlns:a16="http://schemas.microsoft.com/office/drawing/2014/main" id="{3C8DCF18-70D0-2D25-7E1B-1791BABD10DF}"/>
              </a:ext>
            </a:extLst>
          </p:cNvPr>
          <p:cNvSpPr txBox="1"/>
          <p:nvPr/>
        </p:nvSpPr>
        <p:spPr>
          <a:xfrm>
            <a:off x="665147" y="4926902"/>
            <a:ext cx="3677610" cy="646331"/>
          </a:xfrm>
          <a:prstGeom prst="rect">
            <a:avLst/>
          </a:prstGeom>
          <a:noFill/>
        </p:spPr>
        <p:txBody>
          <a:bodyPr wrap="none" rtlCol="0">
            <a:spAutoFit/>
          </a:bodyPr>
          <a:lstStyle/>
          <a:p>
            <a:pPr lvl="0">
              <a:defRPr/>
            </a:pPr>
            <a:r>
              <a:rPr lang="en-US" dirty="0">
                <a:solidFill>
                  <a:srgbClr val="0D1F2C"/>
                </a:solidFill>
                <a:latin typeface="Greycliff CF" pitchFamily="2" charset="77"/>
              </a:rPr>
              <a:t>AI Nordics community </a:t>
            </a:r>
            <a:r>
              <a:rPr lang="en-US" dirty="0" err="1">
                <a:solidFill>
                  <a:srgbClr val="0D1F2C"/>
                </a:solidFill>
                <a:latin typeface="Greycliff CF" pitchFamily="2" charset="77"/>
              </a:rPr>
              <a:t>på</a:t>
            </a:r>
            <a:r>
              <a:rPr lang="en-US" dirty="0">
                <a:solidFill>
                  <a:srgbClr val="0D1F2C"/>
                </a:solidFill>
                <a:latin typeface="Greycliff CF" pitchFamily="2" charset="77"/>
              </a:rPr>
              <a:t> Discord 
</a:t>
            </a:r>
            <a:endParaRPr kumimoji="0" lang="en-US" b="0" i="0" u="none" strike="noStrike" kern="1200" cap="none" spc="0" normalizeH="0" baseline="0" noProof="0" dirty="0">
              <a:ln>
                <a:noFill/>
              </a:ln>
              <a:solidFill>
                <a:srgbClr val="0D1F2C"/>
              </a:solidFill>
              <a:effectLst/>
              <a:uLnTx/>
              <a:uFillTx/>
              <a:latin typeface="Greycliff CF" pitchFamily="2" charset="77"/>
              <a:ea typeface="+mn-ea"/>
              <a:cs typeface="+mn-cs"/>
            </a:endParaRPr>
          </a:p>
        </p:txBody>
      </p:sp>
      <p:cxnSp>
        <p:nvCxnSpPr>
          <p:cNvPr id="6" name="Rak 5">
            <a:extLst>
              <a:ext uri="{FF2B5EF4-FFF2-40B4-BE49-F238E27FC236}">
                <a16:creationId xmlns:a16="http://schemas.microsoft.com/office/drawing/2014/main" id="{4DF9287A-6A95-ADFA-B7B0-4A1EE5E8710F}"/>
              </a:ext>
            </a:extLst>
          </p:cNvPr>
          <p:cNvCxnSpPr/>
          <p:nvPr/>
        </p:nvCxnSpPr>
        <p:spPr>
          <a:xfrm>
            <a:off x="766763" y="5412609"/>
            <a:ext cx="4468691"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18E1BD86-35F0-C9C7-A885-03BFE8505057}"/>
              </a:ext>
            </a:extLst>
          </p:cNvPr>
          <p:cNvSpPr txBox="1"/>
          <p:nvPr/>
        </p:nvSpPr>
        <p:spPr>
          <a:xfrm>
            <a:off x="683638" y="5503581"/>
            <a:ext cx="6242805" cy="276999"/>
          </a:xfrm>
          <a:prstGeom prst="rect">
            <a:avLst/>
          </a:prstGeom>
          <a:noFill/>
        </p:spPr>
        <p:txBody>
          <a:bodyPr wrap="square" rtlCol="0">
            <a:spAutoFit/>
          </a:bodyPr>
          <a:lstStyle/>
          <a:p>
            <a:r>
              <a:rPr lang="en-US" sz="1200" dirty="0" err="1">
                <a:latin typeface="Greycliff CF" pitchFamily="2" charset="77"/>
              </a:rPr>
              <a:t>Dataplattform</a:t>
            </a:r>
            <a:r>
              <a:rPr lang="en-US" sz="1200" dirty="0">
                <a:latin typeface="Greycliff CF" pitchFamily="2" charset="77"/>
              </a:rPr>
              <a:t> </a:t>
            </a:r>
            <a:r>
              <a:rPr lang="en-US" sz="1200" dirty="0" err="1">
                <a:latin typeface="Greycliff CF" pitchFamily="2" charset="77"/>
              </a:rPr>
              <a:t>och</a:t>
            </a:r>
            <a:r>
              <a:rPr lang="en-US" sz="1200" dirty="0">
                <a:latin typeface="Greycliff CF" pitchFamily="2" charset="77"/>
              </a:rPr>
              <a:t> </a:t>
            </a:r>
            <a:r>
              <a:rPr lang="en-US" sz="1200" dirty="0" err="1">
                <a:latin typeface="Greycliff CF" pitchFamily="2" charset="77"/>
              </a:rPr>
              <a:t>distributionspartner</a:t>
            </a:r>
            <a:r>
              <a:rPr lang="en-US" sz="1200" dirty="0">
                <a:latin typeface="Greycliff CF" pitchFamily="2" charset="77"/>
              </a:rPr>
              <a:t>:  </a:t>
            </a:r>
            <a:endParaRPr lang="en-US" sz="2000" strike="sngStrike" dirty="0">
              <a:latin typeface="Greycliff CF" pitchFamily="2" charset="77"/>
            </a:endParaRPr>
          </a:p>
        </p:txBody>
      </p:sp>
      <p:cxnSp>
        <p:nvCxnSpPr>
          <p:cNvPr id="8" name="Rak 7">
            <a:extLst>
              <a:ext uri="{FF2B5EF4-FFF2-40B4-BE49-F238E27FC236}">
                <a16:creationId xmlns:a16="http://schemas.microsoft.com/office/drawing/2014/main" id="{FF8926E7-21A0-BFA1-C0A5-C38D4FBB8903}"/>
              </a:ext>
            </a:extLst>
          </p:cNvPr>
          <p:cNvCxnSpPr/>
          <p:nvPr/>
        </p:nvCxnSpPr>
        <p:spPr>
          <a:xfrm>
            <a:off x="766800" y="4048946"/>
            <a:ext cx="446869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Bildobjekt 9" descr="En bild som visar svart, mörker&#10;&#10;Automatiskt genererad beskrivning">
            <a:extLst>
              <a:ext uri="{FF2B5EF4-FFF2-40B4-BE49-F238E27FC236}">
                <a16:creationId xmlns:a16="http://schemas.microsoft.com/office/drawing/2014/main" id="{2602DBAE-E74B-C8A0-F8B5-6274D3BAB8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8058" y="5988020"/>
            <a:ext cx="858354" cy="217000"/>
          </a:xfrm>
          <a:prstGeom prst="rect">
            <a:avLst/>
          </a:prstGeom>
        </p:spPr>
      </p:pic>
      <p:pic>
        <p:nvPicPr>
          <p:cNvPr id="12" name="Bildobjekt 11">
            <a:extLst>
              <a:ext uri="{FF2B5EF4-FFF2-40B4-BE49-F238E27FC236}">
                <a16:creationId xmlns:a16="http://schemas.microsoft.com/office/drawing/2014/main" id="{62055C65-E974-2CD6-EC0F-E99CB3584F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800" y="5958161"/>
            <a:ext cx="1556540" cy="276718"/>
          </a:xfrm>
          <a:prstGeom prst="rect">
            <a:avLst/>
          </a:prstGeom>
        </p:spPr>
      </p:pic>
      <p:sp>
        <p:nvSpPr>
          <p:cNvPr id="2" name="Rektangel 1">
            <a:extLst>
              <a:ext uri="{FF2B5EF4-FFF2-40B4-BE49-F238E27FC236}">
                <a16:creationId xmlns:a16="http://schemas.microsoft.com/office/drawing/2014/main" id="{D751CAA6-531C-2012-2A34-5FF6E7053515}"/>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pic>
        <p:nvPicPr>
          <p:cNvPr id="9" name="Bildobjekt 8">
            <a:extLst>
              <a:ext uri="{FF2B5EF4-FFF2-40B4-BE49-F238E27FC236}">
                <a16:creationId xmlns:a16="http://schemas.microsoft.com/office/drawing/2014/main" id="{65D87A1D-C1AE-6483-054F-12C3145CB1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636" y="4252345"/>
            <a:ext cx="715328" cy="526716"/>
          </a:xfrm>
          <a:prstGeom prst="rect">
            <a:avLst/>
          </a:prstGeom>
        </p:spPr>
      </p:pic>
      <p:pic>
        <p:nvPicPr>
          <p:cNvPr id="20" name="Bildobjekt 19">
            <a:extLst>
              <a:ext uri="{FF2B5EF4-FFF2-40B4-BE49-F238E27FC236}">
                <a16:creationId xmlns:a16="http://schemas.microsoft.com/office/drawing/2014/main" id="{C4B8A0E1-32E5-6BF0-7FCB-4F51B2B77D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2800" y="2694951"/>
            <a:ext cx="502408" cy="645768"/>
          </a:xfrm>
          <a:prstGeom prst="rect">
            <a:avLst/>
          </a:prstGeom>
        </p:spPr>
      </p:pic>
      <p:pic>
        <p:nvPicPr>
          <p:cNvPr id="21" name="Bildobjekt 20">
            <a:extLst>
              <a:ext uri="{FF2B5EF4-FFF2-40B4-BE49-F238E27FC236}">
                <a16:creationId xmlns:a16="http://schemas.microsoft.com/office/drawing/2014/main" id="{49473D03-AE45-B092-0823-03AC4F8E41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2800" y="3561406"/>
            <a:ext cx="2279647" cy="251961"/>
          </a:xfrm>
          <a:prstGeom prst="rect">
            <a:avLst/>
          </a:prstGeom>
        </p:spPr>
      </p:pic>
    </p:spTree>
    <p:extLst>
      <p:ext uri="{BB962C8B-B14F-4D97-AF65-F5344CB8AC3E}">
        <p14:creationId xmlns:p14="http://schemas.microsoft.com/office/powerpoint/2010/main" val="3685294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ak 4">
            <a:extLst>
              <a:ext uri="{FF2B5EF4-FFF2-40B4-BE49-F238E27FC236}">
                <a16:creationId xmlns:a16="http://schemas.microsoft.com/office/drawing/2014/main" id="{613C5CDD-B38C-CF43-B2B1-466C1C355282}"/>
              </a:ext>
            </a:extLst>
          </p:cNvPr>
          <p:cNvCxnSpPr>
            <a:cxnSpLocks/>
          </p:cNvCxnSpPr>
          <p:nvPr/>
        </p:nvCxnSpPr>
        <p:spPr>
          <a:xfrm flipV="1">
            <a:off x="2896172"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Rak 4">
            <a:extLst>
              <a:ext uri="{FF2B5EF4-FFF2-40B4-BE49-F238E27FC236}">
                <a16:creationId xmlns:a16="http://schemas.microsoft.com/office/drawing/2014/main" id="{1724A52F-1641-744F-9C38-EE5CD022329F}"/>
              </a:ext>
            </a:extLst>
          </p:cNvPr>
          <p:cNvCxnSpPr>
            <a:cxnSpLocks/>
          </p:cNvCxnSpPr>
          <p:nvPr/>
        </p:nvCxnSpPr>
        <p:spPr>
          <a:xfrm flipV="1">
            <a:off x="5029063"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Rak 4">
            <a:extLst>
              <a:ext uri="{FF2B5EF4-FFF2-40B4-BE49-F238E27FC236}">
                <a16:creationId xmlns:a16="http://schemas.microsoft.com/office/drawing/2014/main" id="{FDD099B7-6BBC-304C-BF41-8714083BE2A5}"/>
              </a:ext>
            </a:extLst>
          </p:cNvPr>
          <p:cNvCxnSpPr>
            <a:cxnSpLocks/>
          </p:cNvCxnSpPr>
          <p:nvPr/>
        </p:nvCxnSpPr>
        <p:spPr>
          <a:xfrm flipV="1">
            <a:off x="7161954"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4">
            <a:extLst>
              <a:ext uri="{FF2B5EF4-FFF2-40B4-BE49-F238E27FC236}">
                <a16:creationId xmlns:a16="http://schemas.microsoft.com/office/drawing/2014/main" id="{AEDC1B9F-E7C0-684B-A516-61355971CCBB}"/>
              </a:ext>
            </a:extLst>
          </p:cNvPr>
          <p:cNvCxnSpPr>
            <a:cxnSpLocks/>
          </p:cNvCxnSpPr>
          <p:nvPr/>
        </p:nvCxnSpPr>
        <p:spPr>
          <a:xfrm flipV="1">
            <a:off x="9294845"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FA9E18-F9BA-554E-B0C3-D807E7C129AB}"/>
              </a:ext>
            </a:extLst>
          </p:cNvPr>
          <p:cNvSpPr/>
          <p:nvPr/>
        </p:nvSpPr>
        <p:spPr>
          <a:xfrm>
            <a:off x="1008558" y="2899571"/>
            <a:ext cx="1588254" cy="187414"/>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Data</a:t>
            </a:r>
          </a:p>
        </p:txBody>
      </p:sp>
      <p:sp>
        <p:nvSpPr>
          <p:cNvPr id="44" name="Rectangle 43">
            <a:extLst>
              <a:ext uri="{FF2B5EF4-FFF2-40B4-BE49-F238E27FC236}">
                <a16:creationId xmlns:a16="http://schemas.microsoft.com/office/drawing/2014/main" id="{E6EED59B-D1A6-7349-8FD0-688A6D1D1265}"/>
              </a:ext>
            </a:extLst>
          </p:cNvPr>
          <p:cNvSpPr/>
          <p:nvPr/>
        </p:nvSpPr>
        <p:spPr>
          <a:xfrm>
            <a:off x="323532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dirty="0">
                <a:solidFill>
                  <a:schemeClr val="bg2"/>
                </a:solidFill>
                <a:latin typeface="Greycliff CF" pitchFamily="2" charset="77"/>
              </a:rPr>
              <a:t>Teknik</a:t>
            </a:r>
            <a:endParaRPr lang="en-US" sz="1600" b="1" i="0" dirty="0">
              <a:solidFill>
                <a:schemeClr val="bg2"/>
              </a:solidFill>
              <a:latin typeface="Greycliff CF" pitchFamily="2" charset="77"/>
            </a:endParaRPr>
          </a:p>
        </p:txBody>
      </p:sp>
      <p:sp>
        <p:nvSpPr>
          <p:cNvPr id="45" name="Rectangle 44">
            <a:extLst>
              <a:ext uri="{FF2B5EF4-FFF2-40B4-BE49-F238E27FC236}">
                <a16:creationId xmlns:a16="http://schemas.microsoft.com/office/drawing/2014/main" id="{E3136788-E284-8D45-ACDE-0D5D7256A76F}"/>
              </a:ext>
            </a:extLst>
          </p:cNvPr>
          <p:cNvSpPr/>
          <p:nvPr/>
        </p:nvSpPr>
        <p:spPr>
          <a:xfrm>
            <a:off x="743173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1600" b="1" dirty="0" err="1">
                <a:solidFill>
                  <a:schemeClr val="bg2"/>
                </a:solidFill>
                <a:latin typeface="Greycliff CF" pitchFamily="2" charset="77"/>
              </a:rPr>
              <a:t>Organisation</a:t>
            </a:r>
            <a:r>
              <a:rPr lang="en-US" sz="1600" b="1" dirty="0">
                <a:solidFill>
                  <a:schemeClr val="bg2"/>
                </a:solidFill>
                <a:latin typeface="Greycliff CF" pitchFamily="2" charset="77"/>
              </a:rPr>
              <a:t>
&amp; kultur
</a:t>
            </a:r>
            <a:endParaRPr lang="en-US" sz="1600" b="1" i="0" dirty="0">
              <a:solidFill>
                <a:schemeClr val="bg2"/>
              </a:solidFill>
              <a:latin typeface="Greycliff CF" pitchFamily="2" charset="77"/>
            </a:endParaRPr>
          </a:p>
        </p:txBody>
      </p:sp>
      <p:sp>
        <p:nvSpPr>
          <p:cNvPr id="47" name="Rectangle 46">
            <a:extLst>
              <a:ext uri="{FF2B5EF4-FFF2-40B4-BE49-F238E27FC236}">
                <a16:creationId xmlns:a16="http://schemas.microsoft.com/office/drawing/2014/main" id="{7F01CF3F-8D6F-2D4D-8DF1-BB200387776B}"/>
              </a:ext>
            </a:extLst>
          </p:cNvPr>
          <p:cNvSpPr/>
          <p:nvPr/>
        </p:nvSpPr>
        <p:spPr>
          <a:xfrm>
            <a:off x="530160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dirty="0" err="1">
                <a:solidFill>
                  <a:schemeClr val="bg2"/>
                </a:solidFill>
                <a:latin typeface="Greycliff CF" pitchFamily="2" charset="77"/>
              </a:rPr>
              <a:t>Expertis</a:t>
            </a:r>
            <a:endParaRPr lang="en-US" sz="1600" b="1" i="0" dirty="0">
              <a:solidFill>
                <a:schemeClr val="bg2"/>
              </a:solidFill>
              <a:latin typeface="Greycliff CF" pitchFamily="2" charset="77"/>
            </a:endParaRPr>
          </a:p>
        </p:txBody>
      </p:sp>
      <p:sp>
        <p:nvSpPr>
          <p:cNvPr id="48" name="Rectangle 47">
            <a:extLst>
              <a:ext uri="{FF2B5EF4-FFF2-40B4-BE49-F238E27FC236}">
                <a16:creationId xmlns:a16="http://schemas.microsoft.com/office/drawing/2014/main" id="{B55E358D-8A18-7D4E-9C55-65DDDBE12313}"/>
              </a:ext>
            </a:extLst>
          </p:cNvPr>
          <p:cNvSpPr/>
          <p:nvPr/>
        </p:nvSpPr>
        <p:spPr>
          <a:xfrm>
            <a:off x="9633994"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dirty="0" err="1">
                <a:solidFill>
                  <a:schemeClr val="bg2"/>
                </a:solidFill>
                <a:latin typeface="Greycliff CF" pitchFamily="2" charset="77"/>
              </a:rPr>
              <a:t>Ekosystem</a:t>
            </a:r>
            <a:endParaRPr lang="en-US" sz="1600" b="1" i="0" dirty="0">
              <a:solidFill>
                <a:schemeClr val="bg2"/>
              </a:solidFill>
              <a:latin typeface="Greycliff CF" pitchFamily="2" charset="77"/>
            </a:endParaRPr>
          </a:p>
        </p:txBody>
      </p:sp>
      <p:sp>
        <p:nvSpPr>
          <p:cNvPr id="50" name="Rectangle 49">
            <a:extLst>
              <a:ext uri="{FF2B5EF4-FFF2-40B4-BE49-F238E27FC236}">
                <a16:creationId xmlns:a16="http://schemas.microsoft.com/office/drawing/2014/main" id="{0630BE1A-8456-B745-BB7C-38F05A8E760C}"/>
              </a:ext>
            </a:extLst>
          </p:cNvPr>
          <p:cNvSpPr/>
          <p:nvPr/>
        </p:nvSpPr>
        <p:spPr>
          <a:xfrm>
            <a:off x="766762" y="5086188"/>
            <a:ext cx="10658475" cy="738024"/>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rgbClr val="FFC000"/>
              </a:solidFill>
              <a:latin typeface="Greycliff CF" pitchFamily="2" charset="77"/>
            </a:endParaRPr>
          </a:p>
          <a:p>
            <a:pPr algn="ctr"/>
            <a:endParaRPr lang="en-US" sz="1800" b="1" i="0" dirty="0">
              <a:solidFill>
                <a:srgbClr val="FFC000"/>
              </a:solidFill>
              <a:latin typeface="Greycliff CF" pitchFamily="2" charset="77"/>
            </a:endParaRPr>
          </a:p>
        </p:txBody>
      </p:sp>
      <p:sp>
        <p:nvSpPr>
          <p:cNvPr id="27" name="Rektangel 20">
            <a:extLst>
              <a:ext uri="{FF2B5EF4-FFF2-40B4-BE49-F238E27FC236}">
                <a16:creationId xmlns:a16="http://schemas.microsoft.com/office/drawing/2014/main" id="{214711A7-13B7-8646-B5F0-1CB49FA812C6}"/>
              </a:ext>
            </a:extLst>
          </p:cNvPr>
          <p:cNvSpPr/>
          <p:nvPr/>
        </p:nvSpPr>
        <p:spPr>
          <a:xfrm>
            <a:off x="766764" y="1917431"/>
            <a:ext cx="10658192" cy="411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Greycliff CF" pitchFamily="2" charset="77"/>
            </a:endParaRPr>
          </a:p>
        </p:txBody>
      </p:sp>
      <p:sp>
        <p:nvSpPr>
          <p:cNvPr id="33" name="Rectangle 32">
            <a:extLst>
              <a:ext uri="{FF2B5EF4-FFF2-40B4-BE49-F238E27FC236}">
                <a16:creationId xmlns:a16="http://schemas.microsoft.com/office/drawing/2014/main" id="{4EA3530C-59B7-DD4E-B068-62ABE8B97BEA}"/>
              </a:ext>
            </a:extLst>
          </p:cNvPr>
          <p:cNvSpPr/>
          <p:nvPr/>
        </p:nvSpPr>
        <p:spPr>
          <a:xfrm>
            <a:off x="766491" y="5926666"/>
            <a:ext cx="10658475" cy="419774"/>
          </a:xfrm>
          <a:prstGeom prst="rect">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reycliff CF" pitchFamily="2" charset="77"/>
              </a:rPr>
              <a:t> </a:t>
            </a:r>
          </a:p>
          <a:p>
            <a:pPr algn="ctr"/>
            <a:endParaRPr lang="en-US" sz="1800" b="1" dirty="0">
              <a:solidFill>
                <a:schemeClr val="bg1"/>
              </a:solidFill>
              <a:latin typeface="Greycliff CF" pitchFamily="2" charset="77"/>
            </a:endParaRPr>
          </a:p>
        </p:txBody>
      </p:sp>
      <p:sp>
        <p:nvSpPr>
          <p:cNvPr id="2" name="textruta 76">
            <a:extLst>
              <a:ext uri="{FF2B5EF4-FFF2-40B4-BE49-F238E27FC236}">
                <a16:creationId xmlns:a16="http://schemas.microsoft.com/office/drawing/2014/main" id="{18747954-A909-E8EF-9741-2C4DC68C73FF}"/>
              </a:ext>
            </a:extLst>
          </p:cNvPr>
          <p:cNvSpPr txBox="1"/>
          <p:nvPr/>
        </p:nvSpPr>
        <p:spPr>
          <a:xfrm>
            <a:off x="669600" y="907200"/>
            <a:ext cx="9922756" cy="1323439"/>
          </a:xfrm>
          <a:prstGeom prst="rect">
            <a:avLst/>
          </a:prstGeom>
          <a:noFill/>
        </p:spPr>
        <p:txBody>
          <a:bodyPr wrap="square" rtlCol="0">
            <a:spAutoFit/>
          </a:bodyPr>
          <a:lstStyle/>
          <a:p>
            <a:pPr lvl="0">
              <a:buClr>
                <a:srgbClr val="000000"/>
              </a:buClr>
              <a:defRPr/>
            </a:pP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Vad</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som</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krävs</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för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att</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tillämpa</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AI
</a:t>
            </a:r>
          </a:p>
        </p:txBody>
      </p:sp>
      <p:sp>
        <p:nvSpPr>
          <p:cNvPr id="6" name="textruta 5">
            <a:extLst>
              <a:ext uri="{FF2B5EF4-FFF2-40B4-BE49-F238E27FC236}">
                <a16:creationId xmlns:a16="http://schemas.microsoft.com/office/drawing/2014/main" id="{5F41CF5A-7A37-4548-0BB3-E6F2B8C73464}"/>
              </a:ext>
            </a:extLst>
          </p:cNvPr>
          <p:cNvSpPr txBox="1"/>
          <p:nvPr/>
        </p:nvSpPr>
        <p:spPr>
          <a:xfrm>
            <a:off x="932862" y="5947620"/>
            <a:ext cx="1614283" cy="369332"/>
          </a:xfrm>
          <a:prstGeom prst="rect">
            <a:avLst/>
          </a:prstGeom>
          <a:noFill/>
        </p:spPr>
        <p:txBody>
          <a:bodyPr wrap="square">
            <a:spAutoFit/>
          </a:bodyPr>
          <a:lstStyle/>
          <a:p>
            <a:r>
              <a:rPr lang="en-US" b="1" dirty="0" err="1">
                <a:latin typeface="Greycliff CF" pitchFamily="2" charset="77"/>
              </a:rPr>
              <a:t>Plattformar</a:t>
            </a:r>
            <a:endParaRPr lang="sv-SE" dirty="0"/>
          </a:p>
        </p:txBody>
      </p:sp>
      <p:sp>
        <p:nvSpPr>
          <p:cNvPr id="8" name="textruta 7">
            <a:extLst>
              <a:ext uri="{FF2B5EF4-FFF2-40B4-BE49-F238E27FC236}">
                <a16:creationId xmlns:a16="http://schemas.microsoft.com/office/drawing/2014/main" id="{A2060BEA-0694-CABB-BF3A-6CD9707A7190}"/>
              </a:ext>
            </a:extLst>
          </p:cNvPr>
          <p:cNvSpPr txBox="1"/>
          <p:nvPr/>
        </p:nvSpPr>
        <p:spPr>
          <a:xfrm>
            <a:off x="926752" y="1949107"/>
            <a:ext cx="6097772" cy="369332"/>
          </a:xfrm>
          <a:prstGeom prst="rect">
            <a:avLst/>
          </a:prstGeom>
          <a:noFill/>
        </p:spPr>
        <p:txBody>
          <a:bodyPr wrap="square">
            <a:spAutoFit/>
          </a:bodyPr>
          <a:lstStyle/>
          <a:p>
            <a:r>
              <a:rPr lang="en-US" b="1" dirty="0" err="1">
                <a:latin typeface="Greycliff CF" pitchFamily="2" charset="77"/>
              </a:rPr>
              <a:t>Ledarskap</a:t>
            </a:r>
            <a:endParaRPr lang="en-US" b="1" dirty="0">
              <a:latin typeface="Greycliff CF" pitchFamily="2" charset="77"/>
            </a:endParaRPr>
          </a:p>
        </p:txBody>
      </p:sp>
      <p:sp>
        <p:nvSpPr>
          <p:cNvPr id="11" name="textruta 10">
            <a:extLst>
              <a:ext uri="{FF2B5EF4-FFF2-40B4-BE49-F238E27FC236}">
                <a16:creationId xmlns:a16="http://schemas.microsoft.com/office/drawing/2014/main" id="{5A597124-EDDA-77E5-362C-3A812C17BDF0}"/>
              </a:ext>
            </a:extLst>
          </p:cNvPr>
          <p:cNvSpPr txBox="1"/>
          <p:nvPr/>
        </p:nvSpPr>
        <p:spPr>
          <a:xfrm>
            <a:off x="932862" y="5191485"/>
            <a:ext cx="2195474" cy="369332"/>
          </a:xfrm>
          <a:prstGeom prst="rect">
            <a:avLst/>
          </a:prstGeom>
          <a:noFill/>
        </p:spPr>
        <p:txBody>
          <a:bodyPr wrap="square">
            <a:spAutoFit/>
          </a:bodyPr>
          <a:lstStyle/>
          <a:p>
            <a:r>
              <a:rPr lang="en-US" b="1" dirty="0" err="1">
                <a:latin typeface="Greycliff CF" pitchFamily="2" charset="77"/>
              </a:rPr>
              <a:t>Samarbete</a:t>
            </a:r>
            <a:endParaRPr lang="en-US" sz="1800" b="1" dirty="0">
              <a:latin typeface="Greycliff CF" pitchFamily="2" charset="77"/>
            </a:endParaRPr>
          </a:p>
        </p:txBody>
      </p:sp>
      <p:sp>
        <p:nvSpPr>
          <p:cNvPr id="17" name="Rektangel 20">
            <a:extLst>
              <a:ext uri="{FF2B5EF4-FFF2-40B4-BE49-F238E27FC236}">
                <a16:creationId xmlns:a16="http://schemas.microsoft.com/office/drawing/2014/main" id="{C524D9F4-1D61-E1FE-6985-AA1268E20E63}"/>
              </a:ext>
            </a:extLst>
          </p:cNvPr>
          <p:cNvSpPr/>
          <p:nvPr/>
        </p:nvSpPr>
        <p:spPr>
          <a:xfrm>
            <a:off x="773789" y="2416795"/>
            <a:ext cx="10658192" cy="411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Greycliff CF" pitchFamily="2" charset="77"/>
            </a:endParaRPr>
          </a:p>
        </p:txBody>
      </p:sp>
      <p:sp>
        <p:nvSpPr>
          <p:cNvPr id="18" name="textruta 17">
            <a:extLst>
              <a:ext uri="{FF2B5EF4-FFF2-40B4-BE49-F238E27FC236}">
                <a16:creationId xmlns:a16="http://schemas.microsoft.com/office/drawing/2014/main" id="{BC721F43-4F2D-1296-6E08-62B8566CD9D7}"/>
              </a:ext>
            </a:extLst>
          </p:cNvPr>
          <p:cNvSpPr txBox="1"/>
          <p:nvPr/>
        </p:nvSpPr>
        <p:spPr>
          <a:xfrm>
            <a:off x="933777" y="2448470"/>
            <a:ext cx="6097772" cy="369332"/>
          </a:xfrm>
          <a:prstGeom prst="rect">
            <a:avLst/>
          </a:prstGeom>
          <a:noFill/>
        </p:spPr>
        <p:txBody>
          <a:bodyPr wrap="square">
            <a:spAutoFit/>
          </a:bodyPr>
          <a:lstStyle/>
          <a:p>
            <a:r>
              <a:rPr lang="en-US" b="1" dirty="0" err="1">
                <a:latin typeface="Greycliff CF" pitchFamily="2" charset="77"/>
              </a:rPr>
              <a:t>Möjliggörare</a:t>
            </a:r>
            <a:endParaRPr lang="en-US" b="1" dirty="0">
              <a:latin typeface="Greycliff CF" pitchFamily="2" charset="77"/>
            </a:endParaRPr>
          </a:p>
        </p:txBody>
      </p:sp>
    </p:spTree>
    <p:extLst>
      <p:ext uri="{BB962C8B-B14F-4D97-AF65-F5344CB8AC3E}">
        <p14:creationId xmlns:p14="http://schemas.microsoft.com/office/powerpoint/2010/main" val="4085938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ak 4">
            <a:extLst>
              <a:ext uri="{FF2B5EF4-FFF2-40B4-BE49-F238E27FC236}">
                <a16:creationId xmlns:a16="http://schemas.microsoft.com/office/drawing/2014/main" id="{613C5CDD-B38C-CF43-B2B1-466C1C355282}"/>
              </a:ext>
            </a:extLst>
          </p:cNvPr>
          <p:cNvCxnSpPr>
            <a:cxnSpLocks/>
          </p:cNvCxnSpPr>
          <p:nvPr/>
        </p:nvCxnSpPr>
        <p:spPr>
          <a:xfrm flipV="1">
            <a:off x="2896172"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Rak 4">
            <a:extLst>
              <a:ext uri="{FF2B5EF4-FFF2-40B4-BE49-F238E27FC236}">
                <a16:creationId xmlns:a16="http://schemas.microsoft.com/office/drawing/2014/main" id="{1724A52F-1641-744F-9C38-EE5CD022329F}"/>
              </a:ext>
            </a:extLst>
          </p:cNvPr>
          <p:cNvCxnSpPr>
            <a:cxnSpLocks/>
          </p:cNvCxnSpPr>
          <p:nvPr/>
        </p:nvCxnSpPr>
        <p:spPr>
          <a:xfrm flipV="1">
            <a:off x="5029063"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Rak 4">
            <a:extLst>
              <a:ext uri="{FF2B5EF4-FFF2-40B4-BE49-F238E27FC236}">
                <a16:creationId xmlns:a16="http://schemas.microsoft.com/office/drawing/2014/main" id="{FDD099B7-6BBC-304C-BF41-8714083BE2A5}"/>
              </a:ext>
            </a:extLst>
          </p:cNvPr>
          <p:cNvCxnSpPr>
            <a:cxnSpLocks/>
          </p:cNvCxnSpPr>
          <p:nvPr/>
        </p:nvCxnSpPr>
        <p:spPr>
          <a:xfrm flipV="1">
            <a:off x="7161954"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4">
            <a:extLst>
              <a:ext uri="{FF2B5EF4-FFF2-40B4-BE49-F238E27FC236}">
                <a16:creationId xmlns:a16="http://schemas.microsoft.com/office/drawing/2014/main" id="{AEDC1B9F-E7C0-684B-A516-61355971CCBB}"/>
              </a:ext>
            </a:extLst>
          </p:cNvPr>
          <p:cNvCxnSpPr>
            <a:cxnSpLocks/>
          </p:cNvCxnSpPr>
          <p:nvPr/>
        </p:nvCxnSpPr>
        <p:spPr>
          <a:xfrm flipV="1">
            <a:off x="9294845"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FA9E18-F9BA-554E-B0C3-D807E7C129AB}"/>
              </a:ext>
            </a:extLst>
          </p:cNvPr>
          <p:cNvSpPr/>
          <p:nvPr/>
        </p:nvSpPr>
        <p:spPr>
          <a:xfrm>
            <a:off x="1008558" y="2899571"/>
            <a:ext cx="1588254" cy="187414"/>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Data</a:t>
            </a:r>
          </a:p>
        </p:txBody>
      </p:sp>
      <p:sp>
        <p:nvSpPr>
          <p:cNvPr id="44" name="Rectangle 43">
            <a:extLst>
              <a:ext uri="{FF2B5EF4-FFF2-40B4-BE49-F238E27FC236}">
                <a16:creationId xmlns:a16="http://schemas.microsoft.com/office/drawing/2014/main" id="{E6EED59B-D1A6-7349-8FD0-688A6D1D1265}"/>
              </a:ext>
            </a:extLst>
          </p:cNvPr>
          <p:cNvSpPr/>
          <p:nvPr/>
        </p:nvSpPr>
        <p:spPr>
          <a:xfrm>
            <a:off x="323532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dirty="0">
                <a:solidFill>
                  <a:schemeClr val="bg2"/>
                </a:solidFill>
                <a:latin typeface="Greycliff CF" pitchFamily="2" charset="77"/>
              </a:rPr>
              <a:t>Teknik</a:t>
            </a:r>
            <a:endParaRPr lang="en-US" sz="1600" b="1" i="0" dirty="0">
              <a:solidFill>
                <a:schemeClr val="bg2"/>
              </a:solidFill>
              <a:latin typeface="Greycliff CF" pitchFamily="2" charset="77"/>
            </a:endParaRPr>
          </a:p>
        </p:txBody>
      </p:sp>
      <p:sp>
        <p:nvSpPr>
          <p:cNvPr id="45" name="Rectangle 44">
            <a:extLst>
              <a:ext uri="{FF2B5EF4-FFF2-40B4-BE49-F238E27FC236}">
                <a16:creationId xmlns:a16="http://schemas.microsoft.com/office/drawing/2014/main" id="{E3136788-E284-8D45-ACDE-0D5D7256A76F}"/>
              </a:ext>
            </a:extLst>
          </p:cNvPr>
          <p:cNvSpPr/>
          <p:nvPr/>
        </p:nvSpPr>
        <p:spPr>
          <a:xfrm>
            <a:off x="743173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1600" b="1" dirty="0" err="1">
                <a:solidFill>
                  <a:schemeClr val="bg2"/>
                </a:solidFill>
                <a:latin typeface="Greycliff CF" pitchFamily="2" charset="77"/>
              </a:rPr>
              <a:t>Organisation</a:t>
            </a:r>
            <a:r>
              <a:rPr lang="en-US" sz="1600" b="1" dirty="0">
                <a:solidFill>
                  <a:schemeClr val="bg2"/>
                </a:solidFill>
                <a:latin typeface="Greycliff CF" pitchFamily="2" charset="77"/>
              </a:rPr>
              <a:t>
&amp; kultur
</a:t>
            </a:r>
            <a:endParaRPr lang="en-US" sz="1600" b="1" i="0" dirty="0">
              <a:solidFill>
                <a:schemeClr val="bg2"/>
              </a:solidFill>
              <a:latin typeface="Greycliff CF" pitchFamily="2" charset="77"/>
            </a:endParaRPr>
          </a:p>
        </p:txBody>
      </p:sp>
      <p:sp>
        <p:nvSpPr>
          <p:cNvPr id="47" name="Rectangle 46">
            <a:extLst>
              <a:ext uri="{FF2B5EF4-FFF2-40B4-BE49-F238E27FC236}">
                <a16:creationId xmlns:a16="http://schemas.microsoft.com/office/drawing/2014/main" id="{7F01CF3F-8D6F-2D4D-8DF1-BB200387776B}"/>
              </a:ext>
            </a:extLst>
          </p:cNvPr>
          <p:cNvSpPr/>
          <p:nvPr/>
        </p:nvSpPr>
        <p:spPr>
          <a:xfrm>
            <a:off x="530160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dirty="0" err="1">
                <a:solidFill>
                  <a:schemeClr val="bg2"/>
                </a:solidFill>
                <a:latin typeface="Greycliff CF" pitchFamily="2" charset="77"/>
              </a:rPr>
              <a:t>Expertis</a:t>
            </a:r>
            <a:endParaRPr lang="en-US" sz="1600" b="1" i="0" dirty="0">
              <a:solidFill>
                <a:schemeClr val="bg2"/>
              </a:solidFill>
              <a:latin typeface="Greycliff CF" pitchFamily="2" charset="77"/>
            </a:endParaRPr>
          </a:p>
        </p:txBody>
      </p:sp>
      <p:sp>
        <p:nvSpPr>
          <p:cNvPr id="48" name="Rectangle 47">
            <a:extLst>
              <a:ext uri="{FF2B5EF4-FFF2-40B4-BE49-F238E27FC236}">
                <a16:creationId xmlns:a16="http://schemas.microsoft.com/office/drawing/2014/main" id="{B55E358D-8A18-7D4E-9C55-65DDDBE12313}"/>
              </a:ext>
            </a:extLst>
          </p:cNvPr>
          <p:cNvSpPr/>
          <p:nvPr/>
        </p:nvSpPr>
        <p:spPr>
          <a:xfrm>
            <a:off x="9633994"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dirty="0" err="1">
                <a:solidFill>
                  <a:schemeClr val="bg2"/>
                </a:solidFill>
                <a:latin typeface="Greycliff CF" pitchFamily="2" charset="77"/>
              </a:rPr>
              <a:t>Ekosystem</a:t>
            </a:r>
            <a:endParaRPr lang="en-US" sz="1600" b="1" i="0" dirty="0">
              <a:solidFill>
                <a:schemeClr val="bg2"/>
              </a:solidFill>
              <a:latin typeface="Greycliff CF" pitchFamily="2" charset="77"/>
            </a:endParaRPr>
          </a:p>
        </p:txBody>
      </p:sp>
      <p:sp>
        <p:nvSpPr>
          <p:cNvPr id="50" name="Rectangle 49">
            <a:extLst>
              <a:ext uri="{FF2B5EF4-FFF2-40B4-BE49-F238E27FC236}">
                <a16:creationId xmlns:a16="http://schemas.microsoft.com/office/drawing/2014/main" id="{0630BE1A-8456-B745-BB7C-38F05A8E760C}"/>
              </a:ext>
            </a:extLst>
          </p:cNvPr>
          <p:cNvSpPr/>
          <p:nvPr/>
        </p:nvSpPr>
        <p:spPr>
          <a:xfrm>
            <a:off x="766762" y="5086188"/>
            <a:ext cx="10658475" cy="738024"/>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rgbClr val="FFC000"/>
              </a:solidFill>
              <a:latin typeface="Greycliff CF" pitchFamily="2" charset="77"/>
            </a:endParaRPr>
          </a:p>
          <a:p>
            <a:pPr algn="ctr"/>
            <a:endParaRPr lang="en-US" sz="1800" b="1" i="0" dirty="0">
              <a:solidFill>
                <a:srgbClr val="FFC000"/>
              </a:solidFill>
              <a:latin typeface="Greycliff CF" pitchFamily="2" charset="77"/>
            </a:endParaRPr>
          </a:p>
        </p:txBody>
      </p:sp>
      <p:sp>
        <p:nvSpPr>
          <p:cNvPr id="51" name="Ellips 109">
            <a:extLst>
              <a:ext uri="{FF2B5EF4-FFF2-40B4-BE49-F238E27FC236}">
                <a16:creationId xmlns:a16="http://schemas.microsoft.com/office/drawing/2014/main" id="{45880D36-FB3A-7541-84CA-B4D3DE632F06}"/>
              </a:ext>
            </a:extLst>
          </p:cNvPr>
          <p:cNvSpPr/>
          <p:nvPr/>
        </p:nvSpPr>
        <p:spPr>
          <a:xfrm>
            <a:off x="2342618" y="4259132"/>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ctr">
              <a:buClrTx/>
            </a:pPr>
            <a:r>
              <a:rPr lang="en-US" sz="1100" dirty="0">
                <a:solidFill>
                  <a:schemeClr val="bg1"/>
                </a:solidFill>
                <a:latin typeface="Greycliff CF" pitchFamily="2" charset="77"/>
              </a:rPr>
              <a:t>Decentralized </a:t>
            </a:r>
            <a:br>
              <a:rPr lang="en-US" sz="1100" dirty="0">
                <a:solidFill>
                  <a:schemeClr val="bg1"/>
                </a:solidFill>
                <a:latin typeface="Greycliff CF" pitchFamily="2" charset="77"/>
              </a:rPr>
            </a:br>
            <a:r>
              <a:rPr lang="en-US" sz="1100" dirty="0">
                <a:solidFill>
                  <a:schemeClr val="bg1"/>
                </a:solidFill>
                <a:latin typeface="Greycliff CF" pitchFamily="2" charset="77"/>
              </a:rPr>
              <a:t>AI &amp; Edge </a:t>
            </a:r>
            <a:br>
              <a:rPr lang="en-US" sz="1100" dirty="0">
                <a:solidFill>
                  <a:schemeClr val="bg1"/>
                </a:solidFill>
                <a:latin typeface="Greycliff CF" pitchFamily="2" charset="77"/>
              </a:rPr>
            </a:br>
            <a:r>
              <a:rPr lang="en-US" sz="1100" dirty="0">
                <a:solidFill>
                  <a:schemeClr val="bg1"/>
                </a:solidFill>
                <a:latin typeface="Greycliff CF" pitchFamily="2" charset="77"/>
              </a:rPr>
              <a:t>learning</a:t>
            </a:r>
          </a:p>
        </p:txBody>
      </p:sp>
      <p:sp>
        <p:nvSpPr>
          <p:cNvPr id="52" name="Ellips 111">
            <a:extLst>
              <a:ext uri="{FF2B5EF4-FFF2-40B4-BE49-F238E27FC236}">
                <a16:creationId xmlns:a16="http://schemas.microsoft.com/office/drawing/2014/main" id="{CF7A1717-0343-ED44-8E49-5D83F265FD6D}"/>
              </a:ext>
            </a:extLst>
          </p:cNvPr>
          <p:cNvSpPr/>
          <p:nvPr/>
        </p:nvSpPr>
        <p:spPr>
          <a:xfrm>
            <a:off x="1276173"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defRPr/>
            </a:pPr>
            <a:r>
              <a:rPr lang="en-US" sz="1100" dirty="0">
                <a:solidFill>
                  <a:schemeClr val="bg1"/>
                </a:solidFill>
                <a:latin typeface="Greycliff CF" pitchFamily="2" charset="77"/>
              </a:rPr>
              <a:t>Data </a:t>
            </a:r>
            <a:br>
              <a:rPr lang="en-US" sz="1100" dirty="0">
                <a:solidFill>
                  <a:schemeClr val="bg1"/>
                </a:solidFill>
                <a:latin typeface="Greycliff CF" pitchFamily="2" charset="77"/>
              </a:rPr>
            </a:br>
            <a:r>
              <a:rPr lang="en-US" sz="1100" dirty="0">
                <a:solidFill>
                  <a:schemeClr val="bg1"/>
                </a:solidFill>
                <a:latin typeface="Greycliff CF" pitchFamily="2" charset="77"/>
              </a:rPr>
              <a:t>Factory</a:t>
            </a:r>
          </a:p>
        </p:txBody>
      </p:sp>
      <p:sp>
        <p:nvSpPr>
          <p:cNvPr id="53" name="Ellips 109">
            <a:extLst>
              <a:ext uri="{FF2B5EF4-FFF2-40B4-BE49-F238E27FC236}">
                <a16:creationId xmlns:a16="http://schemas.microsoft.com/office/drawing/2014/main" id="{F7C7F09D-9D51-9144-AFAD-9B9299C3D5BD}"/>
              </a:ext>
            </a:extLst>
          </p:cNvPr>
          <p:cNvSpPr/>
          <p:nvPr/>
        </p:nvSpPr>
        <p:spPr>
          <a:xfrm>
            <a:off x="2759158"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lvl="0" algn="ctr">
              <a:buClrTx/>
            </a:pPr>
            <a:r>
              <a:rPr lang="en-US" sz="1100" dirty="0">
                <a:solidFill>
                  <a:schemeClr val="bg1"/>
                </a:solidFill>
                <a:latin typeface="Greycliff CF" pitchFamily="2" charset="77"/>
              </a:rPr>
              <a:t>Natural </a:t>
            </a:r>
            <a:br>
              <a:rPr lang="en-US" sz="1100" dirty="0">
                <a:solidFill>
                  <a:schemeClr val="bg1"/>
                </a:solidFill>
                <a:latin typeface="Greycliff CF" pitchFamily="2" charset="77"/>
              </a:rPr>
            </a:br>
            <a:r>
              <a:rPr lang="en-US" sz="1100" dirty="0">
                <a:solidFill>
                  <a:schemeClr val="bg1"/>
                </a:solidFill>
                <a:latin typeface="Greycliff CF" pitchFamily="2" charset="77"/>
              </a:rPr>
              <a:t>Language</a:t>
            </a:r>
            <a:br>
              <a:rPr lang="en-US" sz="1100" dirty="0">
                <a:solidFill>
                  <a:schemeClr val="bg1"/>
                </a:solidFill>
                <a:latin typeface="Greycliff CF" pitchFamily="2" charset="77"/>
              </a:rPr>
            </a:br>
            <a:r>
              <a:rPr lang="en-US" sz="1100" dirty="0">
                <a:solidFill>
                  <a:schemeClr val="bg1"/>
                </a:solidFill>
                <a:latin typeface="Greycliff CF" pitchFamily="2" charset="77"/>
              </a:rPr>
              <a:t>Understanding</a:t>
            </a:r>
          </a:p>
        </p:txBody>
      </p:sp>
      <p:sp>
        <p:nvSpPr>
          <p:cNvPr id="54" name="Ellips 109">
            <a:extLst>
              <a:ext uri="{FF2B5EF4-FFF2-40B4-BE49-F238E27FC236}">
                <a16:creationId xmlns:a16="http://schemas.microsoft.com/office/drawing/2014/main" id="{4384577D-60FA-A540-82A5-1B3895E2F0BB}"/>
              </a:ext>
            </a:extLst>
          </p:cNvPr>
          <p:cNvSpPr/>
          <p:nvPr/>
        </p:nvSpPr>
        <p:spPr>
          <a:xfrm>
            <a:off x="9048660"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endParaRPr lang="en-US" sz="1100" dirty="0">
              <a:solidFill>
                <a:schemeClr val="bg1"/>
              </a:solidFill>
              <a:latin typeface="Greycliff CF" pitchFamily="2" charset="77"/>
            </a:endParaRPr>
          </a:p>
          <a:p>
            <a:pPr lvl="0" algn="ctr">
              <a:buClrTx/>
            </a:pPr>
            <a:r>
              <a:rPr lang="en-US" sz="1100" dirty="0" err="1">
                <a:solidFill>
                  <a:schemeClr val="bg1"/>
                </a:solidFill>
                <a:latin typeface="Greycliff CF" pitchFamily="2" charset="77"/>
              </a:rPr>
              <a:t>Ekosystem</a:t>
            </a:r>
            <a:r>
              <a:rPr lang="en-US" sz="1100" dirty="0">
                <a:solidFill>
                  <a:schemeClr val="bg1"/>
                </a:solidFill>
                <a:latin typeface="Greycliff CF" pitchFamily="2" charset="77"/>
              </a:rPr>
              <a:t> &amp; 
partner-
program
</a:t>
            </a:r>
          </a:p>
        </p:txBody>
      </p:sp>
      <p:sp>
        <p:nvSpPr>
          <p:cNvPr id="55" name="Ellips 109">
            <a:extLst>
              <a:ext uri="{FF2B5EF4-FFF2-40B4-BE49-F238E27FC236}">
                <a16:creationId xmlns:a16="http://schemas.microsoft.com/office/drawing/2014/main" id="{7C3790A3-0A58-ED48-BCB2-517A826DC086}"/>
              </a:ext>
            </a:extLst>
          </p:cNvPr>
          <p:cNvSpPr/>
          <p:nvPr/>
        </p:nvSpPr>
        <p:spPr>
          <a:xfrm>
            <a:off x="5584733"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err="1">
                <a:solidFill>
                  <a:schemeClr val="bg1"/>
                </a:solidFill>
                <a:latin typeface="Greycliff CF" pitchFamily="2" charset="77"/>
              </a:rPr>
              <a:t>Talang</a:t>
            </a:r>
            <a:r>
              <a:rPr lang="en-US" sz="1100" dirty="0">
                <a:solidFill>
                  <a:schemeClr val="bg1"/>
                </a:solidFill>
                <a:latin typeface="Greycliff CF" pitchFamily="2" charset="77"/>
              </a:rPr>
              <a:t>-</a:t>
            </a:r>
            <a:br>
              <a:rPr lang="en-US" sz="1100" dirty="0">
                <a:solidFill>
                  <a:schemeClr val="bg1"/>
                </a:solidFill>
                <a:latin typeface="Greycliff CF" pitchFamily="2" charset="77"/>
              </a:rPr>
            </a:br>
            <a:r>
              <a:rPr lang="en-US" sz="1100" dirty="0">
                <a:solidFill>
                  <a:schemeClr val="bg1"/>
                </a:solidFill>
                <a:latin typeface="Greycliff CF" pitchFamily="2" charset="77"/>
              </a:rPr>
              <a:t>program
</a:t>
            </a:r>
          </a:p>
        </p:txBody>
      </p:sp>
      <p:sp>
        <p:nvSpPr>
          <p:cNvPr id="56" name="Ellips 109">
            <a:extLst>
              <a:ext uri="{FF2B5EF4-FFF2-40B4-BE49-F238E27FC236}">
                <a16:creationId xmlns:a16="http://schemas.microsoft.com/office/drawing/2014/main" id="{14A6B0E0-AB04-E145-B292-746589B90638}"/>
              </a:ext>
            </a:extLst>
          </p:cNvPr>
          <p:cNvSpPr/>
          <p:nvPr/>
        </p:nvSpPr>
        <p:spPr>
          <a:xfrm>
            <a:off x="6621954" y="4259132"/>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err="1">
                <a:solidFill>
                  <a:schemeClr val="bg1"/>
                </a:solidFill>
                <a:latin typeface="Greycliff CF" pitchFamily="2" charset="77"/>
              </a:rPr>
              <a:t>Utbildning</a:t>
            </a:r>
            <a:r>
              <a:rPr lang="en-US" sz="1100" dirty="0">
                <a:solidFill>
                  <a:schemeClr val="bg1"/>
                </a:solidFill>
                <a:latin typeface="Greycliff CF" pitchFamily="2" charset="77"/>
              </a:rPr>
              <a:t> &amp;</a:t>
            </a:r>
            <a:br>
              <a:rPr lang="en-US" sz="1100" dirty="0">
                <a:solidFill>
                  <a:schemeClr val="bg1"/>
                </a:solidFill>
                <a:latin typeface="Greycliff CF" pitchFamily="2" charset="77"/>
              </a:rPr>
            </a:br>
            <a:r>
              <a:rPr lang="en-US" sz="1100" dirty="0" err="1">
                <a:solidFill>
                  <a:schemeClr val="bg1"/>
                </a:solidFill>
                <a:latin typeface="Greycliff CF" pitchFamily="2" charset="77"/>
              </a:rPr>
              <a:t>lärande</a:t>
            </a:r>
            <a:r>
              <a:rPr lang="en-US" sz="1100" dirty="0">
                <a:solidFill>
                  <a:schemeClr val="bg1"/>
                </a:solidFill>
                <a:latin typeface="Greycliff CF" pitchFamily="2" charset="77"/>
              </a:rPr>
              <a:t>
</a:t>
            </a:r>
          </a:p>
        </p:txBody>
      </p:sp>
      <p:sp>
        <p:nvSpPr>
          <p:cNvPr id="58" name="Ellips 109">
            <a:extLst>
              <a:ext uri="{FF2B5EF4-FFF2-40B4-BE49-F238E27FC236}">
                <a16:creationId xmlns:a16="http://schemas.microsoft.com/office/drawing/2014/main" id="{DAB35EF7-2596-B148-8C4F-293AE6C0F09D}"/>
              </a:ext>
            </a:extLst>
          </p:cNvPr>
          <p:cNvSpPr/>
          <p:nvPr/>
        </p:nvSpPr>
        <p:spPr>
          <a:xfrm>
            <a:off x="9888121" y="4259132"/>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err="1">
                <a:solidFill>
                  <a:schemeClr val="bg1"/>
                </a:solidFill>
                <a:latin typeface="Greycliff CF" pitchFamily="2" charset="77"/>
              </a:rPr>
              <a:t>Internationella</a:t>
            </a:r>
            <a:r>
              <a:rPr lang="en-US" sz="1100" dirty="0">
                <a:solidFill>
                  <a:schemeClr val="bg1"/>
                </a:solidFill>
                <a:latin typeface="Greycliff CF" pitchFamily="2" charset="77"/>
              </a:rPr>
              <a:t> </a:t>
            </a:r>
            <a:br>
              <a:rPr lang="en-US" sz="1100" dirty="0">
                <a:solidFill>
                  <a:schemeClr val="bg1"/>
                </a:solidFill>
                <a:latin typeface="Greycliff CF" pitchFamily="2" charset="77"/>
              </a:rPr>
            </a:br>
            <a:r>
              <a:rPr lang="en-US" sz="1100" dirty="0" err="1">
                <a:solidFill>
                  <a:schemeClr val="bg1"/>
                </a:solidFill>
                <a:latin typeface="Greycliff CF" pitchFamily="2" charset="77"/>
              </a:rPr>
              <a:t>jämförelser</a:t>
            </a:r>
            <a:r>
              <a:rPr lang="en-US" sz="1100" dirty="0">
                <a:solidFill>
                  <a:schemeClr val="bg1"/>
                </a:solidFill>
                <a:latin typeface="Greycliff CF" pitchFamily="2" charset="77"/>
              </a:rPr>
              <a:t> </a:t>
            </a:r>
            <a:br>
              <a:rPr lang="en-US" sz="1100" dirty="0">
                <a:solidFill>
                  <a:schemeClr val="bg1"/>
                </a:solidFill>
                <a:latin typeface="Greycliff CF" pitchFamily="2" charset="77"/>
              </a:rPr>
            </a:br>
            <a:r>
              <a:rPr lang="en-US" sz="1100" dirty="0">
                <a:solidFill>
                  <a:schemeClr val="bg1"/>
                </a:solidFill>
                <a:latin typeface="Greycliff CF" pitchFamily="2" charset="77"/>
              </a:rPr>
              <a:t>&amp; </a:t>
            </a:r>
            <a:r>
              <a:rPr lang="en-US" sz="1100" dirty="0" err="1">
                <a:solidFill>
                  <a:schemeClr val="bg1"/>
                </a:solidFill>
                <a:latin typeface="Greycliff CF" pitchFamily="2" charset="77"/>
              </a:rPr>
              <a:t>relationer</a:t>
            </a:r>
            <a:endParaRPr lang="en-US" sz="1100" dirty="0">
              <a:solidFill>
                <a:schemeClr val="bg1"/>
              </a:solidFill>
              <a:latin typeface="Greycliff CF" pitchFamily="2" charset="77"/>
            </a:endParaRPr>
          </a:p>
        </p:txBody>
      </p:sp>
      <p:sp>
        <p:nvSpPr>
          <p:cNvPr id="59" name="Ellips 109">
            <a:extLst>
              <a:ext uri="{FF2B5EF4-FFF2-40B4-BE49-F238E27FC236}">
                <a16:creationId xmlns:a16="http://schemas.microsoft.com/office/drawing/2014/main" id="{9A174FD3-610E-8D4A-9528-BC0C975C403C}"/>
              </a:ext>
            </a:extLst>
          </p:cNvPr>
          <p:cNvSpPr/>
          <p:nvPr/>
        </p:nvSpPr>
        <p:spPr>
          <a:xfrm>
            <a:off x="7701484"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44000" rtlCol="0" anchor="ctr"/>
          <a:lstStyle/>
          <a:p>
            <a:pPr lvl="0" algn="ctr">
              <a:buClrTx/>
            </a:pPr>
            <a:r>
              <a:rPr lang="en-US" sz="1100" dirty="0">
                <a:solidFill>
                  <a:schemeClr val="bg1"/>
                </a:solidFill>
                <a:latin typeface="Greycliff CF" pitchFamily="2" charset="77"/>
              </a:rPr>
              <a:t>AI –</a:t>
            </a:r>
            <a:br>
              <a:rPr lang="en-US" sz="1100" dirty="0">
                <a:solidFill>
                  <a:schemeClr val="bg1"/>
                </a:solidFill>
                <a:latin typeface="Greycliff CF" pitchFamily="2" charset="77"/>
              </a:rPr>
            </a:br>
            <a:r>
              <a:rPr lang="en-US" sz="1100" dirty="0">
                <a:solidFill>
                  <a:schemeClr val="bg1"/>
                </a:solidFill>
                <a:latin typeface="Greycliff CF" pitchFamily="2" charset="77"/>
              </a:rPr>
              <a:t>transformation</a:t>
            </a:r>
          </a:p>
        </p:txBody>
      </p:sp>
      <p:sp>
        <p:nvSpPr>
          <p:cNvPr id="27" name="Rektangel 20">
            <a:extLst>
              <a:ext uri="{FF2B5EF4-FFF2-40B4-BE49-F238E27FC236}">
                <a16:creationId xmlns:a16="http://schemas.microsoft.com/office/drawing/2014/main" id="{214711A7-13B7-8646-B5F0-1CB49FA812C6}"/>
              </a:ext>
            </a:extLst>
          </p:cNvPr>
          <p:cNvSpPr/>
          <p:nvPr/>
        </p:nvSpPr>
        <p:spPr>
          <a:xfrm>
            <a:off x="766764" y="1917431"/>
            <a:ext cx="10658192" cy="411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Greycliff CF" pitchFamily="2" charset="77"/>
            </a:endParaRPr>
          </a:p>
        </p:txBody>
      </p:sp>
      <p:sp>
        <p:nvSpPr>
          <p:cNvPr id="33" name="Rectangle 32">
            <a:extLst>
              <a:ext uri="{FF2B5EF4-FFF2-40B4-BE49-F238E27FC236}">
                <a16:creationId xmlns:a16="http://schemas.microsoft.com/office/drawing/2014/main" id="{4EA3530C-59B7-DD4E-B068-62ABE8B97BEA}"/>
              </a:ext>
            </a:extLst>
          </p:cNvPr>
          <p:cNvSpPr/>
          <p:nvPr/>
        </p:nvSpPr>
        <p:spPr>
          <a:xfrm>
            <a:off x="766491" y="5926666"/>
            <a:ext cx="10658475" cy="419774"/>
          </a:xfrm>
          <a:prstGeom prst="rect">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reycliff CF" pitchFamily="2" charset="77"/>
              </a:rPr>
              <a:t> </a:t>
            </a:r>
          </a:p>
          <a:p>
            <a:pPr algn="ctr"/>
            <a:endParaRPr lang="en-US" sz="1800" b="1" dirty="0">
              <a:solidFill>
                <a:schemeClr val="bg1"/>
              </a:solidFill>
              <a:latin typeface="Greycliff CF" pitchFamily="2" charset="77"/>
            </a:endParaRPr>
          </a:p>
        </p:txBody>
      </p:sp>
      <p:sp>
        <p:nvSpPr>
          <p:cNvPr id="2" name="textruta 76">
            <a:extLst>
              <a:ext uri="{FF2B5EF4-FFF2-40B4-BE49-F238E27FC236}">
                <a16:creationId xmlns:a16="http://schemas.microsoft.com/office/drawing/2014/main" id="{18747954-A909-E8EF-9741-2C4DC68C73FF}"/>
              </a:ext>
            </a:extLst>
          </p:cNvPr>
          <p:cNvSpPr txBox="1"/>
          <p:nvPr/>
        </p:nvSpPr>
        <p:spPr>
          <a:xfrm>
            <a:off x="669600" y="907200"/>
            <a:ext cx="9607675" cy="707886"/>
          </a:xfrm>
          <a:prstGeom prst="rect">
            <a:avLst/>
          </a:prstGeom>
          <a:noFill/>
        </p:spPr>
        <p:txBody>
          <a:bodyPr wrap="square" rtlCol="0">
            <a:spAutoFit/>
          </a:bodyPr>
          <a:lstStyle/>
          <a:p>
            <a:pPr lvl="0">
              <a:buClr>
                <a:srgbClr val="000000"/>
              </a:buClr>
              <a:defRPr/>
            </a:pP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Så</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investerar</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AI Sweden</a:t>
            </a:r>
          </a:p>
        </p:txBody>
      </p:sp>
      <p:sp>
        <p:nvSpPr>
          <p:cNvPr id="3" name="textruta 2">
            <a:extLst>
              <a:ext uri="{FF2B5EF4-FFF2-40B4-BE49-F238E27FC236}">
                <a16:creationId xmlns:a16="http://schemas.microsoft.com/office/drawing/2014/main" id="{244EC245-2755-FF1F-BA28-6210C669FFEC}"/>
              </a:ext>
            </a:extLst>
          </p:cNvPr>
          <p:cNvSpPr txBox="1"/>
          <p:nvPr/>
        </p:nvSpPr>
        <p:spPr>
          <a:xfrm>
            <a:off x="2870366" y="5208781"/>
            <a:ext cx="7043916" cy="738664"/>
          </a:xfrm>
          <a:prstGeom prst="rect">
            <a:avLst/>
          </a:prstGeom>
          <a:noFill/>
        </p:spPr>
        <p:txBody>
          <a:bodyPr wrap="none" rtlCol="0">
            <a:spAutoFit/>
          </a:bodyPr>
          <a:lstStyle/>
          <a:p>
            <a:r>
              <a:rPr lang="en-US" sz="1400" b="1" dirty="0" err="1">
                <a:latin typeface="Greycliff CF" pitchFamily="2" charset="77"/>
              </a:rPr>
              <a:t>Informationsdriven</a:t>
            </a:r>
            <a:r>
              <a:rPr lang="en-US" sz="1400" b="1" dirty="0">
                <a:latin typeface="Greycliff CF" pitchFamily="2" charset="77"/>
              </a:rPr>
              <a:t> </a:t>
            </a:r>
            <a:r>
              <a:rPr lang="en-US" sz="1400" b="1" dirty="0" err="1">
                <a:latin typeface="Greycliff CF" pitchFamily="2" charset="77"/>
              </a:rPr>
              <a:t>hälso</a:t>
            </a:r>
            <a:r>
              <a:rPr lang="en-US" sz="1400" b="1" dirty="0">
                <a:latin typeface="Greycliff CF" pitchFamily="2" charset="77"/>
              </a:rPr>
              <a:t>- </a:t>
            </a:r>
            <a:r>
              <a:rPr lang="en-US" sz="1400" b="1" dirty="0" err="1">
                <a:latin typeface="Greycliff CF" pitchFamily="2" charset="77"/>
              </a:rPr>
              <a:t>och</a:t>
            </a:r>
            <a:r>
              <a:rPr lang="en-US" sz="1400" b="1" dirty="0">
                <a:latin typeface="Greycliff CF" pitchFamily="2" charset="77"/>
              </a:rPr>
              <a:t> </a:t>
            </a:r>
            <a:r>
              <a:rPr lang="en-US" sz="1400" b="1" dirty="0" err="1">
                <a:latin typeface="Greycliff CF" pitchFamily="2" charset="77"/>
              </a:rPr>
              <a:t>sjukvård</a:t>
            </a:r>
            <a:r>
              <a:rPr lang="en-US" sz="1400" b="1" dirty="0">
                <a:latin typeface="Greycliff CF" pitchFamily="2" charset="77"/>
              </a:rPr>
              <a:t>, </a:t>
            </a:r>
            <a:r>
              <a:rPr lang="en-US" sz="1400" b="1" dirty="0" err="1">
                <a:latin typeface="Greycliff CF" pitchFamily="2" charset="77"/>
              </a:rPr>
              <a:t>kommuner</a:t>
            </a:r>
            <a:r>
              <a:rPr lang="en-US" sz="1400" b="1" dirty="0">
                <a:latin typeface="Greycliff CF" pitchFamily="2" charset="77"/>
              </a:rPr>
              <a:t> </a:t>
            </a:r>
            <a:r>
              <a:rPr lang="en-US" sz="1400" b="1" dirty="0" err="1">
                <a:latin typeface="Greycliff CF" pitchFamily="2" charset="77"/>
              </a:rPr>
              <a:t>och</a:t>
            </a:r>
            <a:r>
              <a:rPr lang="en-US" sz="1400" b="1" dirty="0">
                <a:latin typeface="Greycliff CF" pitchFamily="2" charset="77"/>
              </a:rPr>
              <a:t> </a:t>
            </a:r>
            <a:r>
              <a:rPr lang="en-US" sz="1400" b="1" dirty="0" err="1">
                <a:latin typeface="Greycliff CF" pitchFamily="2" charset="77"/>
              </a:rPr>
              <a:t>civilsamhälle</a:t>
            </a:r>
            <a:r>
              <a:rPr lang="en-US" sz="1400" b="1" dirty="0">
                <a:latin typeface="Greycliff CF" pitchFamily="2" charset="77"/>
              </a:rPr>
              <a:t>, </a:t>
            </a:r>
            <a:r>
              <a:rPr lang="en-US" sz="1400" b="1" dirty="0" err="1">
                <a:latin typeface="Greycliff CF" pitchFamily="2" charset="77"/>
              </a:rPr>
              <a:t>nya</a:t>
            </a:r>
            <a:r>
              <a:rPr lang="en-US" sz="1400" b="1" dirty="0">
                <a:latin typeface="Greycliff CF" pitchFamily="2" charset="77"/>
              </a:rPr>
              <a:t> </a:t>
            </a:r>
            <a:r>
              <a:rPr lang="en-US" sz="1400" b="1" dirty="0" err="1">
                <a:latin typeface="Greycliff CF" pitchFamily="2" charset="77"/>
              </a:rPr>
              <a:t>områden</a:t>
            </a:r>
            <a:r>
              <a:rPr lang="en-US" sz="1400" dirty="0">
                <a:latin typeface="Greycliff CF" pitchFamily="2" charset="77"/>
              </a:rPr>
              <a:t>
</a:t>
            </a:r>
            <a:r>
              <a:rPr lang="en-US" sz="1400" dirty="0" err="1">
                <a:latin typeface="Greycliff CF" pitchFamily="2" charset="77"/>
              </a:rPr>
              <a:t>Sektor</a:t>
            </a:r>
            <a:r>
              <a:rPr lang="en-US" sz="1400" dirty="0">
                <a:latin typeface="Greycliff CF" pitchFamily="2" charset="77"/>
              </a:rPr>
              <a:t>- </a:t>
            </a:r>
            <a:r>
              <a:rPr lang="en-US" sz="1400" dirty="0" err="1">
                <a:latin typeface="Greycliff CF" pitchFamily="2" charset="77"/>
              </a:rPr>
              <a:t>och</a:t>
            </a:r>
            <a:r>
              <a:rPr lang="en-US" sz="1400" dirty="0">
                <a:latin typeface="Greycliff CF" pitchFamily="2" charset="77"/>
              </a:rPr>
              <a:t> </a:t>
            </a:r>
            <a:r>
              <a:rPr lang="en-US" sz="1400" dirty="0" err="1">
                <a:latin typeface="Greycliff CF" pitchFamily="2" charset="77"/>
              </a:rPr>
              <a:t>domänspecifika</a:t>
            </a:r>
            <a:r>
              <a:rPr lang="en-US" sz="1400" dirty="0">
                <a:latin typeface="Greycliff CF" pitchFamily="2" charset="77"/>
              </a:rPr>
              <a:t> </a:t>
            </a:r>
            <a:r>
              <a:rPr lang="en-US" sz="1400" dirty="0" err="1">
                <a:latin typeface="Greycliff CF" pitchFamily="2" charset="77"/>
              </a:rPr>
              <a:t>användningsfall</a:t>
            </a:r>
            <a:r>
              <a:rPr lang="en-US" sz="1400" dirty="0">
                <a:latin typeface="Greycliff CF" pitchFamily="2" charset="77"/>
              </a:rPr>
              <a:t>
</a:t>
            </a:r>
            <a:endParaRPr lang="en-US" sz="1400" b="1" dirty="0">
              <a:latin typeface="Greycliff CF" pitchFamily="2" charset="77"/>
            </a:endParaRPr>
          </a:p>
        </p:txBody>
      </p:sp>
      <p:sp>
        <p:nvSpPr>
          <p:cNvPr id="4" name="textruta 3">
            <a:extLst>
              <a:ext uri="{FF2B5EF4-FFF2-40B4-BE49-F238E27FC236}">
                <a16:creationId xmlns:a16="http://schemas.microsoft.com/office/drawing/2014/main" id="{420CD021-2044-F020-F685-06C7FB9D9FDD}"/>
              </a:ext>
            </a:extLst>
          </p:cNvPr>
          <p:cNvSpPr txBox="1"/>
          <p:nvPr/>
        </p:nvSpPr>
        <p:spPr>
          <a:xfrm>
            <a:off x="2870366" y="5973771"/>
            <a:ext cx="4477508" cy="307777"/>
          </a:xfrm>
          <a:prstGeom prst="rect">
            <a:avLst/>
          </a:prstGeom>
          <a:noFill/>
        </p:spPr>
        <p:txBody>
          <a:bodyPr wrap="none" rtlCol="0">
            <a:spAutoFit/>
          </a:bodyPr>
          <a:lstStyle/>
          <a:p>
            <a:r>
              <a:rPr lang="en-US" sz="1400" dirty="0">
                <a:latin typeface="Greycliff CF" pitchFamily="2" charset="77"/>
              </a:rPr>
              <a:t>My AI, </a:t>
            </a:r>
            <a:r>
              <a:rPr lang="en-US" sz="1400" dirty="0" err="1">
                <a:latin typeface="Greycliff CF" pitchFamily="2" charset="77"/>
              </a:rPr>
              <a:t>resurser</a:t>
            </a:r>
            <a:r>
              <a:rPr lang="en-US" sz="1400" dirty="0">
                <a:latin typeface="Greycliff CF" pitchFamily="2" charset="77"/>
              </a:rPr>
              <a:t>, </a:t>
            </a:r>
            <a:r>
              <a:rPr lang="en-US" sz="1400" dirty="0" err="1">
                <a:latin typeface="Greycliff CF" pitchFamily="2" charset="77"/>
              </a:rPr>
              <a:t>kunskap</a:t>
            </a:r>
            <a:r>
              <a:rPr lang="en-US" sz="1400" dirty="0">
                <a:latin typeface="Greycliff CF" pitchFamily="2" charset="77"/>
              </a:rPr>
              <a:t>, </a:t>
            </a:r>
            <a:r>
              <a:rPr lang="en-US" sz="1400" dirty="0" err="1">
                <a:latin typeface="Greycliff CF" pitchFamily="2" charset="77"/>
              </a:rPr>
              <a:t>kommunikation</a:t>
            </a:r>
            <a:r>
              <a:rPr lang="en-US" sz="1400" dirty="0">
                <a:latin typeface="Greycliff CF" pitchFamily="2" charset="77"/>
              </a:rPr>
              <a:t>, </a:t>
            </a:r>
            <a:r>
              <a:rPr lang="en-US" sz="1400" dirty="0" err="1">
                <a:latin typeface="Greycliff CF" pitchFamily="2" charset="77"/>
              </a:rPr>
              <a:t>möjligheter</a:t>
            </a:r>
            <a:endParaRPr lang="en-US" sz="1400" b="1" dirty="0">
              <a:latin typeface="Greycliff CF" pitchFamily="2" charset="77"/>
            </a:endParaRPr>
          </a:p>
        </p:txBody>
      </p:sp>
      <p:sp>
        <p:nvSpPr>
          <p:cNvPr id="6" name="textruta 5">
            <a:extLst>
              <a:ext uri="{FF2B5EF4-FFF2-40B4-BE49-F238E27FC236}">
                <a16:creationId xmlns:a16="http://schemas.microsoft.com/office/drawing/2014/main" id="{5F41CF5A-7A37-4548-0BB3-E6F2B8C73464}"/>
              </a:ext>
            </a:extLst>
          </p:cNvPr>
          <p:cNvSpPr txBox="1"/>
          <p:nvPr/>
        </p:nvSpPr>
        <p:spPr>
          <a:xfrm>
            <a:off x="932862" y="5947620"/>
            <a:ext cx="1614283" cy="369332"/>
          </a:xfrm>
          <a:prstGeom prst="rect">
            <a:avLst/>
          </a:prstGeom>
          <a:noFill/>
        </p:spPr>
        <p:txBody>
          <a:bodyPr wrap="square">
            <a:spAutoFit/>
          </a:bodyPr>
          <a:lstStyle/>
          <a:p>
            <a:r>
              <a:rPr lang="en-US" sz="1800" b="1" dirty="0" err="1">
                <a:latin typeface="Greycliff CF" pitchFamily="2" charset="77"/>
              </a:rPr>
              <a:t>Plattformar</a:t>
            </a:r>
            <a:endParaRPr lang="sv-SE" dirty="0"/>
          </a:p>
        </p:txBody>
      </p:sp>
      <p:sp>
        <p:nvSpPr>
          <p:cNvPr id="8" name="textruta 7">
            <a:extLst>
              <a:ext uri="{FF2B5EF4-FFF2-40B4-BE49-F238E27FC236}">
                <a16:creationId xmlns:a16="http://schemas.microsoft.com/office/drawing/2014/main" id="{A2060BEA-0694-CABB-BF3A-6CD9707A7190}"/>
              </a:ext>
            </a:extLst>
          </p:cNvPr>
          <p:cNvSpPr txBox="1"/>
          <p:nvPr/>
        </p:nvSpPr>
        <p:spPr>
          <a:xfrm>
            <a:off x="926752" y="1949107"/>
            <a:ext cx="6097772" cy="369332"/>
          </a:xfrm>
          <a:prstGeom prst="rect">
            <a:avLst/>
          </a:prstGeom>
          <a:noFill/>
        </p:spPr>
        <p:txBody>
          <a:bodyPr wrap="square">
            <a:spAutoFit/>
          </a:bodyPr>
          <a:lstStyle/>
          <a:p>
            <a:r>
              <a:rPr lang="en-US" b="1" dirty="0" err="1">
                <a:latin typeface="Greycliff CF" pitchFamily="2" charset="77"/>
              </a:rPr>
              <a:t>Ledarskap</a:t>
            </a:r>
            <a:endParaRPr lang="en-US" b="1" dirty="0">
              <a:latin typeface="Greycliff CF" pitchFamily="2" charset="77"/>
            </a:endParaRPr>
          </a:p>
        </p:txBody>
      </p:sp>
      <p:sp>
        <p:nvSpPr>
          <p:cNvPr id="11" name="textruta 10">
            <a:extLst>
              <a:ext uri="{FF2B5EF4-FFF2-40B4-BE49-F238E27FC236}">
                <a16:creationId xmlns:a16="http://schemas.microsoft.com/office/drawing/2014/main" id="{5A597124-EDDA-77E5-362C-3A812C17BDF0}"/>
              </a:ext>
            </a:extLst>
          </p:cNvPr>
          <p:cNvSpPr txBox="1"/>
          <p:nvPr/>
        </p:nvSpPr>
        <p:spPr>
          <a:xfrm>
            <a:off x="932862" y="5191485"/>
            <a:ext cx="2195474" cy="369332"/>
          </a:xfrm>
          <a:prstGeom prst="rect">
            <a:avLst/>
          </a:prstGeom>
          <a:noFill/>
        </p:spPr>
        <p:txBody>
          <a:bodyPr wrap="square">
            <a:spAutoFit/>
          </a:bodyPr>
          <a:lstStyle/>
          <a:p>
            <a:r>
              <a:rPr lang="en-US" b="1" dirty="0" err="1">
                <a:latin typeface="Greycliff CF" pitchFamily="2" charset="77"/>
              </a:rPr>
              <a:t>Samarbete</a:t>
            </a:r>
            <a:endParaRPr lang="en-US" sz="1800" b="1" dirty="0">
              <a:latin typeface="Greycliff CF" pitchFamily="2" charset="77"/>
            </a:endParaRPr>
          </a:p>
        </p:txBody>
      </p:sp>
      <p:sp>
        <p:nvSpPr>
          <p:cNvPr id="17" name="Rektangel 20">
            <a:extLst>
              <a:ext uri="{FF2B5EF4-FFF2-40B4-BE49-F238E27FC236}">
                <a16:creationId xmlns:a16="http://schemas.microsoft.com/office/drawing/2014/main" id="{C524D9F4-1D61-E1FE-6985-AA1268E20E63}"/>
              </a:ext>
            </a:extLst>
          </p:cNvPr>
          <p:cNvSpPr/>
          <p:nvPr/>
        </p:nvSpPr>
        <p:spPr>
          <a:xfrm>
            <a:off x="773789" y="2416795"/>
            <a:ext cx="10658192" cy="411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Greycliff CF" pitchFamily="2" charset="77"/>
            </a:endParaRPr>
          </a:p>
        </p:txBody>
      </p:sp>
      <p:sp>
        <p:nvSpPr>
          <p:cNvPr id="18" name="textruta 17">
            <a:extLst>
              <a:ext uri="{FF2B5EF4-FFF2-40B4-BE49-F238E27FC236}">
                <a16:creationId xmlns:a16="http://schemas.microsoft.com/office/drawing/2014/main" id="{BC721F43-4F2D-1296-6E08-62B8566CD9D7}"/>
              </a:ext>
            </a:extLst>
          </p:cNvPr>
          <p:cNvSpPr txBox="1"/>
          <p:nvPr/>
        </p:nvSpPr>
        <p:spPr>
          <a:xfrm>
            <a:off x="933777" y="2448470"/>
            <a:ext cx="6097772" cy="369332"/>
          </a:xfrm>
          <a:prstGeom prst="rect">
            <a:avLst/>
          </a:prstGeom>
          <a:noFill/>
        </p:spPr>
        <p:txBody>
          <a:bodyPr wrap="square">
            <a:spAutoFit/>
          </a:bodyPr>
          <a:lstStyle/>
          <a:p>
            <a:r>
              <a:rPr lang="en-US" b="1" dirty="0" err="1">
                <a:latin typeface="Greycliff CF" pitchFamily="2" charset="77"/>
              </a:rPr>
              <a:t>Möjliggörare</a:t>
            </a:r>
            <a:endParaRPr lang="en-US" b="1" dirty="0">
              <a:latin typeface="Greycliff CF" pitchFamily="2" charset="77"/>
            </a:endParaRPr>
          </a:p>
        </p:txBody>
      </p:sp>
    </p:spTree>
    <p:extLst>
      <p:ext uri="{BB962C8B-B14F-4D97-AF65-F5344CB8AC3E}">
        <p14:creationId xmlns:p14="http://schemas.microsoft.com/office/powerpoint/2010/main" val="13750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8" grpId="0" animBg="1"/>
      <p:bldP spid="59"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25F4A76-1B5B-28B4-38D4-18F19FE634C6}"/>
              </a:ext>
            </a:extLst>
          </p:cNvPr>
          <p:cNvSpPr/>
          <p:nvPr/>
        </p:nvSpPr>
        <p:spPr>
          <a:xfrm>
            <a:off x="655977" y="1916113"/>
            <a:ext cx="3426139" cy="4014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extLst>
              <a:ext uri="{FF2B5EF4-FFF2-40B4-BE49-F238E27FC236}">
                <a16:creationId xmlns:a16="http://schemas.microsoft.com/office/drawing/2014/main" id="{41EFD2FB-2F12-3C12-9612-7409B0C344D5}"/>
              </a:ext>
            </a:extLst>
          </p:cNvPr>
          <p:cNvSpPr/>
          <p:nvPr/>
        </p:nvSpPr>
        <p:spPr>
          <a:xfrm>
            <a:off x="4317116" y="1916113"/>
            <a:ext cx="3426139" cy="400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1" name="Rektangel 10">
            <a:extLst>
              <a:ext uri="{FF2B5EF4-FFF2-40B4-BE49-F238E27FC236}">
                <a16:creationId xmlns:a16="http://schemas.microsoft.com/office/drawing/2014/main" id="{AC7BCB68-9787-4FE9-8208-6900B17EB53E}"/>
              </a:ext>
            </a:extLst>
          </p:cNvPr>
          <p:cNvSpPr/>
          <p:nvPr/>
        </p:nvSpPr>
        <p:spPr>
          <a:xfrm>
            <a:off x="7993015" y="1916113"/>
            <a:ext cx="3432224" cy="40052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8" name="Bildobjekt 17" descr="En bild som visar text, inomhus, person, vägg&#10;&#10;Automatiskt genererad beskrivning">
            <a:extLst>
              <a:ext uri="{FF2B5EF4-FFF2-40B4-BE49-F238E27FC236}">
                <a16:creationId xmlns:a16="http://schemas.microsoft.com/office/drawing/2014/main" id="{12EA46E5-D554-FD79-EEFF-8574463169B6}"/>
              </a:ext>
            </a:extLst>
          </p:cNvPr>
          <p:cNvPicPr>
            <a:picLocks noChangeAspect="1"/>
          </p:cNvPicPr>
          <p:nvPr/>
        </p:nvPicPr>
        <p:blipFill rotWithShape="1">
          <a:blip r:embed="rId3" cstate="screen">
            <a:alphaModFix amt="65000"/>
            <a:extLst>
              <a:ext uri="{28A0092B-C50C-407E-A947-70E740481C1C}">
                <a14:useLocalDpi xmlns:a14="http://schemas.microsoft.com/office/drawing/2010/main"/>
              </a:ext>
            </a:extLst>
          </a:blip>
          <a:srcRect/>
          <a:stretch/>
        </p:blipFill>
        <p:spPr>
          <a:xfrm>
            <a:off x="769256" y="1916113"/>
            <a:ext cx="3312859" cy="2546159"/>
          </a:xfrm>
          <a:prstGeom prst="rect">
            <a:avLst/>
          </a:prstGeom>
        </p:spPr>
      </p:pic>
      <p:pic>
        <p:nvPicPr>
          <p:cNvPr id="12" name="Bildobjekt 11">
            <a:extLst>
              <a:ext uri="{FF2B5EF4-FFF2-40B4-BE49-F238E27FC236}">
                <a16:creationId xmlns:a16="http://schemas.microsoft.com/office/drawing/2014/main" id="{84BA99A0-8558-2702-4B8B-B72DFB10423C}"/>
              </a:ext>
            </a:extLst>
          </p:cNvPr>
          <p:cNvPicPr>
            <a:picLocks noChangeAspect="1"/>
          </p:cNvPicPr>
          <p:nvPr/>
        </p:nvPicPr>
        <p:blipFill rotWithShape="1">
          <a:blip r:embed="rId4" cstate="screen">
            <a:alphaModFix amt="86000"/>
            <a:extLst>
              <a:ext uri="{28A0092B-C50C-407E-A947-70E740481C1C}">
                <a14:useLocalDpi xmlns:a14="http://schemas.microsoft.com/office/drawing/2010/main"/>
              </a:ext>
            </a:extLst>
          </a:blip>
          <a:srcRect/>
          <a:stretch/>
        </p:blipFill>
        <p:spPr>
          <a:xfrm>
            <a:off x="4434114" y="1909627"/>
            <a:ext cx="3309140" cy="2546159"/>
          </a:xfrm>
          <a:prstGeom prst="rect">
            <a:avLst/>
          </a:prstGeom>
        </p:spPr>
      </p:pic>
      <p:sp>
        <p:nvSpPr>
          <p:cNvPr id="2" name="Rubrik 1">
            <a:extLst>
              <a:ext uri="{FF2B5EF4-FFF2-40B4-BE49-F238E27FC236}">
                <a16:creationId xmlns:a16="http://schemas.microsoft.com/office/drawing/2014/main" id="{CDD001A8-6D59-2E57-555B-0CCA05A64A0A}"/>
              </a:ext>
            </a:extLst>
          </p:cNvPr>
          <p:cNvSpPr>
            <a:spLocks noGrp="1"/>
          </p:cNvSpPr>
          <p:nvPr>
            <p:ph type="ctrTitle" idx="4294967295"/>
          </p:nvPr>
        </p:nvSpPr>
        <p:spPr>
          <a:xfrm>
            <a:off x="1032238" y="2235200"/>
            <a:ext cx="3095625" cy="777875"/>
          </a:xfrm>
        </p:spPr>
        <p:txBody>
          <a:bodyPr lIns="0" tIns="0" rIns="0" bIns="0" anchor="t" anchorCtr="0">
            <a:noAutofit/>
          </a:bodyPr>
          <a:lstStyle/>
          <a:p>
            <a:r>
              <a:rPr lang="en-US" sz="3200" err="1">
                <a:solidFill>
                  <a:schemeClr val="bg1"/>
                </a:solidFill>
              </a:rPr>
              <a:t>Ledarskap</a:t>
            </a:r>
            <a:endParaRPr lang="en-US" sz="3200">
              <a:solidFill>
                <a:schemeClr val="bg1"/>
              </a:solidFill>
            </a:endParaRPr>
          </a:p>
        </p:txBody>
      </p:sp>
      <p:sp>
        <p:nvSpPr>
          <p:cNvPr id="13" name="Rektangel 12">
            <a:extLst>
              <a:ext uri="{FF2B5EF4-FFF2-40B4-BE49-F238E27FC236}">
                <a16:creationId xmlns:a16="http://schemas.microsoft.com/office/drawing/2014/main" id="{825303C0-AB2B-D558-4955-AF16F98A8108}"/>
              </a:ext>
            </a:extLst>
          </p:cNvPr>
          <p:cNvSpPr/>
          <p:nvPr/>
        </p:nvSpPr>
        <p:spPr>
          <a:xfrm>
            <a:off x="4434115" y="1909627"/>
            <a:ext cx="3309140"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 name="Underrubrik 2">
            <a:extLst>
              <a:ext uri="{FF2B5EF4-FFF2-40B4-BE49-F238E27FC236}">
                <a16:creationId xmlns:a16="http://schemas.microsoft.com/office/drawing/2014/main" id="{9A8C7708-FB3F-60CF-BB8D-5D3E0B8B60E5}"/>
              </a:ext>
            </a:extLst>
          </p:cNvPr>
          <p:cNvSpPr>
            <a:spLocks noGrp="1"/>
          </p:cNvSpPr>
          <p:nvPr>
            <p:ph type="subTitle" idx="4294967295"/>
          </p:nvPr>
        </p:nvSpPr>
        <p:spPr>
          <a:xfrm>
            <a:off x="1032238" y="4606925"/>
            <a:ext cx="2824163" cy="1314450"/>
          </a:xfrm>
        </p:spPr>
        <p:txBody>
          <a:bodyPr lIns="0" tIns="0" rIns="0" bIns="0">
            <a:noAutofit/>
          </a:bodyPr>
          <a:lstStyle/>
          <a:p>
            <a:pPr marL="0" indent="0">
              <a:lnSpc>
                <a:spcPct val="100000"/>
              </a:lnSpc>
              <a:buNone/>
            </a:pPr>
            <a:r>
              <a:rPr lang="en-GB" sz="1400" b="0" i="0" dirty="0" err="1">
                <a:solidFill>
                  <a:schemeClr val="bg1"/>
                </a:solidFill>
                <a:effectLst/>
              </a:rPr>
              <a:t>Ledarskap</a:t>
            </a:r>
            <a:r>
              <a:rPr lang="en-GB" sz="1400" b="0" i="0" dirty="0">
                <a:solidFill>
                  <a:schemeClr val="bg1"/>
                </a:solidFill>
                <a:effectLst/>
              </a:rPr>
              <a:t> </a:t>
            </a:r>
            <a:r>
              <a:rPr lang="en-GB" sz="1400" b="0" i="0" dirty="0" err="1">
                <a:solidFill>
                  <a:schemeClr val="bg1"/>
                </a:solidFill>
                <a:effectLst/>
              </a:rPr>
              <a:t>och</a:t>
            </a:r>
            <a:r>
              <a:rPr lang="en-GB" sz="1400" b="0" i="0" dirty="0">
                <a:solidFill>
                  <a:schemeClr val="bg1"/>
                </a:solidFill>
                <a:effectLst/>
              </a:rPr>
              <a:t> </a:t>
            </a:r>
            <a:r>
              <a:rPr lang="en-GB" sz="1400" dirty="0">
                <a:solidFill>
                  <a:schemeClr val="bg1"/>
                </a:solidFill>
              </a:rPr>
              <a:t>ambition</a:t>
            </a:r>
            <a:r>
              <a:rPr lang="en-GB" sz="1400" b="0" i="0" dirty="0">
                <a:solidFill>
                  <a:schemeClr val="bg1"/>
                </a:solidFill>
                <a:effectLst/>
              </a:rPr>
              <a:t> </a:t>
            </a:r>
            <a:r>
              <a:rPr lang="en-GB" sz="1400" b="0" i="0" dirty="0" err="1">
                <a:solidFill>
                  <a:schemeClr val="bg1"/>
                </a:solidFill>
                <a:effectLst/>
              </a:rPr>
              <a:t>är</a:t>
            </a:r>
            <a:r>
              <a:rPr lang="en-GB" sz="1400" b="0" i="0" dirty="0">
                <a:solidFill>
                  <a:schemeClr val="bg1"/>
                </a:solidFill>
                <a:effectLst/>
              </a:rPr>
              <a:t> </a:t>
            </a:r>
            <a:r>
              <a:rPr lang="en-GB" sz="1400" b="0" i="0" dirty="0" err="1">
                <a:solidFill>
                  <a:schemeClr val="bg1"/>
                </a:solidFill>
                <a:effectLst/>
              </a:rPr>
              <a:t>nyckeln</a:t>
            </a:r>
            <a:r>
              <a:rPr lang="en-GB" sz="1400" b="0" i="0" dirty="0">
                <a:solidFill>
                  <a:schemeClr val="bg1"/>
                </a:solidFill>
                <a:effectLst/>
              </a:rPr>
              <a:t> till AI-</a:t>
            </a:r>
            <a:r>
              <a:rPr lang="en-GB" sz="1400" b="0" i="0" dirty="0" err="1">
                <a:solidFill>
                  <a:schemeClr val="bg1"/>
                </a:solidFill>
                <a:effectLst/>
              </a:rPr>
              <a:t>implementering</a:t>
            </a:r>
            <a:r>
              <a:rPr lang="en-GB" sz="1400" b="0" i="0" dirty="0">
                <a:solidFill>
                  <a:schemeClr val="bg1"/>
                </a:solidFill>
                <a:effectLst/>
              </a:rPr>
              <a:t>. Inom AI Sweden </a:t>
            </a:r>
            <a:r>
              <a:rPr lang="en-GB" sz="1400" b="0" i="0" dirty="0" err="1">
                <a:solidFill>
                  <a:schemeClr val="bg1"/>
                </a:solidFill>
                <a:effectLst/>
              </a:rPr>
              <a:t>delar</a:t>
            </a:r>
            <a:r>
              <a:rPr lang="en-GB" sz="1400" b="0" i="0" dirty="0">
                <a:solidFill>
                  <a:schemeClr val="bg1"/>
                </a:solidFill>
                <a:effectLst/>
              </a:rPr>
              <a:t> partner best-practices, </a:t>
            </a:r>
            <a:r>
              <a:rPr lang="en-GB" sz="1400" b="0" i="0" dirty="0" err="1">
                <a:solidFill>
                  <a:schemeClr val="bg1"/>
                </a:solidFill>
                <a:effectLst/>
              </a:rPr>
              <a:t>insikter</a:t>
            </a:r>
            <a:r>
              <a:rPr lang="en-GB" sz="1400" b="0" i="0" dirty="0">
                <a:solidFill>
                  <a:schemeClr val="bg1"/>
                </a:solidFill>
                <a:effectLst/>
              </a:rPr>
              <a:t> </a:t>
            </a:r>
            <a:r>
              <a:rPr lang="en-GB" sz="1400" b="0" i="0" dirty="0" err="1">
                <a:solidFill>
                  <a:schemeClr val="bg1"/>
                </a:solidFill>
                <a:effectLst/>
              </a:rPr>
              <a:t>och</a:t>
            </a:r>
            <a:r>
              <a:rPr lang="en-GB" sz="1400" b="0" i="0" dirty="0">
                <a:solidFill>
                  <a:schemeClr val="bg1"/>
                </a:solidFill>
                <a:effectLst/>
              </a:rPr>
              <a:t> </a:t>
            </a:r>
            <a:r>
              <a:rPr lang="en-GB" sz="1400" b="0" i="0" dirty="0" err="1">
                <a:solidFill>
                  <a:schemeClr val="bg1"/>
                </a:solidFill>
                <a:effectLst/>
              </a:rPr>
              <a:t>verktyg</a:t>
            </a:r>
            <a:r>
              <a:rPr lang="en-GB" sz="1400" b="0" i="0" dirty="0">
                <a:solidFill>
                  <a:schemeClr val="bg1"/>
                </a:solidFill>
                <a:effectLst/>
              </a:rPr>
              <a:t>.</a:t>
            </a:r>
            <a:endParaRPr lang="en-GB" sz="1400" dirty="0">
              <a:solidFill>
                <a:schemeClr val="bg1"/>
              </a:solidFill>
            </a:endParaRPr>
          </a:p>
        </p:txBody>
      </p:sp>
      <p:sp>
        <p:nvSpPr>
          <p:cNvPr id="4" name="Platshållare för text 3">
            <a:extLst>
              <a:ext uri="{FF2B5EF4-FFF2-40B4-BE49-F238E27FC236}">
                <a16:creationId xmlns:a16="http://schemas.microsoft.com/office/drawing/2014/main" id="{83C9BA70-9029-E958-8A99-61B5A80CC18E}"/>
              </a:ext>
            </a:extLst>
          </p:cNvPr>
          <p:cNvSpPr>
            <a:spLocks noGrp="1"/>
          </p:cNvSpPr>
          <p:nvPr>
            <p:ph type="body" sz="quarter" idx="4294967295"/>
          </p:nvPr>
        </p:nvSpPr>
        <p:spPr>
          <a:xfrm>
            <a:off x="4657676" y="4606925"/>
            <a:ext cx="2757487" cy="666750"/>
          </a:xfrm>
        </p:spPr>
        <p:txBody>
          <a:bodyPr lIns="0" tIns="0" rIns="0" bIns="0">
            <a:noAutofit/>
          </a:bodyPr>
          <a:lstStyle/>
          <a:p>
            <a:pPr marL="0" indent="0">
              <a:lnSpc>
                <a:spcPct val="100000"/>
              </a:lnSpc>
              <a:buNone/>
            </a:pPr>
            <a:r>
              <a:rPr lang="sv-SE" sz="1400" b="0" i="0" dirty="0">
                <a:effectLst/>
              </a:rPr>
              <a:t>Genom att tillsammans bygga kunskap, verktyg, labb</a:t>
            </a:r>
            <a:r>
              <a:rPr lang="sv-SE" sz="1400" dirty="0"/>
              <a:t> </a:t>
            </a:r>
            <a:r>
              <a:rPr lang="sv-SE" sz="1400" b="0" i="0" dirty="0">
                <a:effectLst/>
              </a:rPr>
              <a:t>och modeller skapar vi reellt värde. </a:t>
            </a:r>
            <a:endParaRPr lang="en-US" sz="1400" dirty="0"/>
          </a:p>
        </p:txBody>
      </p:sp>
      <p:pic>
        <p:nvPicPr>
          <p:cNvPr id="16" name="Bildobjekt 15">
            <a:extLst>
              <a:ext uri="{FF2B5EF4-FFF2-40B4-BE49-F238E27FC236}">
                <a16:creationId xmlns:a16="http://schemas.microsoft.com/office/drawing/2014/main" id="{1DE19C9D-589A-2311-1D00-A96342A6882A}"/>
              </a:ext>
            </a:extLst>
          </p:cNvPr>
          <p:cNvPicPr>
            <a:picLocks noChangeAspect="1"/>
          </p:cNvPicPr>
          <p:nvPr/>
        </p:nvPicPr>
        <p:blipFill rotWithShape="1">
          <a:blip r:embed="rId5" cstate="screen">
            <a:alphaModFix amt="84000"/>
            <a:extLst>
              <a:ext uri="{28A0092B-C50C-407E-A947-70E740481C1C}">
                <a14:useLocalDpi xmlns:a14="http://schemas.microsoft.com/office/drawing/2010/main"/>
              </a:ext>
            </a:extLst>
          </a:blip>
          <a:srcRect/>
          <a:stretch/>
        </p:blipFill>
        <p:spPr>
          <a:xfrm>
            <a:off x="8096385" y="1909628"/>
            <a:ext cx="3335338" cy="2546159"/>
          </a:xfrm>
          <a:prstGeom prst="rect">
            <a:avLst/>
          </a:prstGeom>
        </p:spPr>
      </p:pic>
      <p:sp>
        <p:nvSpPr>
          <p:cNvPr id="5" name="Platshållare för text 4">
            <a:extLst>
              <a:ext uri="{FF2B5EF4-FFF2-40B4-BE49-F238E27FC236}">
                <a16:creationId xmlns:a16="http://schemas.microsoft.com/office/drawing/2014/main" id="{C5D572A6-9F34-53A8-39B9-9D9EF7FEEF3B}"/>
              </a:ext>
            </a:extLst>
          </p:cNvPr>
          <p:cNvSpPr>
            <a:spLocks noGrp="1"/>
          </p:cNvSpPr>
          <p:nvPr>
            <p:ph type="body" sz="quarter" idx="4294967295"/>
          </p:nvPr>
        </p:nvSpPr>
        <p:spPr>
          <a:xfrm>
            <a:off x="4657676" y="2235200"/>
            <a:ext cx="3182937" cy="777875"/>
          </a:xfrm>
        </p:spPr>
        <p:txBody>
          <a:bodyPr lIns="0" tIns="0" rIns="0" bIns="0">
            <a:noAutofit/>
          </a:bodyPr>
          <a:lstStyle/>
          <a:p>
            <a:pPr marL="0" indent="0">
              <a:buNone/>
            </a:pPr>
            <a:r>
              <a:rPr lang="en-US" sz="3200" b="1" err="1">
                <a:solidFill>
                  <a:schemeClr val="bg1"/>
                </a:solidFill>
                <a:latin typeface="Greycliff CF Heavy" pitchFamily="2" charset="77"/>
              </a:rPr>
              <a:t>Samarbete</a:t>
            </a:r>
            <a:endParaRPr lang="en-US" sz="3200" b="1">
              <a:solidFill>
                <a:schemeClr val="bg1"/>
              </a:solidFill>
              <a:latin typeface="Greycliff CF Heavy" pitchFamily="2" charset="77"/>
            </a:endParaRPr>
          </a:p>
        </p:txBody>
      </p:sp>
      <p:sp>
        <p:nvSpPr>
          <p:cNvPr id="19" name="Rektangel 18">
            <a:extLst>
              <a:ext uri="{FF2B5EF4-FFF2-40B4-BE49-F238E27FC236}">
                <a16:creationId xmlns:a16="http://schemas.microsoft.com/office/drawing/2014/main" id="{FEEE8B75-FF0B-540C-96D8-508D5B3F6408}"/>
              </a:ext>
            </a:extLst>
          </p:cNvPr>
          <p:cNvSpPr/>
          <p:nvPr/>
        </p:nvSpPr>
        <p:spPr>
          <a:xfrm>
            <a:off x="8096384" y="1909627"/>
            <a:ext cx="3335339"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Platshållare för text 5">
            <a:extLst>
              <a:ext uri="{FF2B5EF4-FFF2-40B4-BE49-F238E27FC236}">
                <a16:creationId xmlns:a16="http://schemas.microsoft.com/office/drawing/2014/main" id="{961A63E8-490C-3B15-64E6-377DC7260A16}"/>
              </a:ext>
            </a:extLst>
          </p:cNvPr>
          <p:cNvSpPr>
            <a:spLocks noGrp="1"/>
          </p:cNvSpPr>
          <p:nvPr>
            <p:ph type="body" sz="quarter" idx="4294967295"/>
          </p:nvPr>
        </p:nvSpPr>
        <p:spPr>
          <a:xfrm>
            <a:off x="8353068" y="2235200"/>
            <a:ext cx="2898775" cy="777875"/>
          </a:xfrm>
        </p:spPr>
        <p:txBody>
          <a:bodyPr lIns="0" tIns="0" rIns="0" bIns="0">
            <a:noAutofit/>
          </a:bodyPr>
          <a:lstStyle/>
          <a:p>
            <a:pPr marL="0" indent="0">
              <a:buNone/>
            </a:pPr>
            <a:r>
              <a:rPr lang="en-US" sz="3200" b="1" dirty="0" err="1">
                <a:solidFill>
                  <a:schemeClr val="bg1"/>
                </a:solidFill>
                <a:latin typeface="Greycliff CF Heavy" pitchFamily="2" charset="77"/>
              </a:rPr>
              <a:t>Möjliggörare</a:t>
            </a:r>
            <a:endParaRPr lang="en-US" sz="3200" b="1" dirty="0">
              <a:solidFill>
                <a:schemeClr val="bg1"/>
              </a:solidFill>
              <a:latin typeface="Greycliff CF Heavy" pitchFamily="2" charset="77"/>
            </a:endParaRPr>
          </a:p>
        </p:txBody>
      </p:sp>
      <p:sp>
        <p:nvSpPr>
          <p:cNvPr id="7" name="Platshållare för text 6">
            <a:extLst>
              <a:ext uri="{FF2B5EF4-FFF2-40B4-BE49-F238E27FC236}">
                <a16:creationId xmlns:a16="http://schemas.microsoft.com/office/drawing/2014/main" id="{0BE4D23C-81D7-A0D2-516F-024EA66425E3}"/>
              </a:ext>
            </a:extLst>
          </p:cNvPr>
          <p:cNvSpPr>
            <a:spLocks noGrp="1"/>
          </p:cNvSpPr>
          <p:nvPr>
            <p:ph type="body" sz="quarter" idx="4294967295"/>
          </p:nvPr>
        </p:nvSpPr>
        <p:spPr>
          <a:xfrm>
            <a:off x="8353068" y="4606925"/>
            <a:ext cx="2898775" cy="1164483"/>
          </a:xfrm>
        </p:spPr>
        <p:txBody>
          <a:bodyPr lIns="0" tIns="0" rIns="0" bIns="0">
            <a:noAutofit/>
          </a:bodyPr>
          <a:lstStyle/>
          <a:p>
            <a:pPr marL="0" indent="0">
              <a:lnSpc>
                <a:spcPct val="100000"/>
              </a:lnSpc>
              <a:buNone/>
            </a:pPr>
            <a:r>
              <a:rPr lang="sv-SE" sz="1400" b="0" i="0" dirty="0">
                <a:solidFill>
                  <a:schemeClr val="bg1"/>
                </a:solidFill>
                <a:effectLst/>
              </a:rPr>
              <a:t>Fokus på fem möjliggörare – </a:t>
            </a:r>
            <a:r>
              <a:rPr lang="sv-SE" sz="1400" b="0" i="1" dirty="0">
                <a:solidFill>
                  <a:schemeClr val="bg1"/>
                </a:solidFill>
                <a:effectLst/>
              </a:rPr>
              <a:t>Data och infrastruktur</a:t>
            </a:r>
            <a:r>
              <a:rPr lang="sv-SE" sz="1400" b="0" i="0" dirty="0">
                <a:solidFill>
                  <a:schemeClr val="bg1"/>
                </a:solidFill>
                <a:effectLst/>
              </a:rPr>
              <a:t>, </a:t>
            </a:r>
            <a:r>
              <a:rPr lang="sv-SE" sz="1400" b="0" i="1" dirty="0">
                <a:solidFill>
                  <a:schemeClr val="bg1"/>
                </a:solidFill>
                <a:effectLst/>
              </a:rPr>
              <a:t>Organisation och kultur, Teknologi, Ekosystem </a:t>
            </a:r>
            <a:r>
              <a:rPr lang="sv-SE" sz="1400" b="0" dirty="0">
                <a:solidFill>
                  <a:schemeClr val="bg1"/>
                </a:solidFill>
                <a:effectLst/>
              </a:rPr>
              <a:t>och </a:t>
            </a:r>
            <a:r>
              <a:rPr lang="sv-SE" sz="1400" b="0" i="1" dirty="0">
                <a:solidFill>
                  <a:schemeClr val="bg1"/>
                </a:solidFill>
                <a:effectLst/>
              </a:rPr>
              <a:t>Expertis</a:t>
            </a:r>
            <a:r>
              <a:rPr lang="sv-SE" sz="1400" b="0" i="0" dirty="0">
                <a:solidFill>
                  <a:schemeClr val="bg1"/>
                </a:solidFill>
                <a:effectLst/>
              </a:rPr>
              <a:t>.</a:t>
            </a:r>
            <a:endParaRPr lang="en-US" sz="1400" dirty="0">
              <a:solidFill>
                <a:schemeClr val="bg1"/>
              </a:solidFill>
            </a:endParaRPr>
          </a:p>
        </p:txBody>
      </p:sp>
      <p:pic>
        <p:nvPicPr>
          <p:cNvPr id="14" name="Bildobjekt 13" descr="En bild som visar ritning&#10;&#10;Automatiskt genererad beskrivning">
            <a:extLst>
              <a:ext uri="{FF2B5EF4-FFF2-40B4-BE49-F238E27FC236}">
                <a16:creationId xmlns:a16="http://schemas.microsoft.com/office/drawing/2014/main" id="{E3822A32-E6BD-2D94-187C-FA51FD0D7B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7" name="textruta 76">
            <a:extLst>
              <a:ext uri="{FF2B5EF4-FFF2-40B4-BE49-F238E27FC236}">
                <a16:creationId xmlns:a16="http://schemas.microsoft.com/office/drawing/2014/main" id="{2C678A32-2E84-FC5F-45BC-3CC501F8F9CD}"/>
              </a:ext>
            </a:extLst>
          </p:cNvPr>
          <p:cNvSpPr txBox="1"/>
          <p:nvPr/>
        </p:nvSpPr>
        <p:spPr>
          <a:xfrm>
            <a:off x="669600" y="907200"/>
            <a:ext cx="9607675" cy="707886"/>
          </a:xfrm>
          <a:prstGeom prst="rect">
            <a:avLst/>
          </a:prstGeom>
          <a:noFill/>
        </p:spPr>
        <p:txBody>
          <a:bodyPr wrap="square" rtlCol="0">
            <a:spAutoFit/>
          </a:bodyPr>
          <a:lstStyle/>
          <a:p>
            <a:pPr lvl="0">
              <a:buClr>
                <a:srgbClr val="000000"/>
              </a:buClr>
              <a:defRPr/>
            </a:pP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Tre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dimensioner</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för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att</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t>
            </a:r>
            <a:r>
              <a:rPr lang="en-US" sz="4000" b="1" dirty="0" err="1">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tillämpa</a:t>
            </a: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 AI</a:t>
            </a:r>
          </a:p>
        </p:txBody>
      </p:sp>
    </p:spTree>
    <p:extLst>
      <p:ext uri="{BB962C8B-B14F-4D97-AF65-F5344CB8AC3E}">
        <p14:creationId xmlns:p14="http://schemas.microsoft.com/office/powerpoint/2010/main" val="309515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inomhus, person, vägg&#10;&#10;Automatiskt genererad beskrivning">
            <a:extLst>
              <a:ext uri="{FF2B5EF4-FFF2-40B4-BE49-F238E27FC236}">
                <a16:creationId xmlns:a16="http://schemas.microsoft.com/office/drawing/2014/main" id="{AE70420B-13CA-5C4C-A2D3-EA0EB3F0D34A}"/>
              </a:ext>
            </a:extLst>
          </p:cNvPr>
          <p:cNvPicPr>
            <a:picLocks noChangeAspect="1"/>
          </p:cNvPicPr>
          <p:nvPr/>
        </p:nvPicPr>
        <p:blipFill rotWithShape="1">
          <a:blip r:embed="rId2" cstate="screen">
            <a:alphaModFix amt="65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Rubrik 1">
            <a:extLst>
              <a:ext uri="{FF2B5EF4-FFF2-40B4-BE49-F238E27FC236}">
                <a16:creationId xmlns:a16="http://schemas.microsoft.com/office/drawing/2014/main" id="{47B8F256-52C2-3099-3429-A5737F8BACDC}"/>
              </a:ext>
            </a:extLst>
          </p:cNvPr>
          <p:cNvSpPr>
            <a:spLocks noGrp="1"/>
          </p:cNvSpPr>
          <p:nvPr>
            <p:ph type="ctrTitle"/>
          </p:nvPr>
        </p:nvSpPr>
        <p:spPr>
          <a:xfrm>
            <a:off x="1014154" y="2676698"/>
            <a:ext cx="8290560" cy="1086186"/>
          </a:xfrm>
        </p:spPr>
        <p:txBody>
          <a:bodyPr>
            <a:noAutofit/>
          </a:bodyPr>
          <a:lstStyle/>
          <a:p>
            <a:r>
              <a:rPr lang="en-US" dirty="0" err="1"/>
              <a:t>Ledarskap</a:t>
            </a:r>
            <a:endParaRPr lang="en-US" dirty="0"/>
          </a:p>
        </p:txBody>
      </p:sp>
      <p:pic>
        <p:nvPicPr>
          <p:cNvPr id="6" name="Bildobjekt 5" descr="En bild som visar ritning&#10;&#10;Automatiskt genererad beskrivning">
            <a:extLst>
              <a:ext uri="{FF2B5EF4-FFF2-40B4-BE49-F238E27FC236}">
                <a16:creationId xmlns:a16="http://schemas.microsoft.com/office/drawing/2014/main" id="{79F2A8EA-DDCA-AA05-7635-D5EC0184FE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3" name="Rektangel 2">
            <a:extLst>
              <a:ext uri="{FF2B5EF4-FFF2-40B4-BE49-F238E27FC236}">
                <a16:creationId xmlns:a16="http://schemas.microsoft.com/office/drawing/2014/main" id="{065E5E53-BF1A-4768-3132-03C93B57992C}"/>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3245167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klädsel, person, vägg, person&#10;&#10;Automatiskt genererad beskrivning">
            <a:extLst>
              <a:ext uri="{FF2B5EF4-FFF2-40B4-BE49-F238E27FC236}">
                <a16:creationId xmlns:a16="http://schemas.microsoft.com/office/drawing/2014/main" id="{C1E9B660-E7A0-AC28-0BE3-A5D317B54804}"/>
              </a:ext>
            </a:extLst>
          </p:cNvPr>
          <p:cNvPicPr>
            <a:picLocks noChangeAspect="1"/>
          </p:cNvPicPr>
          <p:nvPr/>
        </p:nvPicPr>
        <p:blipFill rotWithShape="1">
          <a:blip r:embed="rId2" cstate="screen">
            <a:alphaModFix amt="73000"/>
            <a:extLst>
              <a:ext uri="{28A0092B-C50C-407E-A947-70E740481C1C}">
                <a14:useLocalDpi xmlns:a14="http://schemas.microsoft.com/office/drawing/2010/main"/>
              </a:ext>
            </a:extLst>
          </a:blip>
          <a:srcRect/>
          <a:stretch/>
        </p:blipFill>
        <p:spPr>
          <a:xfrm>
            <a:off x="2108298" y="863687"/>
            <a:ext cx="9080310" cy="5277104"/>
          </a:xfrm>
          <a:prstGeom prst="rect">
            <a:avLst/>
          </a:prstGeom>
          <a:effectLst/>
        </p:spPr>
      </p:pic>
      <p:sp>
        <p:nvSpPr>
          <p:cNvPr id="12" name="Rektangel 11">
            <a:extLst>
              <a:ext uri="{FF2B5EF4-FFF2-40B4-BE49-F238E27FC236}">
                <a16:creationId xmlns:a16="http://schemas.microsoft.com/office/drawing/2014/main" id="{29DCE3F6-6488-CD73-CC14-A39DB8981207}"/>
              </a:ext>
            </a:extLst>
          </p:cNvPr>
          <p:cNvSpPr/>
          <p:nvPr/>
        </p:nvSpPr>
        <p:spPr>
          <a:xfrm>
            <a:off x="2108298" y="3207224"/>
            <a:ext cx="9080310" cy="3043451"/>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Rektangel 5">
            <a:extLst>
              <a:ext uri="{FF2B5EF4-FFF2-40B4-BE49-F238E27FC236}">
                <a16:creationId xmlns:a16="http://schemas.microsoft.com/office/drawing/2014/main" id="{2B7F7F1D-56C1-3129-6028-F640F5410183}"/>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1" name="Bildobjekt 10" descr="En bild som visar ritning&#10;&#10;Automatiskt genererad beskrivning">
            <a:extLst>
              <a:ext uri="{FF2B5EF4-FFF2-40B4-BE49-F238E27FC236}">
                <a16:creationId xmlns:a16="http://schemas.microsoft.com/office/drawing/2014/main" id="{24D9FF82-A997-E0EC-0996-95FFDEF5E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2" name="textruta 76">
            <a:extLst>
              <a:ext uri="{FF2B5EF4-FFF2-40B4-BE49-F238E27FC236}">
                <a16:creationId xmlns:a16="http://schemas.microsoft.com/office/drawing/2014/main" id="{DA7B578E-5F2B-1E6F-E550-0983DDBAF2B9}"/>
              </a:ext>
            </a:extLst>
          </p:cNvPr>
          <p:cNvSpPr txBox="1"/>
          <p:nvPr/>
        </p:nvSpPr>
        <p:spPr>
          <a:xfrm>
            <a:off x="766763" y="3759453"/>
            <a:ext cx="9080311" cy="2062103"/>
          </a:xfrm>
          <a:prstGeom prst="rect">
            <a:avLst/>
          </a:prstGeom>
          <a:noFill/>
        </p:spPr>
        <p:txBody>
          <a:bodyPr wrap="square" rtlCol="0">
            <a:spAutoFit/>
          </a:bodyPr>
          <a:lstStyle/>
          <a:p>
            <a:pPr lvl="0">
              <a:buClr>
                <a:srgbClr val="000000"/>
              </a:buClr>
              <a:defRPr/>
            </a:pPr>
            <a:r>
              <a:rPr lang="en-US" sz="3200" b="1" dirty="0" err="1">
                <a:solidFill>
                  <a:schemeClr val="bg1"/>
                </a:solidFill>
                <a:latin typeface="Greycliff CF Heavy" pitchFamily="2" charset="77"/>
                <a:ea typeface="+mj-ea"/>
                <a:cs typeface="+mj-cs"/>
                <a:sym typeface="Arial"/>
              </a:rPr>
              <a:t>Ledarskap</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och</a:t>
            </a:r>
            <a:r>
              <a:rPr lang="en-US" sz="3200" b="1" dirty="0">
                <a:solidFill>
                  <a:schemeClr val="bg1"/>
                </a:solidFill>
                <a:latin typeface="Greycliff CF Heavy" pitchFamily="2" charset="77"/>
                <a:ea typeface="+mj-ea"/>
                <a:cs typeface="+mj-cs"/>
                <a:sym typeface="Arial"/>
              </a:rPr>
              <a:t> ambition </a:t>
            </a:r>
            <a:r>
              <a:rPr lang="en-US" sz="3200" b="1" dirty="0" err="1">
                <a:solidFill>
                  <a:schemeClr val="bg1"/>
                </a:solidFill>
                <a:latin typeface="Greycliff CF Heavy" pitchFamily="2" charset="77"/>
                <a:ea typeface="+mj-ea"/>
                <a:cs typeface="+mj-cs"/>
                <a:sym typeface="Arial"/>
              </a:rPr>
              <a:t>är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helt</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avgörande</a:t>
            </a:r>
            <a:r>
              <a:rPr lang="en-US" sz="3200" b="1" dirty="0">
                <a:solidFill>
                  <a:schemeClr val="bg1"/>
                </a:solidFill>
                <a:latin typeface="Greycliff CF Heavy" pitchFamily="2" charset="77"/>
                <a:ea typeface="+mj-ea"/>
                <a:cs typeface="+mj-cs"/>
                <a:sym typeface="Arial"/>
              </a:rPr>
              <a:t> för </a:t>
            </a:r>
            <a:r>
              <a:rPr lang="en-US" sz="3200" b="1" dirty="0" err="1">
                <a:solidFill>
                  <a:schemeClr val="bg1"/>
                </a:solidFill>
                <a:latin typeface="Greycliff CF Heavy" pitchFamily="2" charset="77"/>
                <a:ea typeface="+mj-ea"/>
                <a:cs typeface="+mj-cs"/>
                <a:sym typeface="Arial"/>
              </a:rPr>
              <a:t>att</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framgångsrikt</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tillämpa</a:t>
            </a:r>
            <a:r>
              <a:rPr lang="en-US" sz="3200" b="1" dirty="0">
                <a:solidFill>
                  <a:schemeClr val="bg1"/>
                </a:solidFill>
                <a:latin typeface="Greycliff CF Heavy" pitchFamily="2" charset="77"/>
                <a:ea typeface="+mj-ea"/>
                <a:cs typeface="+mj-cs"/>
                <a:sym typeface="Arial"/>
              </a:rPr>
              <a:t> AI. </a:t>
            </a:r>
            <a:r>
              <a:rPr lang="en-US" sz="3200" b="1" dirty="0" err="1">
                <a:solidFill>
                  <a:schemeClr val="bg1"/>
                </a:solidFill>
                <a:latin typeface="Greycliff CF Heavy" pitchFamily="2" charset="77"/>
                <a:ea typeface="+mj-ea"/>
                <a:cs typeface="+mj-cs"/>
                <a:sym typeface="Arial"/>
              </a:rPr>
              <a:t>Genom</a:t>
            </a:r>
            <a:r>
              <a:rPr lang="en-US" sz="3200" b="1" dirty="0">
                <a:solidFill>
                  <a:schemeClr val="bg1"/>
                </a:solidFill>
                <a:latin typeface="Greycliff CF Heavy" pitchFamily="2" charset="77"/>
                <a:ea typeface="+mj-ea"/>
                <a:cs typeface="+mj-cs"/>
                <a:sym typeface="Arial"/>
              </a:rPr>
              <a:t> AI </a:t>
            </a:r>
            <a:r>
              <a:rPr lang="en-US" sz="3200" b="1" dirty="0" err="1">
                <a:solidFill>
                  <a:schemeClr val="bg1"/>
                </a:solidFill>
                <a:latin typeface="Greycliff CF Heavy" pitchFamily="2" charset="77"/>
                <a:ea typeface="+mj-ea"/>
                <a:cs typeface="+mj-cs"/>
                <a:sym typeface="Arial"/>
              </a:rPr>
              <a:t>Swedens</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partnerskap</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delar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ledare</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och</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beslutsfattare</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insikter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och</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verktyg</a:t>
            </a:r>
            <a:r>
              <a:rPr lang="en-US" sz="3200" b="1" dirty="0">
                <a:solidFill>
                  <a:schemeClr val="bg1"/>
                </a:solidFill>
                <a:latin typeface="Greycliff CF Heavy" pitchFamily="2" charset="77"/>
                <a:ea typeface="+mj-ea"/>
                <a:cs typeface="+mj-cs"/>
                <a:sym typeface="Arial"/>
              </a:rPr>
              <a:t>.</a:t>
            </a:r>
          </a:p>
        </p:txBody>
      </p:sp>
    </p:spTree>
    <p:extLst>
      <p:ext uri="{BB962C8B-B14F-4D97-AF65-F5344CB8AC3E}">
        <p14:creationId xmlns:p14="http://schemas.microsoft.com/office/powerpoint/2010/main" val="2158783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D003CD8B-AAC2-3642-8749-8D16F7420675}"/>
              </a:ext>
            </a:extLst>
          </p:cNvPr>
          <p:cNvPicPr>
            <a:picLocks noChangeAspect="1"/>
          </p:cNvPicPr>
          <p:nvPr/>
        </p:nvPicPr>
        <p:blipFill rotWithShape="1">
          <a:blip r:embed="rId3" cstate="screen">
            <a:alphaModFix amt="58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8CADE98A-48DA-4846-A7DD-2424D24E0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2" name="Rubrik 1">
            <a:extLst>
              <a:ext uri="{FF2B5EF4-FFF2-40B4-BE49-F238E27FC236}">
                <a16:creationId xmlns:a16="http://schemas.microsoft.com/office/drawing/2014/main" id="{83B5AF4E-2760-774F-B17E-15CC56222155}"/>
              </a:ext>
            </a:extLst>
          </p:cNvPr>
          <p:cNvSpPr>
            <a:spLocks noGrp="1"/>
          </p:cNvSpPr>
          <p:nvPr>
            <p:ph type="ctrTitle"/>
          </p:nvPr>
        </p:nvSpPr>
        <p:spPr>
          <a:xfrm>
            <a:off x="691607" y="2288561"/>
            <a:ext cx="8689258" cy="3443647"/>
          </a:xfrm>
        </p:spPr>
        <p:txBody>
          <a:bodyPr anchor="t"/>
          <a:lstStyle/>
          <a:p>
            <a:pPr algn="l"/>
            <a:r>
              <a:rPr lang="sv-SE" sz="4800" b="0" cap="none" dirty="0"/>
              <a:t>Accelerera användningen av AI för att stärka Sveriges välfärd och konkurrenskraft och förbättra livet för alla som lever i Sverige</a:t>
            </a:r>
            <a:r>
              <a:rPr lang="sv-SE" sz="4800" cap="none" dirty="0"/>
              <a:t>.</a:t>
            </a:r>
            <a:endParaRPr lang="en-US" sz="4800" cap="none" dirty="0">
              <a:latin typeface="Greycliff CF Heavy"/>
            </a:endParaRPr>
          </a:p>
        </p:txBody>
      </p:sp>
      <p:sp>
        <p:nvSpPr>
          <p:cNvPr id="8" name="Google Shape;141;p1">
            <a:extLst>
              <a:ext uri="{FF2B5EF4-FFF2-40B4-BE49-F238E27FC236}">
                <a16:creationId xmlns:a16="http://schemas.microsoft.com/office/drawing/2014/main" id="{8509F0B0-D433-8E4E-908A-33686BD72B59}"/>
              </a:ext>
            </a:extLst>
          </p:cNvPr>
          <p:cNvSpPr txBox="1">
            <a:spLocks/>
          </p:cNvSpPr>
          <p:nvPr/>
        </p:nvSpPr>
        <p:spPr>
          <a:xfrm>
            <a:off x="691607" y="905919"/>
            <a:ext cx="8290560" cy="761358"/>
          </a:xfrm>
          <a:prstGeom prst="rect">
            <a:avLst/>
          </a:prstGeom>
          <a:noFill/>
          <a:ln>
            <a:noFill/>
          </a:ln>
        </p:spPr>
        <p:txBody>
          <a:bodyPr spcFirstLastPara="1" vert="horz" wrap="square" lIns="90000" tIns="43200" rIns="90000" bIns="43200" rtlCol="0" anchor="t" anchorCtr="0">
            <a:noAutofit/>
          </a:bodyPr>
          <a:lstStyle>
            <a:lvl1pPr algn="ctr" defTabSz="914400" rtl="0" eaLnBrk="1" latinLnBrk="0" hangingPunct="1">
              <a:lnSpc>
                <a:spcPct val="90000"/>
              </a:lnSpc>
              <a:spcBef>
                <a:spcPct val="0"/>
              </a:spcBef>
              <a:buNone/>
              <a:defRPr sz="6400" b="1" i="0" kern="1200" cap="all" baseline="0">
                <a:solidFill>
                  <a:schemeClr val="tx1"/>
                </a:solidFill>
                <a:latin typeface="Greycliff CF Heavy" pitchFamily="2" charset="77"/>
                <a:ea typeface="+mj-ea"/>
                <a:cs typeface="+mj-cs"/>
              </a:defRPr>
            </a:lvl1pPr>
          </a:lstStyle>
          <a:p>
            <a:pPr algn="l"/>
            <a:r>
              <a:rPr lang="en-US" sz="3200" cap="none" err="1">
                <a:latin typeface="Greycliff CF Heavy"/>
              </a:rPr>
              <a:t>Varför</a:t>
            </a:r>
            <a:r>
              <a:rPr lang="en-US" sz="3200">
                <a:latin typeface="Greycliff CF Heavy"/>
              </a:rPr>
              <a:t>?</a:t>
            </a:r>
            <a:endParaRPr lang="sv-SE" sz="3200"/>
          </a:p>
        </p:txBody>
      </p:sp>
    </p:spTree>
    <p:extLst>
      <p:ext uri="{BB962C8B-B14F-4D97-AF65-F5344CB8AC3E}">
        <p14:creationId xmlns:p14="http://schemas.microsoft.com/office/powerpoint/2010/main" val="2557687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0D05AF2-B18F-EB44-BF73-58503B13F4BC}"/>
              </a:ext>
            </a:extLst>
          </p:cNvPr>
          <p:cNvSpPr/>
          <p:nvPr/>
        </p:nvSpPr>
        <p:spPr>
          <a:xfrm>
            <a:off x="4431859" y="2244239"/>
            <a:ext cx="3335828" cy="1408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11" name="Rektangel 10">
            <a:extLst>
              <a:ext uri="{FF2B5EF4-FFF2-40B4-BE49-F238E27FC236}">
                <a16:creationId xmlns:a16="http://schemas.microsoft.com/office/drawing/2014/main" id="{CE680AEE-1F36-42D8-DE91-786250CD607A}"/>
              </a:ext>
            </a:extLst>
          </p:cNvPr>
          <p:cNvSpPr/>
          <p:nvPr/>
        </p:nvSpPr>
        <p:spPr>
          <a:xfrm>
            <a:off x="8155703" y="2244239"/>
            <a:ext cx="3329227" cy="1408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13" name="Rektangel 12">
            <a:extLst>
              <a:ext uri="{FF2B5EF4-FFF2-40B4-BE49-F238E27FC236}">
                <a16:creationId xmlns:a16="http://schemas.microsoft.com/office/drawing/2014/main" id="{89F51DB9-1732-0C89-6986-DDF3E993E00C}"/>
              </a:ext>
            </a:extLst>
          </p:cNvPr>
          <p:cNvSpPr/>
          <p:nvPr/>
        </p:nvSpPr>
        <p:spPr>
          <a:xfrm>
            <a:off x="774259" y="2244238"/>
            <a:ext cx="3350009" cy="14080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pic>
        <p:nvPicPr>
          <p:cNvPr id="12" name="Bildobjekt 11">
            <a:extLst>
              <a:ext uri="{FF2B5EF4-FFF2-40B4-BE49-F238E27FC236}">
                <a16:creationId xmlns:a16="http://schemas.microsoft.com/office/drawing/2014/main" id="{76295C46-0C91-A7FA-1060-4F40AC5641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5255" y="3652297"/>
            <a:ext cx="3335829" cy="1857209"/>
          </a:xfrm>
          <a:prstGeom prst="rect">
            <a:avLst/>
          </a:prstGeom>
        </p:spPr>
      </p:pic>
      <p:sp>
        <p:nvSpPr>
          <p:cNvPr id="8" name="Rektangel 7">
            <a:extLst>
              <a:ext uri="{FF2B5EF4-FFF2-40B4-BE49-F238E27FC236}">
                <a16:creationId xmlns:a16="http://schemas.microsoft.com/office/drawing/2014/main" id="{906592C1-FCAD-22B9-B3F0-BEA847FFB4FA}"/>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18" name="Rubrik 1">
            <a:extLst>
              <a:ext uri="{FF2B5EF4-FFF2-40B4-BE49-F238E27FC236}">
                <a16:creationId xmlns:a16="http://schemas.microsoft.com/office/drawing/2014/main" id="{2E3231E6-3EB8-2BBC-996F-63F63C290D50}"/>
              </a:ext>
            </a:extLst>
          </p:cNvPr>
          <p:cNvSpPr txBox="1">
            <a:spLocks/>
          </p:cNvSpPr>
          <p:nvPr/>
        </p:nvSpPr>
        <p:spPr>
          <a:xfrm>
            <a:off x="984942" y="2437959"/>
            <a:ext cx="2880000" cy="991041"/>
          </a:xfrm>
          <a:prstGeom prst="rect">
            <a:avLst/>
          </a:prstGeom>
        </p:spPr>
        <p:txBody>
          <a:bodyPr vert="horz" lIns="36000" tIns="0" rIns="36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Executive AI accelerator</a:t>
            </a:r>
          </a:p>
        </p:txBody>
      </p:sp>
      <p:sp>
        <p:nvSpPr>
          <p:cNvPr id="19" name="Platshållare för text 4">
            <a:extLst>
              <a:ext uri="{FF2B5EF4-FFF2-40B4-BE49-F238E27FC236}">
                <a16:creationId xmlns:a16="http://schemas.microsoft.com/office/drawing/2014/main" id="{9079B580-32CD-FA5F-B8A4-4FFA91C4684B}"/>
              </a:ext>
            </a:extLst>
          </p:cNvPr>
          <p:cNvSpPr txBox="1">
            <a:spLocks/>
          </p:cNvSpPr>
          <p:nvPr/>
        </p:nvSpPr>
        <p:spPr>
          <a:xfrm>
            <a:off x="4656000" y="2437959"/>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200" b="1" dirty="0" err="1">
                <a:solidFill>
                  <a:schemeClr val="bg1"/>
                </a:solidFill>
                <a:latin typeface="Greycliff CF Heavy" pitchFamily="2" charset="77"/>
              </a:rPr>
              <a:t>Poddar</a:t>
            </a:r>
            <a:r>
              <a:rPr lang="sv-SE" sz="3200" b="1" dirty="0">
                <a:solidFill>
                  <a:schemeClr val="bg1"/>
                </a:solidFill>
                <a:latin typeface="Greycliff CF Heavy" pitchFamily="2" charset="77"/>
              </a:rPr>
              <a:t> och kurser</a:t>
            </a:r>
          </a:p>
        </p:txBody>
      </p:sp>
      <p:sp>
        <p:nvSpPr>
          <p:cNvPr id="20" name="Platshållare för text 5">
            <a:extLst>
              <a:ext uri="{FF2B5EF4-FFF2-40B4-BE49-F238E27FC236}">
                <a16:creationId xmlns:a16="http://schemas.microsoft.com/office/drawing/2014/main" id="{2264171F-2749-05AD-EC68-281C1D0B3C14}"/>
              </a:ext>
            </a:extLst>
          </p:cNvPr>
          <p:cNvSpPr txBox="1">
            <a:spLocks/>
          </p:cNvSpPr>
          <p:nvPr/>
        </p:nvSpPr>
        <p:spPr>
          <a:xfrm>
            <a:off x="8403772" y="2437959"/>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200" b="1" dirty="0" err="1">
                <a:solidFill>
                  <a:schemeClr val="bg1"/>
                </a:solidFill>
                <a:latin typeface="Greycliff CF Heavy" pitchFamily="2" charset="77"/>
              </a:rPr>
              <a:t>Future</a:t>
            </a:r>
            <a:r>
              <a:rPr lang="sv-SE" sz="3200" b="1" dirty="0">
                <a:solidFill>
                  <a:schemeClr val="bg1"/>
                </a:solidFill>
                <a:latin typeface="Greycliff CF Heavy" pitchFamily="2" charset="77"/>
              </a:rPr>
              <a:t> </a:t>
            </a:r>
            <a:r>
              <a:rPr lang="sv-SE" sz="3200" b="1" dirty="0" err="1">
                <a:solidFill>
                  <a:schemeClr val="bg1"/>
                </a:solidFill>
                <a:latin typeface="Greycliff CF Heavy" pitchFamily="2" charset="77"/>
              </a:rPr>
              <a:t>of</a:t>
            </a:r>
            <a:r>
              <a:rPr lang="sv-SE" sz="3200" b="1" dirty="0">
                <a:solidFill>
                  <a:schemeClr val="bg1"/>
                </a:solidFill>
                <a:latin typeface="Greycliff CF Heavy" pitchFamily="2" charset="77"/>
              </a:rPr>
              <a:t> </a:t>
            </a:r>
            <a:r>
              <a:rPr lang="sv-SE" sz="3200" b="1" dirty="0" err="1">
                <a:solidFill>
                  <a:schemeClr val="bg1"/>
                </a:solidFill>
                <a:latin typeface="Greycliff CF Heavy" pitchFamily="2" charset="77"/>
              </a:rPr>
              <a:t>Democracy</a:t>
            </a:r>
            <a:endParaRPr lang="sv-SE" sz="3200" b="1" dirty="0">
              <a:solidFill>
                <a:schemeClr val="bg1"/>
              </a:solidFill>
              <a:latin typeface="Greycliff CF Heavy" pitchFamily="2" charset="77"/>
            </a:endParaRPr>
          </a:p>
        </p:txBody>
      </p:sp>
      <p:pic>
        <p:nvPicPr>
          <p:cNvPr id="3" name="Bildobjekt 2" descr="En bild som visar mönster, gul, guld&#10;&#10;Automatiskt genererad beskrivning">
            <a:extLst>
              <a:ext uri="{FF2B5EF4-FFF2-40B4-BE49-F238E27FC236}">
                <a16:creationId xmlns:a16="http://schemas.microsoft.com/office/drawing/2014/main" id="{CAE6C857-956A-5AF0-D2F1-9157D68324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062" y="3652297"/>
            <a:ext cx="3335830" cy="1857209"/>
          </a:xfrm>
          <a:prstGeom prst="rect">
            <a:avLst/>
          </a:prstGeom>
        </p:spPr>
      </p:pic>
      <p:pic>
        <p:nvPicPr>
          <p:cNvPr id="6" name="Bildobjekt 5">
            <a:extLst>
              <a:ext uri="{FF2B5EF4-FFF2-40B4-BE49-F238E27FC236}">
                <a16:creationId xmlns:a16="http://schemas.microsoft.com/office/drawing/2014/main" id="{725CF8B1-2296-8EE2-AF5B-0D1B054B22E3}"/>
              </a:ext>
            </a:extLst>
          </p:cNvPr>
          <p:cNvPicPr>
            <a:picLocks/>
          </p:cNvPicPr>
          <p:nvPr/>
        </p:nvPicPr>
        <p:blipFill>
          <a:blip r:embed="rId4"/>
          <a:stretch>
            <a:fillRect/>
          </a:stretch>
        </p:blipFill>
        <p:spPr>
          <a:xfrm>
            <a:off x="8173722" y="3654000"/>
            <a:ext cx="3337200" cy="1857600"/>
          </a:xfrm>
          <a:prstGeom prst="rect">
            <a:avLst/>
          </a:prstGeom>
        </p:spPr>
      </p:pic>
    </p:spTree>
    <p:extLst>
      <p:ext uri="{BB962C8B-B14F-4D97-AF65-F5344CB8AC3E}">
        <p14:creationId xmlns:p14="http://schemas.microsoft.com/office/powerpoint/2010/main" val="3400460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ruta 76">
            <a:extLst>
              <a:ext uri="{FF2B5EF4-FFF2-40B4-BE49-F238E27FC236}">
                <a16:creationId xmlns:a16="http://schemas.microsoft.com/office/drawing/2014/main" id="{F1E5A8FA-A036-2803-8936-344C85FEFFE3}"/>
              </a:ext>
            </a:extLst>
          </p:cNvPr>
          <p:cNvSpPr txBox="1"/>
          <p:nvPr/>
        </p:nvSpPr>
        <p:spPr>
          <a:xfrm>
            <a:off x="669600" y="907200"/>
            <a:ext cx="9607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4000" b="1">
                <a:solidFill>
                  <a:schemeClr val="bg1"/>
                </a:solidFill>
                <a:latin typeface="Greycliff CF Heavy" pitchFamily="2" charset="77"/>
                <a:ea typeface="+mj-ea"/>
                <a:cs typeface="+mj-cs"/>
                <a:sym typeface="Arial"/>
              </a:rPr>
              <a:t>Future of Democracy</a:t>
            </a:r>
          </a:p>
        </p:txBody>
      </p:sp>
      <p:sp>
        <p:nvSpPr>
          <p:cNvPr id="4" name="Underrubrik 2">
            <a:extLst>
              <a:ext uri="{FF2B5EF4-FFF2-40B4-BE49-F238E27FC236}">
                <a16:creationId xmlns:a16="http://schemas.microsoft.com/office/drawing/2014/main" id="{BD809ED2-ABDC-58BB-C646-128B208077EC}"/>
              </a:ext>
            </a:extLst>
          </p:cNvPr>
          <p:cNvSpPr txBox="1">
            <a:spLocks/>
          </p:cNvSpPr>
          <p:nvPr/>
        </p:nvSpPr>
        <p:spPr>
          <a:xfrm>
            <a:off x="8163597" y="1916113"/>
            <a:ext cx="3261642" cy="26558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None/>
            </a:pPr>
            <a:r>
              <a:rPr lang="sv-SE" sz="1600" dirty="0">
                <a:solidFill>
                  <a:schemeClr val="bg1"/>
                </a:solidFill>
              </a:rPr>
              <a:t>Det årliga </a:t>
            </a:r>
            <a:r>
              <a:rPr lang="sv-SE" sz="1600" dirty="0" err="1">
                <a:solidFill>
                  <a:schemeClr val="bg1"/>
                </a:solidFill>
              </a:rPr>
              <a:t>Future</a:t>
            </a:r>
            <a:r>
              <a:rPr lang="sv-SE" sz="1600" dirty="0">
                <a:solidFill>
                  <a:schemeClr val="bg1"/>
                </a:solidFill>
              </a:rPr>
              <a:t> </a:t>
            </a:r>
            <a:r>
              <a:rPr lang="sv-SE" sz="1600" dirty="0" err="1">
                <a:solidFill>
                  <a:schemeClr val="bg1"/>
                </a:solidFill>
              </a:rPr>
              <a:t>of</a:t>
            </a:r>
            <a:r>
              <a:rPr lang="sv-SE" sz="1600" dirty="0">
                <a:solidFill>
                  <a:schemeClr val="bg1"/>
                </a:solidFill>
              </a:rPr>
              <a:t> </a:t>
            </a:r>
            <a:r>
              <a:rPr lang="sv-SE" sz="1600" dirty="0" err="1">
                <a:solidFill>
                  <a:schemeClr val="bg1"/>
                </a:solidFill>
              </a:rPr>
              <a:t>Democracy</a:t>
            </a:r>
            <a:r>
              <a:rPr lang="sv-SE" sz="1600" dirty="0">
                <a:solidFill>
                  <a:schemeClr val="bg1"/>
                </a:solidFill>
              </a:rPr>
              <a:t> Summit samlar ledare och beslutsfattare från olika samhällssektorer för att gemensamt ta itu med frågan om hur Sverige kan moderniseras med hjälp av ny teknik och samtidigt värna demokratiska värden.
</a:t>
            </a:r>
            <a:endParaRPr lang="en-US" sz="1600" dirty="0">
              <a:solidFill>
                <a:schemeClr val="bg1"/>
              </a:solidFill>
            </a:endParaRPr>
          </a:p>
        </p:txBody>
      </p:sp>
      <p:sp>
        <p:nvSpPr>
          <p:cNvPr id="6" name="Rektangel 5">
            <a:extLst>
              <a:ext uri="{FF2B5EF4-FFF2-40B4-BE49-F238E27FC236}">
                <a16:creationId xmlns:a16="http://schemas.microsoft.com/office/drawing/2014/main" id="{F3E79EF5-57C5-0636-A6C9-BE785CBAB072}"/>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5" name="Onlinemedia 2" descr="Future of Democracy Summit">
            <a:hlinkClick r:id="" action="ppaction://media"/>
            <a:extLst>
              <a:ext uri="{FF2B5EF4-FFF2-40B4-BE49-F238E27FC236}">
                <a16:creationId xmlns:a16="http://schemas.microsoft.com/office/drawing/2014/main" id="{612AB7C9-AE95-A8C5-FDA6-16E267C13D8F}"/>
              </a:ext>
            </a:extLst>
          </p:cNvPr>
          <p:cNvPicPr>
            <a:picLocks noRot="1" noChangeAspect="1"/>
          </p:cNvPicPr>
          <p:nvPr>
            <a:videoFile r:link="rId1"/>
          </p:nvPr>
        </p:nvPicPr>
        <p:blipFill rotWithShape="1">
          <a:blip r:embed="rId3"/>
          <a:srcRect t="909" b="909"/>
          <a:stretch/>
        </p:blipFill>
        <p:spPr>
          <a:xfrm>
            <a:off x="766763" y="1916113"/>
            <a:ext cx="7021512" cy="3895043"/>
          </a:xfrm>
          <a:prstGeom prst="rect">
            <a:avLst/>
          </a:prstGeom>
        </p:spPr>
      </p:pic>
    </p:spTree>
    <p:extLst>
      <p:ext uri="{BB962C8B-B14F-4D97-AF65-F5344CB8AC3E}">
        <p14:creationId xmlns:p14="http://schemas.microsoft.com/office/powerpoint/2010/main" val="3035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8987280-0D43-802B-394B-FADBF97B51C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7804" r="1892" b="-42"/>
          <a:stretch/>
        </p:blipFill>
        <p:spPr>
          <a:xfrm>
            <a:off x="-1" y="0"/>
            <a:ext cx="12192001"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3970ED4F-4FB6-A4F2-CBB4-55A627AD16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9" name="Rektangel 8">
            <a:extLst>
              <a:ext uri="{FF2B5EF4-FFF2-40B4-BE49-F238E27FC236}">
                <a16:creationId xmlns:a16="http://schemas.microsoft.com/office/drawing/2014/main" id="{7BE554BC-45A8-77B3-0166-710A78B6C03C}"/>
              </a:ext>
            </a:extLst>
          </p:cNvPr>
          <p:cNvSpPr/>
          <p:nvPr/>
        </p:nvSpPr>
        <p:spPr>
          <a:xfrm>
            <a:off x="0" y="0"/>
            <a:ext cx="391442" cy="685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 name="Rubrik 1">
            <a:extLst>
              <a:ext uri="{FF2B5EF4-FFF2-40B4-BE49-F238E27FC236}">
                <a16:creationId xmlns:a16="http://schemas.microsoft.com/office/drawing/2014/main" id="{52E9BF2D-1040-6A8B-B872-F0187ADD5060}"/>
              </a:ext>
            </a:extLst>
          </p:cNvPr>
          <p:cNvSpPr>
            <a:spLocks noGrp="1"/>
          </p:cNvSpPr>
          <p:nvPr>
            <p:ph type="ctrTitle"/>
          </p:nvPr>
        </p:nvSpPr>
        <p:spPr>
          <a:xfrm>
            <a:off x="1014154" y="2676698"/>
            <a:ext cx="8290560" cy="1086186"/>
          </a:xfrm>
        </p:spPr>
        <p:txBody>
          <a:bodyPr>
            <a:noAutofit/>
          </a:bodyPr>
          <a:lstStyle/>
          <a:p>
            <a:r>
              <a:rPr lang="en-US" dirty="0" err="1"/>
              <a:t>Samarbete</a:t>
            </a:r>
            <a:endParaRPr lang="en-US" dirty="0"/>
          </a:p>
        </p:txBody>
      </p:sp>
    </p:spTree>
    <p:extLst>
      <p:ext uri="{BB962C8B-B14F-4D97-AF65-F5344CB8AC3E}">
        <p14:creationId xmlns:p14="http://schemas.microsoft.com/office/powerpoint/2010/main" val="3300400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klädsel, person, person, möbler&#10;&#10;Automatiskt genererad beskrivning">
            <a:extLst>
              <a:ext uri="{FF2B5EF4-FFF2-40B4-BE49-F238E27FC236}">
                <a16:creationId xmlns:a16="http://schemas.microsoft.com/office/drawing/2014/main" id="{63709DEC-1985-6597-C0D9-AF4C6470D4BE}"/>
              </a:ext>
            </a:extLst>
          </p:cNvPr>
          <p:cNvPicPr>
            <a:picLocks noChangeAspect="1"/>
          </p:cNvPicPr>
          <p:nvPr/>
        </p:nvPicPr>
        <p:blipFill rotWithShape="1">
          <a:blip r:embed="rId2" cstate="screen">
            <a:alphaModFix amt="88000"/>
            <a:extLst>
              <a:ext uri="{28A0092B-C50C-407E-A947-70E740481C1C}">
                <a14:useLocalDpi xmlns:a14="http://schemas.microsoft.com/office/drawing/2010/main"/>
              </a:ext>
            </a:extLst>
          </a:blip>
          <a:srcRect/>
          <a:stretch/>
        </p:blipFill>
        <p:spPr>
          <a:xfrm>
            <a:off x="2108298" y="863687"/>
            <a:ext cx="9080310" cy="5337088"/>
          </a:xfrm>
          <a:prstGeom prst="rect">
            <a:avLst/>
          </a:prstGeom>
        </p:spPr>
      </p:pic>
      <p:sp>
        <p:nvSpPr>
          <p:cNvPr id="8" name="Rektangel 7">
            <a:extLst>
              <a:ext uri="{FF2B5EF4-FFF2-40B4-BE49-F238E27FC236}">
                <a16:creationId xmlns:a16="http://schemas.microsoft.com/office/drawing/2014/main" id="{B26BC2E5-5871-0204-EFED-B0490BA25794}"/>
              </a:ext>
            </a:extLst>
          </p:cNvPr>
          <p:cNvSpPr/>
          <p:nvPr/>
        </p:nvSpPr>
        <p:spPr>
          <a:xfrm>
            <a:off x="0" y="0"/>
            <a:ext cx="391442" cy="685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extLst>
              <a:ext uri="{FF2B5EF4-FFF2-40B4-BE49-F238E27FC236}">
                <a16:creationId xmlns:a16="http://schemas.microsoft.com/office/drawing/2014/main" id="{4A57C16F-1EAF-8E00-EDFA-9FAB07BEBEC2}"/>
              </a:ext>
            </a:extLst>
          </p:cNvPr>
          <p:cNvSpPr/>
          <p:nvPr/>
        </p:nvSpPr>
        <p:spPr>
          <a:xfrm>
            <a:off x="2108298" y="3207224"/>
            <a:ext cx="9080310" cy="3043451"/>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1" i="0">
              <a:solidFill>
                <a:schemeClr val="bg1"/>
              </a:solidFill>
              <a:latin typeface="Greycliff CF" pitchFamily="2" charset="77"/>
            </a:endParaRPr>
          </a:p>
        </p:txBody>
      </p:sp>
      <p:sp>
        <p:nvSpPr>
          <p:cNvPr id="4" name="textruta 76">
            <a:extLst>
              <a:ext uri="{FF2B5EF4-FFF2-40B4-BE49-F238E27FC236}">
                <a16:creationId xmlns:a16="http://schemas.microsoft.com/office/drawing/2014/main" id="{25346206-7047-3995-6B44-97C8D29184F0}"/>
              </a:ext>
            </a:extLst>
          </p:cNvPr>
          <p:cNvSpPr txBox="1"/>
          <p:nvPr/>
        </p:nvSpPr>
        <p:spPr>
          <a:xfrm>
            <a:off x="766764" y="4296743"/>
            <a:ext cx="8892626" cy="2554545"/>
          </a:xfrm>
          <a:prstGeom prst="rect">
            <a:avLst/>
          </a:prstGeom>
          <a:noFill/>
        </p:spPr>
        <p:txBody>
          <a:bodyPr wrap="square" rtlCol="0">
            <a:spAutoFit/>
          </a:bodyPr>
          <a:lstStyle/>
          <a:p>
            <a:pPr lvl="0">
              <a:buClr>
                <a:srgbClr val="000000"/>
              </a:buClr>
              <a:defRPr/>
            </a:pPr>
            <a:r>
              <a:rPr lang="en-US" sz="3200" b="1" dirty="0" err="1">
                <a:solidFill>
                  <a:schemeClr val="bg1"/>
                </a:solidFill>
                <a:latin typeface="Greycliff CF Heavy" pitchFamily="2" charset="77"/>
                <a:ea typeface="+mj-ea"/>
                <a:cs typeface="+mj-cs"/>
                <a:sym typeface="Arial"/>
              </a:rPr>
              <a:t>Få</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organisationer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kan</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dra</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nytta</a:t>
            </a:r>
            <a:r>
              <a:rPr lang="en-US" sz="3200" b="1" dirty="0">
                <a:solidFill>
                  <a:schemeClr val="bg1"/>
                </a:solidFill>
                <a:latin typeface="Greycliff CF Heavy" pitchFamily="2" charset="77"/>
                <a:ea typeface="+mj-ea"/>
                <a:cs typeface="+mj-cs"/>
                <a:sym typeface="Arial"/>
              </a:rPr>
              <a:t> av AI om de </a:t>
            </a:r>
            <a:r>
              <a:rPr lang="en-US" sz="3200" b="1" dirty="0" err="1">
                <a:solidFill>
                  <a:schemeClr val="bg1"/>
                </a:solidFill>
                <a:latin typeface="Greycliff CF Heavy" pitchFamily="2" charset="77"/>
                <a:ea typeface="+mj-ea"/>
                <a:cs typeface="+mj-cs"/>
                <a:sym typeface="Arial"/>
              </a:rPr>
              <a:t>arbetar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på</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egen</a:t>
            </a:r>
            <a:r>
              <a:rPr lang="en-US" sz="3200" b="1" dirty="0">
                <a:solidFill>
                  <a:schemeClr val="bg1"/>
                </a:solidFill>
                <a:latin typeface="Greycliff CF Heavy" pitchFamily="2" charset="77"/>
                <a:ea typeface="+mj-ea"/>
                <a:cs typeface="+mj-cs"/>
                <a:sym typeface="Arial"/>
              </a:rPr>
              <a:t> hand. </a:t>
            </a:r>
            <a:r>
              <a:rPr lang="en-US" sz="3200" b="1" dirty="0" err="1">
                <a:solidFill>
                  <a:schemeClr val="bg1"/>
                </a:solidFill>
                <a:latin typeface="Greycliff CF Heavy" pitchFamily="2" charset="77"/>
                <a:ea typeface="+mj-ea"/>
                <a:cs typeface="+mj-cs"/>
                <a:sym typeface="Arial"/>
              </a:rPr>
              <a:t>Att</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tillsammans</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bygga</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kunskap</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verktyg</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resurser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labb</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och</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modeller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möjliggör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verkligt</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värdeskapande</a:t>
            </a:r>
            <a:r>
              <a:rPr lang="en-US" sz="3200" b="1" dirty="0">
                <a:solidFill>
                  <a:schemeClr val="bg1"/>
                </a:solidFill>
                <a:latin typeface="Greycliff CF Heavy" pitchFamily="2" charset="77"/>
                <a:ea typeface="+mj-ea"/>
                <a:cs typeface="+mj-cs"/>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US" sz="3200" b="1" dirty="0">
              <a:solidFill>
                <a:schemeClr val="bg1"/>
              </a:solidFill>
              <a:latin typeface="Greycliff CF Heavy" pitchFamily="2" charset="77"/>
              <a:ea typeface="+mj-ea"/>
              <a:cs typeface="+mj-cs"/>
              <a:sym typeface="Arial"/>
            </a:endParaRPr>
          </a:p>
        </p:txBody>
      </p:sp>
      <p:pic>
        <p:nvPicPr>
          <p:cNvPr id="11" name="Bildobjekt 10" descr="En bild som visar ritning&#10;&#10;Automatiskt genererad beskrivning">
            <a:extLst>
              <a:ext uri="{FF2B5EF4-FFF2-40B4-BE49-F238E27FC236}">
                <a16:creationId xmlns:a16="http://schemas.microsoft.com/office/drawing/2014/main" id="{21AC1011-FD93-AC88-3D0B-A1D3805F55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Tree>
    <p:extLst>
      <p:ext uri="{BB962C8B-B14F-4D97-AF65-F5344CB8AC3E}">
        <p14:creationId xmlns:p14="http://schemas.microsoft.com/office/powerpoint/2010/main" val="3421246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a:extLst>
              <a:ext uri="{FF2B5EF4-FFF2-40B4-BE49-F238E27FC236}">
                <a16:creationId xmlns:a16="http://schemas.microsoft.com/office/drawing/2014/main" id="{1A1D3639-4899-CFC4-9673-1ED9CCE2B5D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53633" y="1700"/>
            <a:ext cx="7434535" cy="7438798"/>
          </a:xfrm>
          <a:prstGeom prst="rect">
            <a:avLst/>
          </a:prstGeom>
        </p:spPr>
      </p:pic>
      <p:sp>
        <p:nvSpPr>
          <p:cNvPr id="25" name="Rektangel 24">
            <a:extLst>
              <a:ext uri="{FF2B5EF4-FFF2-40B4-BE49-F238E27FC236}">
                <a16:creationId xmlns:a16="http://schemas.microsoft.com/office/drawing/2014/main" id="{8DB4EB72-6B0B-2875-87D1-CCDD8A3EF886}"/>
              </a:ext>
            </a:extLst>
          </p:cNvPr>
          <p:cNvSpPr/>
          <p:nvPr/>
        </p:nvSpPr>
        <p:spPr>
          <a:xfrm>
            <a:off x="4573653" y="2028080"/>
            <a:ext cx="3335828" cy="1031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26" name="Rektangel 25">
            <a:extLst>
              <a:ext uri="{FF2B5EF4-FFF2-40B4-BE49-F238E27FC236}">
                <a16:creationId xmlns:a16="http://schemas.microsoft.com/office/drawing/2014/main" id="{4086ADCA-B219-C98E-B99B-C021AA45CEF7}"/>
              </a:ext>
            </a:extLst>
          </p:cNvPr>
          <p:cNvSpPr/>
          <p:nvPr/>
        </p:nvSpPr>
        <p:spPr>
          <a:xfrm>
            <a:off x="8297497" y="2028080"/>
            <a:ext cx="3329227" cy="1031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24" name="Rektangel 23">
            <a:extLst>
              <a:ext uri="{FF2B5EF4-FFF2-40B4-BE49-F238E27FC236}">
                <a16:creationId xmlns:a16="http://schemas.microsoft.com/office/drawing/2014/main" id="{2C30B4EA-7E14-4388-D40C-2914D85F6127}"/>
              </a:ext>
            </a:extLst>
          </p:cNvPr>
          <p:cNvSpPr/>
          <p:nvPr/>
        </p:nvSpPr>
        <p:spPr>
          <a:xfrm>
            <a:off x="916053" y="2028079"/>
            <a:ext cx="3350009" cy="10319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8" name="Rektangel 7">
            <a:extLst>
              <a:ext uri="{FF2B5EF4-FFF2-40B4-BE49-F238E27FC236}">
                <a16:creationId xmlns:a16="http://schemas.microsoft.com/office/drawing/2014/main" id="{B26BC2E5-5871-0204-EFED-B0490BA25794}"/>
              </a:ext>
            </a:extLst>
          </p:cNvPr>
          <p:cNvSpPr/>
          <p:nvPr/>
        </p:nvSpPr>
        <p:spPr>
          <a:xfrm>
            <a:off x="0" y="0"/>
            <a:ext cx="391442" cy="685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7" name="Rubrik 1">
            <a:extLst>
              <a:ext uri="{FF2B5EF4-FFF2-40B4-BE49-F238E27FC236}">
                <a16:creationId xmlns:a16="http://schemas.microsoft.com/office/drawing/2014/main" id="{34D56D35-7FCA-6447-2764-6DA93EC435E9}"/>
              </a:ext>
            </a:extLst>
          </p:cNvPr>
          <p:cNvSpPr>
            <a:spLocks noGrp="1"/>
          </p:cNvSpPr>
          <p:nvPr>
            <p:ph type="ctrTitle"/>
          </p:nvPr>
        </p:nvSpPr>
        <p:spPr>
          <a:xfrm>
            <a:off x="1093187" y="2028081"/>
            <a:ext cx="2880000" cy="991041"/>
          </a:xfrm>
        </p:spPr>
        <p:txBody>
          <a:bodyPr vert="horz" lIns="36000" tIns="0" rIns="36000" bIns="0" anchor="ctr" anchorCtr="0">
            <a:noAutofit/>
          </a:bodyPr>
          <a:lstStyle/>
          <a:p>
            <a:r>
              <a:rPr lang="en-US" sz="3200" dirty="0"/>
              <a:t>Event</a:t>
            </a:r>
          </a:p>
        </p:txBody>
      </p:sp>
      <p:sp>
        <p:nvSpPr>
          <p:cNvPr id="18" name="Platshållare för text 4">
            <a:extLst>
              <a:ext uri="{FF2B5EF4-FFF2-40B4-BE49-F238E27FC236}">
                <a16:creationId xmlns:a16="http://schemas.microsoft.com/office/drawing/2014/main" id="{D64A836F-B465-3823-3322-0F6FC1E31F42}"/>
              </a:ext>
            </a:extLst>
          </p:cNvPr>
          <p:cNvSpPr txBox="1">
            <a:spLocks/>
          </p:cNvSpPr>
          <p:nvPr/>
        </p:nvSpPr>
        <p:spPr>
          <a:xfrm>
            <a:off x="4764245" y="2028081"/>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sv-SE" sz="3200" b="1">
                <a:solidFill>
                  <a:srgbClr val="FFFFFF"/>
                </a:solidFill>
                <a:latin typeface="Greycliff CF Heavy" pitchFamily="2" charset="77"/>
              </a:rPr>
              <a:t>Co-</a:t>
            </a:r>
            <a:r>
              <a:rPr lang="sv-SE" sz="3200" b="1" err="1">
                <a:solidFill>
                  <a:srgbClr val="FFFFFF"/>
                </a:solidFill>
                <a:latin typeface="Greycliff CF Heavy" pitchFamily="2" charset="77"/>
              </a:rPr>
              <a:t>working</a:t>
            </a:r>
            <a:endParaRPr lang="sv-SE" sz="3200" b="1">
              <a:solidFill>
                <a:srgbClr val="FFFFFF"/>
              </a:solidFill>
              <a:latin typeface="Greycliff CF Heavy" pitchFamily="2" charset="77"/>
            </a:endParaRPr>
          </a:p>
        </p:txBody>
      </p:sp>
      <p:sp>
        <p:nvSpPr>
          <p:cNvPr id="19" name="Platshållare för text 5">
            <a:extLst>
              <a:ext uri="{FF2B5EF4-FFF2-40B4-BE49-F238E27FC236}">
                <a16:creationId xmlns:a16="http://schemas.microsoft.com/office/drawing/2014/main" id="{D16A22C0-32B6-0B33-2603-ADFFBDC6E17B}"/>
              </a:ext>
            </a:extLst>
          </p:cNvPr>
          <p:cNvSpPr txBox="1">
            <a:spLocks/>
          </p:cNvSpPr>
          <p:nvPr/>
        </p:nvSpPr>
        <p:spPr>
          <a:xfrm>
            <a:off x="8512017" y="2028081"/>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sv-SE" sz="3200" b="1" dirty="0">
                <a:solidFill>
                  <a:srgbClr val="FFFFFF"/>
                </a:solidFill>
                <a:latin typeface="Greycliff CF Heavy" pitchFamily="2" charset="77"/>
              </a:rPr>
              <a:t>Nätverk</a:t>
            </a:r>
          </a:p>
        </p:txBody>
      </p:sp>
      <p:pic>
        <p:nvPicPr>
          <p:cNvPr id="32" name="Bildobjekt 31" descr="En bild som visar ritning&#10;&#10;Automatiskt genererad beskrivning">
            <a:extLst>
              <a:ext uri="{FF2B5EF4-FFF2-40B4-BE49-F238E27FC236}">
                <a16:creationId xmlns:a16="http://schemas.microsoft.com/office/drawing/2014/main" id="{A210C1CA-BC6D-A61A-DC75-3D18CD86DB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pic>
        <p:nvPicPr>
          <p:cNvPr id="34" name="Bildobjekt 33" descr="En bild som visar klädsel, person, person, evenemang&#10;&#10;Automatiskt genererad beskrivning">
            <a:extLst>
              <a:ext uri="{FF2B5EF4-FFF2-40B4-BE49-F238E27FC236}">
                <a16:creationId xmlns:a16="http://schemas.microsoft.com/office/drawing/2014/main" id="{B29A3647-F439-923E-07AF-A590228506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6053" y="3060008"/>
            <a:ext cx="3350009" cy="2233339"/>
          </a:xfrm>
          <a:prstGeom prst="rect">
            <a:avLst/>
          </a:prstGeom>
        </p:spPr>
      </p:pic>
      <p:pic>
        <p:nvPicPr>
          <p:cNvPr id="37" name="Bildobjekt 36" descr="En bild som visar inomhus, klädsel, Kontorsbyggnad, möbler&#10;&#10;Automatiskt genererad beskrivning">
            <a:extLst>
              <a:ext uri="{FF2B5EF4-FFF2-40B4-BE49-F238E27FC236}">
                <a16:creationId xmlns:a16="http://schemas.microsoft.com/office/drawing/2014/main" id="{4AFD560D-F597-D161-F321-7A85C4F9EA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3652" y="3069461"/>
            <a:ext cx="3335829" cy="2223886"/>
          </a:xfrm>
          <a:prstGeom prst="rect">
            <a:avLst/>
          </a:prstGeom>
        </p:spPr>
      </p:pic>
      <p:pic>
        <p:nvPicPr>
          <p:cNvPr id="39" name="Bildobjekt 38" descr="En bild som visar Symmetri, byggnad, kupol&#10;&#10;Automatiskt genererad beskrivning">
            <a:extLst>
              <a:ext uri="{FF2B5EF4-FFF2-40B4-BE49-F238E27FC236}">
                <a16:creationId xmlns:a16="http://schemas.microsoft.com/office/drawing/2014/main" id="{6601FE26-A6C1-1FDA-CE53-C1686DBE6F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7496" y="3060008"/>
            <a:ext cx="3329228" cy="2219485"/>
          </a:xfrm>
          <a:prstGeom prst="rect">
            <a:avLst/>
          </a:prstGeom>
        </p:spPr>
      </p:pic>
    </p:spTree>
    <p:extLst>
      <p:ext uri="{BB962C8B-B14F-4D97-AF65-F5344CB8AC3E}">
        <p14:creationId xmlns:p14="http://schemas.microsoft.com/office/powerpoint/2010/main" val="1667043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klädsel, person, Människoansikte, leende&#10;&#10;Automatiskt genererad beskrivning">
            <a:extLst>
              <a:ext uri="{FF2B5EF4-FFF2-40B4-BE49-F238E27FC236}">
                <a16:creationId xmlns:a16="http://schemas.microsoft.com/office/drawing/2014/main" id="{65372847-1A2F-121C-2856-C9D286AC9316}"/>
              </a:ext>
            </a:extLst>
          </p:cNvPr>
          <p:cNvPicPr>
            <a:picLocks noChangeAspect="1"/>
          </p:cNvPicPr>
          <p:nvPr/>
        </p:nvPicPr>
        <p:blipFill rotWithShape="1">
          <a:blip r:embed="rId2" cstate="screen">
            <a:alphaModFix amt="74000"/>
            <a:extLst>
              <a:ext uri="{28A0092B-C50C-407E-A947-70E740481C1C}">
                <a14:useLocalDpi xmlns:a14="http://schemas.microsoft.com/office/drawing/2010/main"/>
              </a:ext>
            </a:extLst>
          </a:blip>
          <a:srcRect/>
          <a:stretch/>
        </p:blipFill>
        <p:spPr>
          <a:xfrm>
            <a:off x="391442" y="0"/>
            <a:ext cx="11800558" cy="685407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058322A4-0F82-893C-1DEB-F29C88D58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9" name="Rektangel 8">
            <a:extLst>
              <a:ext uri="{FF2B5EF4-FFF2-40B4-BE49-F238E27FC236}">
                <a16:creationId xmlns:a16="http://schemas.microsoft.com/office/drawing/2014/main" id="{2D87ABC3-1AA0-0995-E662-7F38C45D1637}"/>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 name="Rubrik 1">
            <a:extLst>
              <a:ext uri="{FF2B5EF4-FFF2-40B4-BE49-F238E27FC236}">
                <a16:creationId xmlns:a16="http://schemas.microsoft.com/office/drawing/2014/main" id="{7DCE7373-F044-13C6-01F9-719FAA8B6F04}"/>
              </a:ext>
            </a:extLst>
          </p:cNvPr>
          <p:cNvSpPr>
            <a:spLocks noGrp="1"/>
          </p:cNvSpPr>
          <p:nvPr>
            <p:ph type="ctrTitle"/>
          </p:nvPr>
        </p:nvSpPr>
        <p:spPr>
          <a:xfrm>
            <a:off x="1014154" y="2676698"/>
            <a:ext cx="8290560" cy="1086186"/>
          </a:xfrm>
        </p:spPr>
        <p:txBody>
          <a:bodyPr>
            <a:noAutofit/>
          </a:bodyPr>
          <a:lstStyle/>
          <a:p>
            <a:r>
              <a:rPr lang="en-US" dirty="0" err="1"/>
              <a:t>Möjliggörare</a:t>
            </a:r>
            <a:endParaRPr lang="en-US" dirty="0"/>
          </a:p>
        </p:txBody>
      </p:sp>
    </p:spTree>
    <p:extLst>
      <p:ext uri="{BB962C8B-B14F-4D97-AF65-F5344CB8AC3E}">
        <p14:creationId xmlns:p14="http://schemas.microsoft.com/office/powerpoint/2010/main" val="3899647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D05F317-BE67-2E35-FA36-03BACAF06999}"/>
              </a:ext>
            </a:extLst>
          </p:cNvPr>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2310938" y="863687"/>
            <a:ext cx="8877670" cy="5277104"/>
          </a:xfrm>
          <a:prstGeom prst="rect">
            <a:avLst/>
          </a:prstGeom>
          <a:effectLst/>
        </p:spPr>
      </p:pic>
      <p:sp>
        <p:nvSpPr>
          <p:cNvPr id="2" name="Rektangel 1">
            <a:extLst>
              <a:ext uri="{FF2B5EF4-FFF2-40B4-BE49-F238E27FC236}">
                <a16:creationId xmlns:a16="http://schemas.microsoft.com/office/drawing/2014/main" id="{6C865AB1-07B9-0BAD-085C-3979D4A71AA5}"/>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5" name="Rektangel 4">
            <a:extLst>
              <a:ext uri="{FF2B5EF4-FFF2-40B4-BE49-F238E27FC236}">
                <a16:creationId xmlns:a16="http://schemas.microsoft.com/office/drawing/2014/main" id="{7220D7B9-7E40-D77F-4C31-256956231005}"/>
              </a:ext>
            </a:extLst>
          </p:cNvPr>
          <p:cNvSpPr/>
          <p:nvPr/>
        </p:nvSpPr>
        <p:spPr>
          <a:xfrm>
            <a:off x="2108298" y="3207224"/>
            <a:ext cx="9080310" cy="3043451"/>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6" name="Bildobjekt 5" descr="En bild som visar ritning&#10;&#10;Automatiskt genererad beskrivning">
            <a:extLst>
              <a:ext uri="{FF2B5EF4-FFF2-40B4-BE49-F238E27FC236}">
                <a16:creationId xmlns:a16="http://schemas.microsoft.com/office/drawing/2014/main" id="{CD1B4079-BB24-A9BC-0D45-7AD950B04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7" name="textruta 76">
            <a:extLst>
              <a:ext uri="{FF2B5EF4-FFF2-40B4-BE49-F238E27FC236}">
                <a16:creationId xmlns:a16="http://schemas.microsoft.com/office/drawing/2014/main" id="{9ECCD5C0-0F4F-8E1D-1D15-CF712F3FF3EA}"/>
              </a:ext>
            </a:extLst>
          </p:cNvPr>
          <p:cNvSpPr txBox="1"/>
          <p:nvPr/>
        </p:nvSpPr>
        <p:spPr>
          <a:xfrm>
            <a:off x="766764" y="4299525"/>
            <a:ext cx="6848474" cy="2554545"/>
          </a:xfrm>
          <a:prstGeom prst="rect">
            <a:avLst/>
          </a:prstGeom>
          <a:noFill/>
        </p:spPr>
        <p:txBody>
          <a:bodyPr wrap="square" rtlCol="0">
            <a:spAutoFit/>
          </a:bodyPr>
          <a:lstStyle/>
          <a:p>
            <a:pPr lvl="0">
              <a:buClr>
                <a:srgbClr val="000000"/>
              </a:buClr>
              <a:defRPr/>
            </a:pPr>
            <a:r>
              <a:rPr lang="en-US" sz="3200" b="1" dirty="0">
                <a:solidFill>
                  <a:schemeClr val="bg1"/>
                </a:solidFill>
                <a:latin typeface="Greycliff CF Heavy" pitchFamily="2" charset="77"/>
                <a:ea typeface="+mj-ea"/>
                <a:cs typeface="+mj-cs"/>
                <a:sym typeface="Arial"/>
              </a:rPr>
              <a:t>AI </a:t>
            </a:r>
            <a:r>
              <a:rPr lang="en-US" sz="3200" b="1" dirty="0" err="1">
                <a:solidFill>
                  <a:schemeClr val="bg1"/>
                </a:solidFill>
                <a:latin typeface="Greycliff CF Heavy" pitchFamily="2" charset="77"/>
                <a:ea typeface="+mj-ea"/>
                <a:cs typeface="+mj-cs"/>
                <a:sym typeface="Arial"/>
              </a:rPr>
              <a:t>Swedens</a:t>
            </a:r>
            <a:r>
              <a:rPr lang="en-US" sz="3200" b="1" dirty="0">
                <a:solidFill>
                  <a:schemeClr val="bg1"/>
                </a:solidFill>
                <a:latin typeface="Greycliff CF Heavy" pitchFamily="2" charset="77"/>
                <a:ea typeface="+mj-ea"/>
                <a:cs typeface="+mj-cs"/>
                <a:sym typeface="Arial"/>
              </a:rPr>
              <a:t> partner </a:t>
            </a:r>
            <a:r>
              <a:rPr lang="en-US" sz="3200" b="1" dirty="0" err="1">
                <a:solidFill>
                  <a:schemeClr val="bg1"/>
                </a:solidFill>
                <a:latin typeface="Greycliff CF Heavy" pitchFamily="2" charset="77"/>
                <a:ea typeface="+mj-ea"/>
                <a:cs typeface="+mj-cs"/>
                <a:sym typeface="Arial"/>
              </a:rPr>
              <a:t>utvecklar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delbar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kunskap</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och</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resurser</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inom</a:t>
            </a:r>
            <a:r>
              <a:rPr lang="en-US" sz="3200" b="1" dirty="0">
                <a:solidFill>
                  <a:schemeClr val="bg1"/>
                </a:solidFill>
                <a:latin typeface="Greycliff CF Heavy" pitchFamily="2" charset="77"/>
                <a:ea typeface="+mj-ea"/>
                <a:cs typeface="+mj-cs"/>
                <a:sym typeface="Arial"/>
              </a:rPr>
              <a:t> fem </a:t>
            </a:r>
            <a:r>
              <a:rPr lang="en-US" sz="3200" b="1" dirty="0" err="1">
                <a:solidFill>
                  <a:schemeClr val="bg1"/>
                </a:solidFill>
                <a:latin typeface="Greycliff CF Heavy" pitchFamily="2" charset="77"/>
                <a:ea typeface="+mj-ea"/>
                <a:cs typeface="+mj-cs"/>
                <a:sym typeface="Arial"/>
              </a:rPr>
              <a:t>kritiska</a:t>
            </a:r>
            <a:r>
              <a:rPr lang="en-US" sz="3200" b="1" dirty="0">
                <a:solidFill>
                  <a:schemeClr val="bg1"/>
                </a:solidFill>
                <a:latin typeface="Greycliff CF Heavy" pitchFamily="2" charset="77"/>
                <a:ea typeface="+mj-ea"/>
                <a:cs typeface="+mj-cs"/>
                <a:sym typeface="Arial"/>
              </a:rPr>
              <a:t> </a:t>
            </a:r>
            <a:r>
              <a:rPr lang="en-US" sz="3200" b="1" dirty="0" err="1">
                <a:solidFill>
                  <a:schemeClr val="bg1"/>
                </a:solidFill>
                <a:latin typeface="Greycliff CF Heavy" pitchFamily="2" charset="77"/>
                <a:ea typeface="+mj-ea"/>
                <a:cs typeface="+mj-cs"/>
                <a:sym typeface="Arial"/>
              </a:rPr>
              <a:t>möjliggörare</a:t>
            </a:r>
            <a:r>
              <a:rPr lang="en-US" sz="3200" b="1" dirty="0">
                <a:solidFill>
                  <a:schemeClr val="bg1"/>
                </a:solidFill>
                <a:latin typeface="Greycliff CF Heavy" pitchFamily="2" charset="77"/>
                <a:ea typeface="+mj-ea"/>
                <a:cs typeface="+mj-cs"/>
                <a:sym typeface="Arial"/>
              </a:rPr>
              <a:t> för </a:t>
            </a:r>
            <a:r>
              <a:rPr lang="en-US" sz="3200" b="1" dirty="0" err="1">
                <a:solidFill>
                  <a:schemeClr val="bg1"/>
                </a:solidFill>
                <a:latin typeface="Greycliff CF Heavy" pitchFamily="2" charset="77"/>
                <a:ea typeface="+mj-ea"/>
                <a:cs typeface="+mj-cs"/>
                <a:sym typeface="Arial"/>
              </a:rPr>
              <a:t>tillämpning</a:t>
            </a:r>
            <a:r>
              <a:rPr lang="en-US" sz="3200" b="1" dirty="0">
                <a:solidFill>
                  <a:schemeClr val="bg1"/>
                </a:solidFill>
                <a:latin typeface="Greycliff CF Heavy" pitchFamily="2" charset="77"/>
                <a:ea typeface="+mj-ea"/>
                <a:cs typeface="+mj-cs"/>
                <a:sym typeface="Arial"/>
              </a:rPr>
              <a:t> av AI.
</a:t>
            </a:r>
          </a:p>
        </p:txBody>
      </p:sp>
    </p:spTree>
    <p:extLst>
      <p:ext uri="{BB962C8B-B14F-4D97-AF65-F5344CB8AC3E}">
        <p14:creationId xmlns:p14="http://schemas.microsoft.com/office/powerpoint/2010/main" val="3483879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ymmetri, konst, mönster, mörker&#10;&#10;Automatiskt genererad beskrivning">
            <a:extLst>
              <a:ext uri="{FF2B5EF4-FFF2-40B4-BE49-F238E27FC236}">
                <a16:creationId xmlns:a16="http://schemas.microsoft.com/office/drawing/2014/main" id="{CB69E051-40B2-94C8-6118-88FEB6071C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334000" y="-4182"/>
            <a:ext cx="6858000" cy="6858000"/>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err="1"/>
              <a:t>Möjliggörare</a:t>
            </a:r>
            <a:endParaRPr lang="en-US" sz="4000" dirty="0">
              <a:solidFill>
                <a:srgbClr val="FFFDF9"/>
              </a:solidFill>
              <a:sym typeface="Arial"/>
            </a:endParaRPr>
          </a:p>
        </p:txBody>
      </p:sp>
      <p:sp>
        <p:nvSpPr>
          <p:cNvPr id="13" name="Platshållare för text 8">
            <a:extLst>
              <a:ext uri="{FF2B5EF4-FFF2-40B4-BE49-F238E27FC236}">
                <a16:creationId xmlns:a16="http://schemas.microsoft.com/office/drawing/2014/main" id="{E2E3238C-1F05-974D-AEF3-67FC1DF82D03}"/>
              </a:ext>
            </a:extLst>
          </p:cNvPr>
          <p:cNvSpPr txBox="1">
            <a:spLocks/>
          </p:cNvSpPr>
          <p:nvPr/>
        </p:nvSpPr>
        <p:spPr>
          <a:xfrm>
            <a:off x="998490" y="2529146"/>
            <a:ext cx="312530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Data &amp; </a:t>
            </a:r>
            <a:r>
              <a:rPr lang="en-US" sz="3200" dirty="0" err="1">
                <a:solidFill>
                  <a:srgbClr val="FFFDF9"/>
                </a:solidFill>
                <a:sym typeface="Arial"/>
              </a:rPr>
              <a:t>infrastruktur</a:t>
            </a:r>
            <a:r>
              <a:rPr lang="en-US" sz="3200" dirty="0">
                <a:solidFill>
                  <a:srgbClr val="FFFDF9"/>
                </a:solidFill>
                <a:sym typeface="Arial"/>
              </a:rPr>
              <a:t>
</a:t>
            </a:r>
          </a:p>
        </p:txBody>
      </p:sp>
      <p:sp>
        <p:nvSpPr>
          <p:cNvPr id="19" name="Platshållare för text 8">
            <a:extLst>
              <a:ext uri="{FF2B5EF4-FFF2-40B4-BE49-F238E27FC236}">
                <a16:creationId xmlns:a16="http://schemas.microsoft.com/office/drawing/2014/main" id="{0A83C37B-5D47-424D-AE1E-D73042ABD345}"/>
              </a:ext>
            </a:extLst>
          </p:cNvPr>
          <p:cNvSpPr txBox="1">
            <a:spLocks/>
          </p:cNvSpPr>
          <p:nvPr/>
        </p:nvSpPr>
        <p:spPr>
          <a:xfrm>
            <a:off x="998489" y="4577300"/>
            <a:ext cx="3036607" cy="93291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err="1">
                <a:solidFill>
                  <a:srgbClr val="FFFDF9"/>
                </a:solidFill>
                <a:sym typeface="Arial"/>
              </a:rPr>
              <a:t>Ekosystem</a:t>
            </a:r>
            <a:endParaRPr lang="en-US" sz="3200" dirty="0">
              <a:solidFill>
                <a:srgbClr val="FFFDF9"/>
              </a:solidFill>
              <a:sym typeface="Arial"/>
            </a:endParaRPr>
          </a:p>
        </p:txBody>
      </p:sp>
      <p:sp>
        <p:nvSpPr>
          <p:cNvPr id="31" name="Platshållare för text 71">
            <a:extLst>
              <a:ext uri="{FF2B5EF4-FFF2-40B4-BE49-F238E27FC236}">
                <a16:creationId xmlns:a16="http://schemas.microsoft.com/office/drawing/2014/main" id="{7A653689-1D6F-D843-BDF7-1DB4B987E3EB}"/>
              </a:ext>
            </a:extLst>
          </p:cNvPr>
          <p:cNvSpPr txBox="1">
            <a:spLocks/>
          </p:cNvSpPr>
          <p:nvPr/>
        </p:nvSpPr>
        <p:spPr>
          <a:xfrm>
            <a:off x="664651" y="1536192"/>
            <a:ext cx="6623111" cy="54000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800" b="0">
              <a:latin typeface="Greycliff CF" pitchFamily="2" charset="77"/>
            </a:endParaRPr>
          </a:p>
        </p:txBody>
      </p:sp>
      <p:cxnSp>
        <p:nvCxnSpPr>
          <p:cNvPr id="30" name="Rak 29">
            <a:extLst>
              <a:ext uri="{FF2B5EF4-FFF2-40B4-BE49-F238E27FC236}">
                <a16:creationId xmlns:a16="http://schemas.microsoft.com/office/drawing/2014/main" id="{AE46CBE2-E145-4649-8221-D226A99C93BB}"/>
              </a:ext>
            </a:extLst>
          </p:cNvPr>
          <p:cNvCxnSpPr>
            <a:cxnSpLocks/>
          </p:cNvCxnSpPr>
          <p:nvPr/>
        </p:nvCxnSpPr>
        <p:spPr>
          <a:xfrm>
            <a:off x="805495" y="2307650"/>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8D9A8DFB-1133-6444-B907-77DE35F1BE43}"/>
              </a:ext>
            </a:extLst>
          </p:cNvPr>
          <p:cNvCxnSpPr>
            <a:cxnSpLocks/>
          </p:cNvCxnSpPr>
          <p:nvPr/>
        </p:nvCxnSpPr>
        <p:spPr>
          <a:xfrm>
            <a:off x="4469976" y="2307650"/>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A58ACEA8-6282-334B-B04D-65E3EBD9D652}"/>
              </a:ext>
            </a:extLst>
          </p:cNvPr>
          <p:cNvCxnSpPr>
            <a:cxnSpLocks/>
          </p:cNvCxnSpPr>
          <p:nvPr/>
        </p:nvCxnSpPr>
        <p:spPr>
          <a:xfrm>
            <a:off x="790595" y="4221140"/>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Platshållare för text 8">
            <a:extLst>
              <a:ext uri="{FF2B5EF4-FFF2-40B4-BE49-F238E27FC236}">
                <a16:creationId xmlns:a16="http://schemas.microsoft.com/office/drawing/2014/main" id="{81F6AC9F-840B-6EE9-1F83-BD3F249FABAE}"/>
              </a:ext>
            </a:extLst>
          </p:cNvPr>
          <p:cNvSpPr txBox="1">
            <a:spLocks/>
          </p:cNvSpPr>
          <p:nvPr/>
        </p:nvSpPr>
        <p:spPr>
          <a:xfrm>
            <a:off x="4662970" y="2514552"/>
            <a:ext cx="312530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err="1">
                <a:solidFill>
                  <a:srgbClr val="FFFDF9"/>
                </a:solidFill>
                <a:sym typeface="Arial"/>
              </a:rPr>
              <a:t>Organisation</a:t>
            </a:r>
            <a:r>
              <a:rPr lang="en-US" sz="3200" dirty="0">
                <a:solidFill>
                  <a:srgbClr val="FFFDF9"/>
                </a:solidFill>
                <a:sym typeface="Arial"/>
              </a:rPr>
              <a:t> &amp; kultur
</a:t>
            </a:r>
          </a:p>
        </p:txBody>
      </p:sp>
      <p:cxnSp>
        <p:nvCxnSpPr>
          <p:cNvPr id="47" name="Rak 46">
            <a:extLst>
              <a:ext uri="{FF2B5EF4-FFF2-40B4-BE49-F238E27FC236}">
                <a16:creationId xmlns:a16="http://schemas.microsoft.com/office/drawing/2014/main" id="{E91144A8-A71F-7829-9060-C43D0CF1EA91}"/>
              </a:ext>
            </a:extLst>
          </p:cNvPr>
          <p:cNvCxnSpPr>
            <a:cxnSpLocks/>
          </p:cNvCxnSpPr>
          <p:nvPr/>
        </p:nvCxnSpPr>
        <p:spPr>
          <a:xfrm>
            <a:off x="8147118" y="2307388"/>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Platshållare för text 8">
            <a:extLst>
              <a:ext uri="{FF2B5EF4-FFF2-40B4-BE49-F238E27FC236}">
                <a16:creationId xmlns:a16="http://schemas.microsoft.com/office/drawing/2014/main" id="{5BDA1D68-C8F1-10E0-71AF-820822448DBE}"/>
              </a:ext>
            </a:extLst>
          </p:cNvPr>
          <p:cNvSpPr txBox="1">
            <a:spLocks/>
          </p:cNvSpPr>
          <p:nvPr/>
        </p:nvSpPr>
        <p:spPr>
          <a:xfrm>
            <a:off x="8340112" y="2514290"/>
            <a:ext cx="3637330"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Teknik
</a:t>
            </a:r>
          </a:p>
        </p:txBody>
      </p:sp>
      <p:sp>
        <p:nvSpPr>
          <p:cNvPr id="51" name="Platshållare för text 8">
            <a:extLst>
              <a:ext uri="{FF2B5EF4-FFF2-40B4-BE49-F238E27FC236}">
                <a16:creationId xmlns:a16="http://schemas.microsoft.com/office/drawing/2014/main" id="{1AF1493A-9E82-58E2-B0A4-8C82BE92262F}"/>
              </a:ext>
            </a:extLst>
          </p:cNvPr>
          <p:cNvSpPr txBox="1">
            <a:spLocks/>
          </p:cNvSpPr>
          <p:nvPr/>
        </p:nvSpPr>
        <p:spPr>
          <a:xfrm>
            <a:off x="4662968" y="4573514"/>
            <a:ext cx="3647111" cy="58979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err="1">
                <a:solidFill>
                  <a:srgbClr val="FFFDF9"/>
                </a:solidFill>
                <a:sym typeface="Arial"/>
              </a:rPr>
              <a:t>Expertis</a:t>
            </a:r>
            <a:endParaRPr lang="en-US" sz="3200" dirty="0">
              <a:solidFill>
                <a:srgbClr val="FFFDF9"/>
              </a:solidFill>
              <a:sym typeface="Arial"/>
            </a:endParaRPr>
          </a:p>
        </p:txBody>
      </p:sp>
      <p:cxnSp>
        <p:nvCxnSpPr>
          <p:cNvPr id="53" name="Rak 52">
            <a:extLst>
              <a:ext uri="{FF2B5EF4-FFF2-40B4-BE49-F238E27FC236}">
                <a16:creationId xmlns:a16="http://schemas.microsoft.com/office/drawing/2014/main" id="{7DD95D18-7A3D-9A79-6011-18813EBB49B1}"/>
              </a:ext>
            </a:extLst>
          </p:cNvPr>
          <p:cNvCxnSpPr>
            <a:cxnSpLocks/>
          </p:cNvCxnSpPr>
          <p:nvPr/>
        </p:nvCxnSpPr>
        <p:spPr>
          <a:xfrm>
            <a:off x="4455075" y="4217354"/>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D5104F4B-6DE2-B504-08AF-7F687D1A3C77}"/>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2004559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ymmetri, konst, mönster, mörker&#10;&#10;Automatiskt genererad beskrivning">
            <a:extLst>
              <a:ext uri="{FF2B5EF4-FFF2-40B4-BE49-F238E27FC236}">
                <a16:creationId xmlns:a16="http://schemas.microsoft.com/office/drawing/2014/main" id="{CF53DC14-36A1-EECD-0F15-14628E174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334000" y="-4182"/>
            <a:ext cx="6858000" cy="6858000"/>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Data &amp; </a:t>
            </a:r>
            <a:r>
              <a:rPr lang="en-US" sz="4000" dirty="0" err="1"/>
              <a:t>infrastruktur</a:t>
            </a:r>
            <a:endParaRPr lang="en-US" sz="4000" dirty="0">
              <a:solidFill>
                <a:srgbClr val="FFFDF9"/>
              </a:solidFill>
              <a:sym typeface="Arial"/>
            </a:endParaRPr>
          </a:p>
        </p:txBody>
      </p:sp>
      <p:sp>
        <p:nvSpPr>
          <p:cNvPr id="13" name="Platshållare för text 8">
            <a:extLst>
              <a:ext uri="{FF2B5EF4-FFF2-40B4-BE49-F238E27FC236}">
                <a16:creationId xmlns:a16="http://schemas.microsoft.com/office/drawing/2014/main" id="{E2E3238C-1F05-974D-AEF3-67FC1DF82D03}"/>
              </a:ext>
            </a:extLst>
          </p:cNvPr>
          <p:cNvSpPr txBox="1">
            <a:spLocks/>
          </p:cNvSpPr>
          <p:nvPr/>
        </p:nvSpPr>
        <p:spPr>
          <a:xfrm>
            <a:off x="935474" y="4061675"/>
            <a:ext cx="3125305" cy="170528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latin typeface="Greycliff CF" pitchFamily="2" charset="77"/>
              </a:rPr>
              <a:t>Data Factory</a:t>
            </a:r>
          </a:p>
          <a:p>
            <a:r>
              <a:rPr lang="en-US" sz="1800" b="0" dirty="0">
                <a:latin typeface="Greycliff CF" pitchFamily="2" charset="77"/>
              </a:rPr>
              <a:t>Edge Learning Lab</a:t>
            </a:r>
          </a:p>
          <a:p>
            <a:r>
              <a:rPr lang="en-US" sz="1800" b="0" dirty="0">
                <a:latin typeface="Greycliff CF" pitchFamily="2" charset="77"/>
              </a:rPr>
              <a:t>Phi-Lab</a:t>
            </a:r>
          </a:p>
          <a:p>
            <a:r>
              <a:rPr lang="en-US" sz="1800" b="0" dirty="0" err="1">
                <a:latin typeface="Greycliff CF" pitchFamily="2" charset="77"/>
              </a:rPr>
              <a:t>Infrastrukturlösningar</a:t>
            </a:r>
            <a:r>
              <a:rPr lang="en-US" sz="1800" b="0" dirty="0">
                <a:latin typeface="Greycliff CF" pitchFamily="2" charset="77"/>
              </a:rPr>
              <a:t>
</a:t>
            </a:r>
          </a:p>
        </p:txBody>
      </p:sp>
      <p:sp>
        <p:nvSpPr>
          <p:cNvPr id="31" name="Platshållare för text 71">
            <a:extLst>
              <a:ext uri="{FF2B5EF4-FFF2-40B4-BE49-F238E27FC236}">
                <a16:creationId xmlns:a16="http://schemas.microsoft.com/office/drawing/2014/main" id="{7A653689-1D6F-D843-BDF7-1DB4B987E3EB}"/>
              </a:ext>
            </a:extLst>
          </p:cNvPr>
          <p:cNvSpPr txBox="1">
            <a:spLocks/>
          </p:cNvSpPr>
          <p:nvPr/>
        </p:nvSpPr>
        <p:spPr>
          <a:xfrm>
            <a:off x="664651" y="1536192"/>
            <a:ext cx="6623111" cy="54000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800" b="0">
              <a:latin typeface="Greycliff CF" pitchFamily="2" charset="77"/>
            </a:endParaRPr>
          </a:p>
        </p:txBody>
      </p:sp>
      <p:cxnSp>
        <p:nvCxnSpPr>
          <p:cNvPr id="30" name="Rak 29">
            <a:extLst>
              <a:ext uri="{FF2B5EF4-FFF2-40B4-BE49-F238E27FC236}">
                <a16:creationId xmlns:a16="http://schemas.microsoft.com/office/drawing/2014/main" id="{AE46CBE2-E145-4649-8221-D226A99C93BB}"/>
              </a:ext>
            </a:extLst>
          </p:cNvPr>
          <p:cNvCxnSpPr>
            <a:cxnSpLocks/>
          </p:cNvCxnSpPr>
          <p:nvPr/>
        </p:nvCxnSpPr>
        <p:spPr>
          <a:xfrm>
            <a:off x="805495" y="2721114"/>
            <a:ext cx="0" cy="2784336"/>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8D9A8DFB-1133-6444-B907-77DE35F1BE43}"/>
              </a:ext>
            </a:extLst>
          </p:cNvPr>
          <p:cNvCxnSpPr>
            <a:cxnSpLocks/>
          </p:cNvCxnSpPr>
          <p:nvPr/>
        </p:nvCxnSpPr>
        <p:spPr>
          <a:xfrm>
            <a:off x="4403725" y="2721114"/>
            <a:ext cx="0" cy="2784336"/>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Platshållare för text 8">
            <a:extLst>
              <a:ext uri="{FF2B5EF4-FFF2-40B4-BE49-F238E27FC236}">
                <a16:creationId xmlns:a16="http://schemas.microsoft.com/office/drawing/2014/main" id="{81F6AC9F-840B-6EE9-1F83-BD3F249FABAE}"/>
              </a:ext>
            </a:extLst>
          </p:cNvPr>
          <p:cNvSpPr txBox="1">
            <a:spLocks/>
          </p:cNvSpPr>
          <p:nvPr/>
        </p:nvSpPr>
        <p:spPr>
          <a:xfrm>
            <a:off x="4524775" y="4374123"/>
            <a:ext cx="3318300" cy="132343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err="1">
                <a:latin typeface="Greycliff CF" pitchFamily="2" charset="77"/>
              </a:rPr>
              <a:t>Donerade</a:t>
            </a:r>
            <a:r>
              <a:rPr lang="en-US" sz="1800" b="0" dirty="0">
                <a:latin typeface="Greycliff CF" pitchFamily="2" charset="77"/>
              </a:rPr>
              <a:t> dataset
Hackathons</a:t>
            </a:r>
          </a:p>
          <a:p>
            <a:r>
              <a:rPr lang="en-US" sz="1800" b="0" dirty="0" err="1">
                <a:latin typeface="Greycliff CF" pitchFamily="2" charset="77"/>
              </a:rPr>
              <a:t>Projektet</a:t>
            </a:r>
            <a:r>
              <a:rPr lang="en-US" sz="1800" b="0" dirty="0">
                <a:latin typeface="Greycliff CF" pitchFamily="2" charset="77"/>
              </a:rPr>
              <a:t> för </a:t>
            </a:r>
            <a:r>
              <a:rPr lang="en-US" sz="1800" b="0" dirty="0" err="1">
                <a:latin typeface="Greycliff CF" pitchFamily="2" charset="77"/>
              </a:rPr>
              <a:t>databeredskap</a:t>
            </a:r>
            <a:r>
              <a:rPr lang="en-US" sz="1800" b="0" dirty="0">
                <a:latin typeface="Greycliff CF" pitchFamily="2" charset="77"/>
              </a:rPr>
              <a:t>
</a:t>
            </a:r>
          </a:p>
        </p:txBody>
      </p:sp>
      <p:cxnSp>
        <p:nvCxnSpPr>
          <p:cNvPr id="47" name="Rak 46">
            <a:extLst>
              <a:ext uri="{FF2B5EF4-FFF2-40B4-BE49-F238E27FC236}">
                <a16:creationId xmlns:a16="http://schemas.microsoft.com/office/drawing/2014/main" id="{E91144A8-A71F-7829-9060-C43D0CF1EA91}"/>
              </a:ext>
            </a:extLst>
          </p:cNvPr>
          <p:cNvCxnSpPr>
            <a:cxnSpLocks/>
          </p:cNvCxnSpPr>
          <p:nvPr/>
        </p:nvCxnSpPr>
        <p:spPr>
          <a:xfrm>
            <a:off x="8099439" y="2758886"/>
            <a:ext cx="0" cy="2276957"/>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Platshållare för text 8">
            <a:extLst>
              <a:ext uri="{FF2B5EF4-FFF2-40B4-BE49-F238E27FC236}">
                <a16:creationId xmlns:a16="http://schemas.microsoft.com/office/drawing/2014/main" id="{5BDA1D68-C8F1-10E0-71AF-820822448DBE}"/>
              </a:ext>
            </a:extLst>
          </p:cNvPr>
          <p:cNvSpPr txBox="1">
            <a:spLocks/>
          </p:cNvSpPr>
          <p:nvPr/>
        </p:nvSpPr>
        <p:spPr>
          <a:xfrm>
            <a:off x="8229229" y="4061675"/>
            <a:ext cx="302729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dirty="0" err="1">
                <a:latin typeface="Greycliff CF" pitchFamily="2" charset="77"/>
              </a:rPr>
              <a:t>Samarbete</a:t>
            </a:r>
            <a:r>
              <a:rPr lang="en-US" sz="1800" b="0" dirty="0">
                <a:latin typeface="Greycliff CF" pitchFamily="2" charset="77"/>
              </a:rPr>
              <a:t> </a:t>
            </a:r>
            <a:r>
              <a:rPr lang="en-US" sz="1800" b="0" dirty="0" err="1">
                <a:latin typeface="Greycliff CF" pitchFamily="2" charset="77"/>
              </a:rPr>
              <a:t>kring</a:t>
            </a:r>
            <a:r>
              <a:rPr lang="en-US" sz="1800" b="0" dirty="0">
                <a:latin typeface="Greycliff CF" pitchFamily="2" charset="77"/>
              </a:rPr>
              <a:t> </a:t>
            </a:r>
            <a:r>
              <a:rPr lang="en-US" sz="1800" b="0" dirty="0" err="1">
                <a:latin typeface="Greycliff CF" pitchFamily="2" charset="77"/>
              </a:rPr>
              <a:t>juridiska</a:t>
            </a:r>
            <a:r>
              <a:rPr lang="en-US" sz="1800" b="0" dirty="0">
                <a:latin typeface="Greycliff CF" pitchFamily="2" charset="77"/>
              </a:rPr>
              <a:t> </a:t>
            </a:r>
            <a:r>
              <a:rPr lang="en-US" sz="1800" b="0" dirty="0" err="1">
                <a:latin typeface="Greycliff CF" pitchFamily="2" charset="77"/>
              </a:rPr>
              <a:t>behov</a:t>
            </a:r>
            <a:r>
              <a:rPr lang="en-US" sz="1800" b="0" dirty="0">
                <a:latin typeface="Greycliff CF" pitchFamily="2" charset="77"/>
              </a:rPr>
              <a:t> </a:t>
            </a:r>
            <a:r>
              <a:rPr lang="en-US" sz="1800" b="0" dirty="0" err="1">
                <a:latin typeface="Greycliff CF" pitchFamily="2" charset="77"/>
              </a:rPr>
              <a:t>kring</a:t>
            </a:r>
            <a:r>
              <a:rPr lang="en-US" sz="1800" b="0" dirty="0">
                <a:latin typeface="Greycliff CF" pitchFamily="2" charset="77"/>
              </a:rPr>
              <a:t> data
</a:t>
            </a:r>
            <a:r>
              <a:rPr lang="en-US" sz="1800" b="0" dirty="0" err="1">
                <a:latin typeface="Greycliff CF" pitchFamily="2" charset="77"/>
              </a:rPr>
              <a:t>Regulatorisk</a:t>
            </a:r>
            <a:r>
              <a:rPr lang="en-US" sz="1800" b="0" dirty="0">
                <a:latin typeface="Greycliff CF" pitchFamily="2" charset="77"/>
              </a:rPr>
              <a:t> pilot med IMY</a:t>
            </a:r>
          </a:p>
        </p:txBody>
      </p:sp>
      <p:sp>
        <p:nvSpPr>
          <p:cNvPr id="3" name="textruta 2">
            <a:extLst>
              <a:ext uri="{FF2B5EF4-FFF2-40B4-BE49-F238E27FC236}">
                <a16:creationId xmlns:a16="http://schemas.microsoft.com/office/drawing/2014/main" id="{0C430EB0-CE06-BBCA-EA27-2C8CADF43D2A}"/>
              </a:ext>
            </a:extLst>
          </p:cNvPr>
          <p:cNvSpPr txBox="1"/>
          <p:nvPr/>
        </p:nvSpPr>
        <p:spPr>
          <a:xfrm>
            <a:off x="679638" y="1648224"/>
            <a:ext cx="6857985" cy="923330"/>
          </a:xfrm>
          <a:prstGeom prst="rect">
            <a:avLst/>
          </a:prstGeom>
          <a:noFill/>
        </p:spPr>
        <p:txBody>
          <a:bodyPr wrap="square">
            <a:spAutoFit/>
          </a:bodyPr>
          <a:lstStyle/>
          <a:p>
            <a:r>
              <a:rPr lang="en-US" dirty="0">
                <a:latin typeface="Greycliff CF" pitchFamily="2" charset="77"/>
              </a:rPr>
              <a:t>Den </a:t>
            </a:r>
            <a:r>
              <a:rPr lang="en-US" dirty="0" err="1">
                <a:latin typeface="Greycliff CF" pitchFamily="2" charset="77"/>
              </a:rPr>
              <a:t>första</a:t>
            </a:r>
            <a:r>
              <a:rPr lang="en-US" dirty="0">
                <a:latin typeface="Greycliff CF" pitchFamily="2" charset="77"/>
              </a:rPr>
              <a:t> </a:t>
            </a:r>
            <a:r>
              <a:rPr lang="en-US" dirty="0" err="1">
                <a:latin typeface="Greycliff CF" pitchFamily="2" charset="77"/>
              </a:rPr>
              <a:t>möjliggöraren</a:t>
            </a:r>
            <a:r>
              <a:rPr lang="en-US" dirty="0">
                <a:latin typeface="Greycliff CF" pitchFamily="2" charset="77"/>
              </a:rPr>
              <a:t> </a:t>
            </a:r>
            <a:r>
              <a:rPr lang="en-US" dirty="0" err="1">
                <a:latin typeface="Greycliff CF" pitchFamily="2" charset="77"/>
              </a:rPr>
              <a:t>fokuserar</a:t>
            </a:r>
            <a:r>
              <a:rPr lang="en-US" dirty="0">
                <a:latin typeface="Greycliff CF" pitchFamily="2" charset="77"/>
              </a:rPr>
              <a:t> </a:t>
            </a:r>
            <a:r>
              <a:rPr lang="en-US" dirty="0" err="1">
                <a:latin typeface="Greycliff CF" pitchFamily="2" charset="77"/>
              </a:rPr>
              <a:t>på</a:t>
            </a:r>
            <a:r>
              <a:rPr lang="en-US" dirty="0">
                <a:latin typeface="Greycliff CF" pitchFamily="2" charset="77"/>
              </a:rPr>
              <a:t> </a:t>
            </a:r>
            <a:r>
              <a:rPr lang="en-US" dirty="0" err="1">
                <a:latin typeface="Greycliff CF" pitchFamily="2" charset="77"/>
              </a:rPr>
              <a:t>tillgång</a:t>
            </a:r>
            <a:r>
              <a:rPr lang="en-US" dirty="0">
                <a:latin typeface="Greycliff CF" pitchFamily="2" charset="77"/>
              </a:rPr>
              <a:t> till data </a:t>
            </a:r>
            <a:r>
              <a:rPr lang="en-US" dirty="0" err="1">
                <a:latin typeface="Greycliff CF" pitchFamily="2" charset="77"/>
              </a:rPr>
              <a:t>och</a:t>
            </a:r>
            <a:r>
              <a:rPr lang="en-US" dirty="0">
                <a:latin typeface="Greycliff CF" pitchFamily="2" charset="77"/>
              </a:rPr>
              <a:t> </a:t>
            </a:r>
            <a:r>
              <a:rPr lang="en-US" dirty="0" err="1">
                <a:latin typeface="Greycliff CF" pitchFamily="2" charset="77"/>
              </a:rPr>
              <a:t>infrastruktur</a:t>
            </a:r>
            <a:r>
              <a:rPr lang="en-US" dirty="0">
                <a:latin typeface="Greycliff CF" pitchFamily="2" charset="77"/>
              </a:rPr>
              <a:t> av </a:t>
            </a:r>
            <a:r>
              <a:rPr lang="en-US" dirty="0" err="1">
                <a:latin typeface="Greycliff CF" pitchFamily="2" charset="77"/>
              </a:rPr>
              <a:t>hög</a:t>
            </a:r>
            <a:r>
              <a:rPr lang="en-US" dirty="0">
                <a:latin typeface="Greycliff CF" pitchFamily="2" charset="77"/>
              </a:rPr>
              <a:t> </a:t>
            </a:r>
            <a:r>
              <a:rPr lang="en-US" dirty="0" err="1">
                <a:latin typeface="Greycliff CF" pitchFamily="2" charset="77"/>
              </a:rPr>
              <a:t>kvalitet</a:t>
            </a:r>
            <a:r>
              <a:rPr lang="en-US" dirty="0">
                <a:latin typeface="Greycliff CF" pitchFamily="2" charset="77"/>
              </a:rPr>
              <a:t> för </a:t>
            </a:r>
            <a:r>
              <a:rPr lang="en-US" dirty="0" err="1">
                <a:latin typeface="Greycliff CF" pitchFamily="2" charset="77"/>
              </a:rPr>
              <a:t>träning</a:t>
            </a:r>
            <a:r>
              <a:rPr lang="en-US" dirty="0">
                <a:latin typeface="Greycliff CF" pitchFamily="2" charset="77"/>
              </a:rPr>
              <a:t>, </a:t>
            </a:r>
            <a:r>
              <a:rPr lang="en-US" dirty="0" err="1">
                <a:latin typeface="Greycliff CF" pitchFamily="2" charset="77"/>
              </a:rPr>
              <a:t>utvärdering</a:t>
            </a:r>
            <a:r>
              <a:rPr lang="en-US" dirty="0">
                <a:latin typeface="Greycliff CF" pitchFamily="2" charset="77"/>
              </a:rPr>
              <a:t> </a:t>
            </a:r>
            <a:r>
              <a:rPr lang="en-US" dirty="0" err="1">
                <a:latin typeface="Greycliff CF" pitchFamily="2" charset="77"/>
              </a:rPr>
              <a:t>och</a:t>
            </a:r>
            <a:r>
              <a:rPr lang="en-US" dirty="0">
                <a:latin typeface="Greycliff CF" pitchFamily="2" charset="77"/>
              </a:rPr>
              <a:t> distribution av AI-</a:t>
            </a:r>
            <a:r>
              <a:rPr lang="en-US" dirty="0" err="1">
                <a:latin typeface="Greycliff CF" pitchFamily="2" charset="77"/>
              </a:rPr>
              <a:t>modeller</a:t>
            </a:r>
            <a:r>
              <a:rPr lang="en-US" dirty="0">
                <a:latin typeface="Greycliff CF" pitchFamily="2" charset="77"/>
              </a:rPr>
              <a:t>.</a:t>
            </a:r>
          </a:p>
        </p:txBody>
      </p:sp>
      <p:sp>
        <p:nvSpPr>
          <p:cNvPr id="6" name="textruta 5">
            <a:extLst>
              <a:ext uri="{FF2B5EF4-FFF2-40B4-BE49-F238E27FC236}">
                <a16:creationId xmlns:a16="http://schemas.microsoft.com/office/drawing/2014/main" id="{20195D10-3EFF-0D40-C1EB-64164A6D73F2}"/>
              </a:ext>
            </a:extLst>
          </p:cNvPr>
          <p:cNvSpPr txBox="1"/>
          <p:nvPr/>
        </p:nvSpPr>
        <p:spPr>
          <a:xfrm>
            <a:off x="935473" y="2721114"/>
            <a:ext cx="3180915" cy="707886"/>
          </a:xfrm>
          <a:prstGeom prst="rect">
            <a:avLst/>
          </a:prstGeom>
          <a:noFill/>
        </p:spPr>
        <p:txBody>
          <a:bodyPr wrap="square">
            <a:noAutofit/>
          </a:bodyPr>
          <a:lstStyle/>
          <a:p>
            <a:r>
              <a:rPr lang="en-US" sz="2400" b="1" dirty="0">
                <a:latin typeface="Greycliff CF Heavy" pitchFamily="2" charset="77"/>
              </a:rPr>
              <a:t>Skapa </a:t>
            </a:r>
            <a:r>
              <a:rPr lang="en-US" sz="2400" b="1" dirty="0" err="1">
                <a:latin typeface="Greycliff CF Heavy" pitchFamily="2" charset="77"/>
              </a:rPr>
              <a:t>testbäddar</a:t>
            </a:r>
            <a:r>
              <a:rPr lang="en-US" sz="2400" b="1" dirty="0">
                <a:latin typeface="Greycliff CF Heavy" pitchFamily="2" charset="77"/>
              </a:rPr>
              <a:t> för </a:t>
            </a:r>
            <a:r>
              <a:rPr lang="en-US" sz="2400" b="1" dirty="0" err="1">
                <a:latin typeface="Greycliff CF Heavy" pitchFamily="2" charset="77"/>
              </a:rPr>
              <a:t>infrastruktur</a:t>
            </a:r>
            <a:r>
              <a:rPr lang="en-US" sz="2400" b="1" dirty="0">
                <a:latin typeface="Greycliff CF Heavy" pitchFamily="2" charset="77"/>
              </a:rPr>
              <a:t>
</a:t>
            </a:r>
          </a:p>
        </p:txBody>
      </p:sp>
      <p:sp>
        <p:nvSpPr>
          <p:cNvPr id="11" name="textruta 10">
            <a:extLst>
              <a:ext uri="{FF2B5EF4-FFF2-40B4-BE49-F238E27FC236}">
                <a16:creationId xmlns:a16="http://schemas.microsoft.com/office/drawing/2014/main" id="{D8CF8EAD-37AF-FBE4-7296-2D46C2B5CB46}"/>
              </a:ext>
            </a:extLst>
          </p:cNvPr>
          <p:cNvSpPr txBox="1"/>
          <p:nvPr/>
        </p:nvSpPr>
        <p:spPr>
          <a:xfrm>
            <a:off x="4548103" y="2721114"/>
            <a:ext cx="3453852" cy="1323439"/>
          </a:xfrm>
          <a:prstGeom prst="rect">
            <a:avLst/>
          </a:prstGeom>
          <a:noFill/>
        </p:spPr>
        <p:txBody>
          <a:bodyPr wrap="square">
            <a:noAutofit/>
          </a:bodyPr>
          <a:lstStyle/>
          <a:p>
            <a:r>
              <a:rPr lang="en-US" sz="2400" b="1" dirty="0" err="1">
                <a:latin typeface="Greycliff CF Heavy" pitchFamily="2" charset="77"/>
              </a:rPr>
              <a:t>Öka</a:t>
            </a:r>
            <a:r>
              <a:rPr lang="en-US" sz="2400" b="1" dirty="0">
                <a:latin typeface="Greycliff CF Heavy" pitchFamily="2" charset="77"/>
              </a:rPr>
              <a:t> </a:t>
            </a:r>
            <a:r>
              <a:rPr lang="en-US" sz="2400" b="1" dirty="0" err="1">
                <a:latin typeface="Greycliff CF Heavy" pitchFamily="2" charset="77"/>
              </a:rPr>
              <a:t>tillgången</a:t>
            </a:r>
            <a:r>
              <a:rPr lang="en-US" sz="2400" b="1" dirty="0">
                <a:latin typeface="Greycliff CF Heavy" pitchFamily="2" charset="77"/>
              </a:rPr>
              <a:t> till </a:t>
            </a:r>
            <a:r>
              <a:rPr lang="en-US" sz="2400" b="1" dirty="0" err="1">
                <a:latin typeface="Greycliff CF Heavy" pitchFamily="2" charset="77"/>
              </a:rPr>
              <a:t>branschdata</a:t>
            </a:r>
            <a:r>
              <a:rPr lang="en-US" sz="2400" b="1" dirty="0">
                <a:latin typeface="Greycliff CF Heavy" pitchFamily="2" charset="77"/>
              </a:rPr>
              <a:t> </a:t>
            </a:r>
            <a:r>
              <a:rPr lang="en-US" sz="2400" b="1" dirty="0" err="1">
                <a:latin typeface="Greycliff CF Heavy" pitchFamily="2" charset="77"/>
              </a:rPr>
              <a:t>och</a:t>
            </a:r>
            <a:r>
              <a:rPr lang="en-US" sz="2400" b="1" dirty="0">
                <a:latin typeface="Greycliff CF Heavy" pitchFamily="2" charset="77"/>
              </a:rPr>
              <a:t> </a:t>
            </a:r>
            <a:r>
              <a:rPr lang="en-US" sz="2400" b="1" dirty="0" err="1">
                <a:latin typeface="Greycliff CF Heavy" pitchFamily="2" charset="77"/>
              </a:rPr>
              <a:t>underlätta</a:t>
            </a:r>
            <a:r>
              <a:rPr lang="en-US" sz="2400" b="1" dirty="0">
                <a:latin typeface="Greycliff CF Heavy" pitchFamily="2" charset="77"/>
              </a:rPr>
              <a:t> </a:t>
            </a:r>
            <a:r>
              <a:rPr lang="en-US" sz="2400" b="1" dirty="0" err="1">
                <a:latin typeface="Greycliff CF Heavy" pitchFamily="2" charset="77"/>
              </a:rPr>
              <a:t>datadelning</a:t>
            </a:r>
            <a:r>
              <a:rPr lang="en-US" sz="2400" b="1" dirty="0">
                <a:latin typeface="Greycliff CF Heavy" pitchFamily="2" charset="77"/>
              </a:rPr>
              <a:t>
</a:t>
            </a:r>
          </a:p>
        </p:txBody>
      </p:sp>
      <p:sp>
        <p:nvSpPr>
          <p:cNvPr id="12" name="textruta 11">
            <a:extLst>
              <a:ext uri="{FF2B5EF4-FFF2-40B4-BE49-F238E27FC236}">
                <a16:creationId xmlns:a16="http://schemas.microsoft.com/office/drawing/2014/main" id="{319D7CDE-E9DC-09DA-9EC7-1E22717A6022}"/>
              </a:ext>
            </a:extLst>
          </p:cNvPr>
          <p:cNvSpPr txBox="1"/>
          <p:nvPr/>
        </p:nvSpPr>
        <p:spPr>
          <a:xfrm>
            <a:off x="8229230" y="2721115"/>
            <a:ext cx="2635649" cy="707885"/>
          </a:xfrm>
          <a:prstGeom prst="rect">
            <a:avLst/>
          </a:prstGeom>
          <a:noFill/>
        </p:spPr>
        <p:txBody>
          <a:bodyPr wrap="square">
            <a:noAutofit/>
          </a:bodyPr>
          <a:lstStyle/>
          <a:p>
            <a:r>
              <a:rPr lang="en-US" sz="2400" b="1" dirty="0" err="1">
                <a:latin typeface="Greycliff CF Heavy" pitchFamily="2" charset="77"/>
              </a:rPr>
              <a:t>Möjliggör</a:t>
            </a:r>
            <a:r>
              <a:rPr lang="en-US" sz="2400" b="1" dirty="0">
                <a:latin typeface="Greycliff CF Heavy" pitchFamily="2" charset="77"/>
              </a:rPr>
              <a:t> innovation </a:t>
            </a:r>
            <a:r>
              <a:rPr lang="en-US" sz="2400" b="1" dirty="0" err="1">
                <a:latin typeface="Greycliff CF Heavy" pitchFamily="2" charset="77"/>
              </a:rPr>
              <a:t>inom</a:t>
            </a:r>
            <a:r>
              <a:rPr lang="en-US" sz="2400" b="1" dirty="0">
                <a:latin typeface="Greycliff CF Heavy" pitchFamily="2" charset="77"/>
              </a:rPr>
              <a:t> </a:t>
            </a:r>
            <a:r>
              <a:rPr lang="en-US" sz="2400" b="1" dirty="0" err="1">
                <a:latin typeface="Greycliff CF Heavy" pitchFamily="2" charset="77"/>
              </a:rPr>
              <a:t>juridiken</a:t>
            </a:r>
            <a:endParaRPr lang="en-US" sz="2400" b="1" dirty="0">
              <a:latin typeface="Greycliff CF Heavy" pitchFamily="2" charset="77"/>
            </a:endParaRPr>
          </a:p>
        </p:txBody>
      </p:sp>
      <p:sp>
        <p:nvSpPr>
          <p:cNvPr id="5" name="Rektangel 4">
            <a:extLst>
              <a:ext uri="{FF2B5EF4-FFF2-40B4-BE49-F238E27FC236}">
                <a16:creationId xmlns:a16="http://schemas.microsoft.com/office/drawing/2014/main" id="{FDBB1019-993B-5948-C631-101FD310B26A}"/>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solidFill>
                <a:schemeClr val="bg1"/>
              </a:solidFill>
              <a:latin typeface="Greycliff CF" pitchFamily="2" charset="77"/>
            </a:endParaRPr>
          </a:p>
        </p:txBody>
      </p:sp>
    </p:spTree>
    <p:extLst>
      <p:ext uri="{BB962C8B-B14F-4D97-AF65-F5344CB8AC3E}">
        <p14:creationId xmlns:p14="http://schemas.microsoft.com/office/powerpoint/2010/main" val="377468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49" grpId="0"/>
      <p:bldP spid="6"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9A9EFD30-7000-0274-2C3C-A2BCD7D7AA8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grpSp>
        <p:nvGrpSpPr>
          <p:cNvPr id="3" name="Grupp 2">
            <a:extLst>
              <a:ext uri="{FF2B5EF4-FFF2-40B4-BE49-F238E27FC236}">
                <a16:creationId xmlns:a16="http://schemas.microsoft.com/office/drawing/2014/main" id="{FBC2A502-4E34-9177-6D31-6E01CB47EF94}"/>
              </a:ext>
            </a:extLst>
          </p:cNvPr>
          <p:cNvGrpSpPr/>
          <p:nvPr/>
        </p:nvGrpSpPr>
        <p:grpSpPr>
          <a:xfrm>
            <a:off x="1746059" y="7381829"/>
            <a:ext cx="2640459" cy="1923603"/>
            <a:chOff x="3800445" y="539493"/>
            <a:chExt cx="2640459" cy="1923603"/>
          </a:xfrm>
        </p:grpSpPr>
        <p:sp>
          <p:nvSpPr>
            <p:cNvPr id="4" name="textruta 3">
              <a:extLst>
                <a:ext uri="{FF2B5EF4-FFF2-40B4-BE49-F238E27FC236}">
                  <a16:creationId xmlns:a16="http://schemas.microsoft.com/office/drawing/2014/main" id="{B72D0DB8-BBEB-42AB-2F2F-711CF8C126BF}"/>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5</a:t>
              </a:r>
            </a:p>
          </p:txBody>
        </p:sp>
        <p:sp>
          <p:nvSpPr>
            <p:cNvPr id="5" name="textruta 4">
              <a:extLst>
                <a:ext uri="{FF2B5EF4-FFF2-40B4-BE49-F238E27FC236}">
                  <a16:creationId xmlns:a16="http://schemas.microsoft.com/office/drawing/2014/main" id="{CEBFBA2A-8D3A-0B5E-8247-5EE8FFBF53A8}"/>
                </a:ext>
              </a:extLst>
            </p:cNvPr>
            <p:cNvSpPr txBox="1"/>
            <p:nvPr/>
          </p:nvSpPr>
          <p:spPr>
            <a:xfrm>
              <a:off x="3800445" y="1755210"/>
              <a:ext cx="2640459" cy="707886"/>
            </a:xfrm>
            <a:prstGeom prst="rect">
              <a:avLst/>
            </a:prstGeom>
            <a:noFill/>
          </p:spPr>
          <p:txBody>
            <a:bodyPr wrap="square" rtlCol="0">
              <a:spAutoFit/>
            </a:bodyPr>
            <a:lstStyle/>
            <a:p>
              <a:pPr algn="ctr"/>
              <a:r>
                <a:rPr lang="sv-SE" sz="2000" dirty="0">
                  <a:solidFill>
                    <a:schemeClr val="bg1"/>
                  </a:solidFill>
                  <a:latin typeface="Greycliff CF" pitchFamily="2" charset="77"/>
                </a:rPr>
                <a:t>delade </a:t>
              </a:r>
              <a:r>
                <a:rPr lang="sv-SE" sz="2000" dirty="0" err="1">
                  <a:solidFill>
                    <a:schemeClr val="bg1"/>
                  </a:solidFill>
                  <a:latin typeface="Greycliff CF" pitchFamily="2" charset="77"/>
                </a:rPr>
                <a:t>dataset</a:t>
              </a:r>
              <a:r>
                <a:rPr lang="sv-SE" sz="2000" dirty="0">
                  <a:solidFill>
                    <a:schemeClr val="bg1"/>
                  </a:solidFill>
                  <a:latin typeface="Greycliff CF" pitchFamily="2" charset="77"/>
                </a:rPr>
                <a:t>
</a:t>
              </a:r>
            </a:p>
          </p:txBody>
        </p:sp>
      </p:grpSp>
      <p:grpSp>
        <p:nvGrpSpPr>
          <p:cNvPr id="6" name="Grupp 5">
            <a:extLst>
              <a:ext uri="{FF2B5EF4-FFF2-40B4-BE49-F238E27FC236}">
                <a16:creationId xmlns:a16="http://schemas.microsoft.com/office/drawing/2014/main" id="{50BD2DA0-9CC4-C7C2-F4D0-E8B6292B79A9}"/>
              </a:ext>
            </a:extLst>
          </p:cNvPr>
          <p:cNvGrpSpPr/>
          <p:nvPr/>
        </p:nvGrpSpPr>
        <p:grpSpPr>
          <a:xfrm>
            <a:off x="830772" y="2091002"/>
            <a:ext cx="4471032" cy="2215991"/>
            <a:chOff x="2730246" y="556642"/>
            <a:chExt cx="4471032" cy="2215991"/>
          </a:xfrm>
        </p:grpSpPr>
        <p:sp>
          <p:nvSpPr>
            <p:cNvPr id="7" name="textruta 6">
              <a:extLst>
                <a:ext uri="{FF2B5EF4-FFF2-40B4-BE49-F238E27FC236}">
                  <a16:creationId xmlns:a16="http://schemas.microsoft.com/office/drawing/2014/main" id="{0A5757C6-06E4-D5CA-5EDF-C6734BEBB56E}"/>
                </a:ext>
              </a:extLst>
            </p:cNvPr>
            <p:cNvSpPr txBox="1"/>
            <p:nvPr/>
          </p:nvSpPr>
          <p:spPr>
            <a:xfrm>
              <a:off x="3663820" y="556642"/>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35%</a:t>
              </a:r>
            </a:p>
          </p:txBody>
        </p:sp>
        <p:sp>
          <p:nvSpPr>
            <p:cNvPr id="8" name="textruta 7">
              <a:extLst>
                <a:ext uri="{FF2B5EF4-FFF2-40B4-BE49-F238E27FC236}">
                  <a16:creationId xmlns:a16="http://schemas.microsoft.com/office/drawing/2014/main" id="{5F3A6577-FB46-AC6E-8D6C-38997A627AD3}"/>
                </a:ext>
              </a:extLst>
            </p:cNvPr>
            <p:cNvSpPr txBox="1"/>
            <p:nvPr/>
          </p:nvSpPr>
          <p:spPr>
            <a:xfrm>
              <a:off x="2730246" y="1756970"/>
              <a:ext cx="4471032" cy="1015663"/>
            </a:xfrm>
            <a:prstGeom prst="rect">
              <a:avLst/>
            </a:prstGeom>
            <a:noFill/>
          </p:spPr>
          <p:txBody>
            <a:bodyPr wrap="square" rtlCol="0">
              <a:spAutoFit/>
            </a:bodyPr>
            <a:lstStyle/>
            <a:p>
              <a:pPr algn="ctr"/>
              <a:r>
                <a:rPr lang="sv-SE" sz="2000" dirty="0">
                  <a:solidFill>
                    <a:schemeClr val="bg1"/>
                  </a:solidFill>
                  <a:latin typeface="Greycliff CF" pitchFamily="2" charset="77"/>
                </a:rPr>
                <a:t>av partner har använt</a:t>
              </a:r>
              <a:br>
                <a:rPr lang="sv-SE" sz="2000" dirty="0">
                  <a:solidFill>
                    <a:schemeClr val="bg1"/>
                  </a:solidFill>
                  <a:latin typeface="Greycliff CF" pitchFamily="2" charset="77"/>
                </a:rPr>
              </a:br>
              <a:r>
                <a:rPr lang="sv-SE" sz="2000" dirty="0">
                  <a:solidFill>
                    <a:schemeClr val="bg1"/>
                  </a:solidFill>
                  <a:latin typeface="Greycliff CF" pitchFamily="2" charset="77"/>
                </a:rPr>
                <a:t>Data </a:t>
              </a:r>
              <a:r>
                <a:rPr lang="sv-SE" sz="2000" dirty="0" err="1">
                  <a:solidFill>
                    <a:schemeClr val="bg1"/>
                  </a:solidFill>
                  <a:latin typeface="Greycliff CF" pitchFamily="2" charset="77"/>
                </a:rPr>
                <a:t>Factory</a:t>
              </a:r>
              <a:r>
                <a:rPr lang="sv-SE" sz="2000" dirty="0">
                  <a:solidFill>
                    <a:schemeClr val="bg1"/>
                  </a:solidFill>
                  <a:latin typeface="Greycliff CF" pitchFamily="2" charset="77"/>
                </a:rPr>
                <a:t>
</a:t>
              </a:r>
            </a:p>
          </p:txBody>
        </p:sp>
      </p:grpSp>
      <p:grpSp>
        <p:nvGrpSpPr>
          <p:cNvPr id="2" name="Grupp 1">
            <a:extLst>
              <a:ext uri="{FF2B5EF4-FFF2-40B4-BE49-F238E27FC236}">
                <a16:creationId xmlns:a16="http://schemas.microsoft.com/office/drawing/2014/main" id="{57F9C7A7-0224-4E53-893D-2A9E742F3B37}"/>
              </a:ext>
            </a:extLst>
          </p:cNvPr>
          <p:cNvGrpSpPr/>
          <p:nvPr/>
        </p:nvGrpSpPr>
        <p:grpSpPr>
          <a:xfrm>
            <a:off x="7023663" y="2075613"/>
            <a:ext cx="4035094" cy="2231380"/>
            <a:chOff x="7702693" y="816168"/>
            <a:chExt cx="2686116" cy="2231380"/>
          </a:xfrm>
        </p:grpSpPr>
        <p:sp>
          <p:nvSpPr>
            <p:cNvPr id="10" name="textruta 9">
              <a:extLst>
                <a:ext uri="{FF2B5EF4-FFF2-40B4-BE49-F238E27FC236}">
                  <a16:creationId xmlns:a16="http://schemas.microsoft.com/office/drawing/2014/main" id="{C387755D-96B7-84B8-466B-D29A0204A15B}"/>
                </a:ext>
              </a:extLst>
            </p:cNvPr>
            <p:cNvSpPr txBox="1"/>
            <p:nvPr/>
          </p:nvSpPr>
          <p:spPr>
            <a:xfrm>
              <a:off x="7748350" y="816168"/>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100+</a:t>
              </a:r>
            </a:p>
          </p:txBody>
        </p:sp>
        <p:sp>
          <p:nvSpPr>
            <p:cNvPr id="11" name="textruta 10">
              <a:extLst>
                <a:ext uri="{FF2B5EF4-FFF2-40B4-BE49-F238E27FC236}">
                  <a16:creationId xmlns:a16="http://schemas.microsoft.com/office/drawing/2014/main" id="{C2DB77AA-77C0-4F87-B38E-9BE37872FBA6}"/>
                </a:ext>
              </a:extLst>
            </p:cNvPr>
            <p:cNvSpPr txBox="1"/>
            <p:nvPr/>
          </p:nvSpPr>
          <p:spPr>
            <a:xfrm>
              <a:off x="7702693" y="2031885"/>
              <a:ext cx="2640459" cy="1015663"/>
            </a:xfrm>
            <a:prstGeom prst="rect">
              <a:avLst/>
            </a:prstGeom>
            <a:noFill/>
          </p:spPr>
          <p:txBody>
            <a:bodyPr wrap="square" rtlCol="0">
              <a:spAutoFit/>
            </a:bodyPr>
            <a:lstStyle/>
            <a:p>
              <a:pPr algn="ctr"/>
              <a:r>
                <a:rPr lang="sv-SE" sz="2000" dirty="0">
                  <a:solidFill>
                    <a:schemeClr val="bg1"/>
                  </a:solidFill>
                  <a:latin typeface="Greycliff CF" pitchFamily="2" charset="77"/>
                </a:rPr>
                <a:t>projekt som använder infrastrukturen
</a:t>
              </a:r>
            </a:p>
          </p:txBody>
        </p:sp>
      </p:grpSp>
      <p:grpSp>
        <p:nvGrpSpPr>
          <p:cNvPr id="12" name="Grupp 11">
            <a:extLst>
              <a:ext uri="{FF2B5EF4-FFF2-40B4-BE49-F238E27FC236}">
                <a16:creationId xmlns:a16="http://schemas.microsoft.com/office/drawing/2014/main" id="{CEFF60D3-053F-BE30-9973-16B1951B75E5}"/>
              </a:ext>
            </a:extLst>
          </p:cNvPr>
          <p:cNvGrpSpPr/>
          <p:nvPr/>
        </p:nvGrpSpPr>
        <p:grpSpPr>
          <a:xfrm>
            <a:off x="7720981" y="7381829"/>
            <a:ext cx="2640459" cy="2231380"/>
            <a:chOff x="3800445" y="539493"/>
            <a:chExt cx="2640459" cy="2231380"/>
          </a:xfrm>
        </p:grpSpPr>
        <p:sp>
          <p:nvSpPr>
            <p:cNvPr id="13" name="textruta 12">
              <a:extLst>
                <a:ext uri="{FF2B5EF4-FFF2-40B4-BE49-F238E27FC236}">
                  <a16:creationId xmlns:a16="http://schemas.microsoft.com/office/drawing/2014/main" id="{C050EF96-AFB2-7A54-C152-7D13BC1C988F}"/>
                </a:ext>
              </a:extLst>
            </p:cNvPr>
            <p:cNvSpPr txBox="1"/>
            <p:nvPr/>
          </p:nvSpPr>
          <p:spPr>
            <a:xfrm>
              <a:off x="3800445" y="539493"/>
              <a:ext cx="2640459" cy="1446550"/>
            </a:xfrm>
            <a:prstGeom prst="rect">
              <a:avLst/>
            </a:prstGeom>
            <a:noFill/>
          </p:spPr>
          <p:txBody>
            <a:bodyPr wrap="square" rtlCol="0">
              <a:spAutoFit/>
            </a:bodyPr>
            <a:lstStyle/>
            <a:p>
              <a:pPr algn="ctr"/>
              <a:r>
                <a:rPr lang="sv-SE" sz="8800" b="1">
                  <a:solidFill>
                    <a:schemeClr val="accent1"/>
                  </a:solidFill>
                  <a:latin typeface="Greycliff CF Heavy" pitchFamily="2" charset="77"/>
                </a:rPr>
                <a:t>3</a:t>
              </a:r>
            </a:p>
          </p:txBody>
        </p:sp>
        <p:sp>
          <p:nvSpPr>
            <p:cNvPr id="14" name="textruta 13">
              <a:extLst>
                <a:ext uri="{FF2B5EF4-FFF2-40B4-BE49-F238E27FC236}">
                  <a16:creationId xmlns:a16="http://schemas.microsoft.com/office/drawing/2014/main" id="{76BB017F-24D4-1583-71E9-28B1B8DBD351}"/>
                </a:ext>
              </a:extLst>
            </p:cNvPr>
            <p:cNvSpPr txBox="1"/>
            <p:nvPr/>
          </p:nvSpPr>
          <p:spPr>
            <a:xfrm>
              <a:off x="3800445" y="1755210"/>
              <a:ext cx="2640459" cy="1015663"/>
            </a:xfrm>
            <a:prstGeom prst="rect">
              <a:avLst/>
            </a:prstGeom>
            <a:noFill/>
          </p:spPr>
          <p:txBody>
            <a:bodyPr wrap="square" rtlCol="0">
              <a:spAutoFit/>
            </a:bodyPr>
            <a:lstStyle/>
            <a:p>
              <a:pPr algn="ctr"/>
              <a:r>
                <a:rPr lang="sv-SE" sz="2000" dirty="0">
                  <a:solidFill>
                    <a:schemeClr val="bg1"/>
                  </a:solidFill>
                  <a:latin typeface="Greycliff CF" pitchFamily="2" charset="77"/>
                </a:rPr>
                <a:t>datarelaterade </a:t>
              </a:r>
              <a:r>
                <a:rPr lang="sv-SE" sz="2000" dirty="0" err="1">
                  <a:solidFill>
                    <a:schemeClr val="bg1"/>
                  </a:solidFill>
                  <a:latin typeface="Greycliff CF" pitchFamily="2" charset="77"/>
                </a:rPr>
                <a:t>hackathons</a:t>
              </a:r>
              <a:r>
                <a:rPr lang="sv-SE" sz="2000" dirty="0">
                  <a:solidFill>
                    <a:schemeClr val="bg1"/>
                  </a:solidFill>
                  <a:latin typeface="Greycliff CF" pitchFamily="2" charset="77"/>
                </a:rPr>
                <a:t>
</a:t>
              </a:r>
            </a:p>
          </p:txBody>
        </p:sp>
      </p:grpSp>
      <p:sp>
        <p:nvSpPr>
          <p:cNvPr id="17" name="textruta 16">
            <a:extLst>
              <a:ext uri="{FF2B5EF4-FFF2-40B4-BE49-F238E27FC236}">
                <a16:creationId xmlns:a16="http://schemas.microsoft.com/office/drawing/2014/main" id="{9F79316B-285D-F03B-BC0C-8CAD3474D622}"/>
              </a:ext>
            </a:extLst>
          </p:cNvPr>
          <p:cNvSpPr txBox="1"/>
          <p:nvPr/>
        </p:nvSpPr>
        <p:spPr>
          <a:xfrm>
            <a:off x="252848" y="6358472"/>
            <a:ext cx="4227518" cy="276999"/>
          </a:xfrm>
          <a:prstGeom prst="rect">
            <a:avLst/>
          </a:prstGeom>
          <a:noFill/>
        </p:spPr>
        <p:txBody>
          <a:bodyPr wrap="square" rtlCol="0">
            <a:spAutoFit/>
          </a:bodyPr>
          <a:lstStyle/>
          <a:p>
            <a:r>
              <a:rPr lang="sv-SE" sz="1200" dirty="0">
                <a:solidFill>
                  <a:schemeClr val="bg1"/>
                </a:solidFill>
                <a:latin typeface="Greycliff CF" pitchFamily="2" charset="77"/>
              </a:rPr>
              <a:t>Från AI </a:t>
            </a:r>
            <a:r>
              <a:rPr lang="sv-SE" sz="1200" dirty="0" err="1">
                <a:solidFill>
                  <a:schemeClr val="bg1"/>
                </a:solidFill>
                <a:latin typeface="Greycliff CF" pitchFamily="2" charset="77"/>
              </a:rPr>
              <a:t>Swedens</a:t>
            </a:r>
            <a:r>
              <a:rPr lang="sv-SE" sz="1200" dirty="0">
                <a:solidFill>
                  <a:schemeClr val="bg1"/>
                </a:solidFill>
                <a:latin typeface="Greycliff CF" pitchFamily="2" charset="77"/>
              </a:rPr>
              <a:t> 2023 </a:t>
            </a:r>
            <a:r>
              <a:rPr lang="sv-SE" sz="1200" dirty="0">
                <a:solidFill>
                  <a:schemeClr val="bg1"/>
                </a:solidFill>
                <a:latin typeface="Greycliff CF" pitchFamily="2" charset="77"/>
                <a:hlinkClick r:id="rId3">
                  <a:extLst>
                    <a:ext uri="{A12FA001-AC4F-418D-AE19-62706E023703}">
                      <ahyp:hlinkClr xmlns:ahyp="http://schemas.microsoft.com/office/drawing/2018/hyperlinkcolor" val="tx"/>
                    </a:ext>
                  </a:extLst>
                </a:hlinkClick>
              </a:rPr>
              <a:t>Impact Report</a:t>
            </a:r>
            <a:endParaRPr lang="sv-SE" sz="1200" dirty="0">
              <a:solidFill>
                <a:schemeClr val="bg1"/>
              </a:solidFill>
              <a:latin typeface="Greycliff CF" pitchFamily="2" charset="77"/>
            </a:endParaRPr>
          </a:p>
        </p:txBody>
      </p:sp>
    </p:spTree>
    <p:extLst>
      <p:ext uri="{BB962C8B-B14F-4D97-AF65-F5344CB8AC3E}">
        <p14:creationId xmlns:p14="http://schemas.microsoft.com/office/powerpoint/2010/main" val="2717118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äs, tårta, grön, tåg&#10;&#10;Automatiskt genererad beskrivning">
            <a:extLst>
              <a:ext uri="{FF2B5EF4-FFF2-40B4-BE49-F238E27FC236}">
                <a16:creationId xmlns:a16="http://schemas.microsoft.com/office/drawing/2014/main" id="{9290FACE-5FA0-A143-86AB-573F03B73B2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rot="5400000">
            <a:off x="-1385664" y="1385663"/>
            <a:ext cx="6858001" cy="4086676"/>
          </a:xfrm>
          <a:prstGeom prst="rect">
            <a:avLst/>
          </a:prstGeom>
        </p:spPr>
      </p:pic>
      <p:pic>
        <p:nvPicPr>
          <p:cNvPr id="8" name="Bildobjekt 7">
            <a:extLst>
              <a:ext uri="{FF2B5EF4-FFF2-40B4-BE49-F238E27FC236}">
                <a16:creationId xmlns:a16="http://schemas.microsoft.com/office/drawing/2014/main" id="{398388B3-8064-1E40-8630-9487DB903BB3}"/>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4086674" y="0"/>
            <a:ext cx="4041121" cy="6857990"/>
          </a:xfrm>
          <a:prstGeom prst="rect">
            <a:avLst/>
          </a:prstGeom>
        </p:spPr>
      </p:pic>
      <p:pic>
        <p:nvPicPr>
          <p:cNvPr id="9" name="Bildobjekt 8">
            <a:extLst>
              <a:ext uri="{FF2B5EF4-FFF2-40B4-BE49-F238E27FC236}">
                <a16:creationId xmlns:a16="http://schemas.microsoft.com/office/drawing/2014/main" id="{D003CD8B-AAC2-3642-8749-8D16F7420675}"/>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8127795" y="0"/>
            <a:ext cx="4064205" cy="6857990"/>
          </a:xfrm>
          <a:prstGeom prst="rect">
            <a:avLst/>
          </a:prstGeom>
        </p:spPr>
      </p:pic>
      <p:sp>
        <p:nvSpPr>
          <p:cNvPr id="13" name="Rubrik 3">
            <a:extLst>
              <a:ext uri="{FF2B5EF4-FFF2-40B4-BE49-F238E27FC236}">
                <a16:creationId xmlns:a16="http://schemas.microsoft.com/office/drawing/2014/main" id="{5FD6D5E8-6186-584B-A090-BD0BA3DFEEE6}"/>
              </a:ext>
            </a:extLst>
          </p:cNvPr>
          <p:cNvSpPr txBox="1">
            <a:spLocks/>
          </p:cNvSpPr>
          <p:nvPr/>
        </p:nvSpPr>
        <p:spPr>
          <a:xfrm>
            <a:off x="669641" y="2366860"/>
            <a:ext cx="2932190" cy="1601977"/>
          </a:xfrm>
          <a:prstGeom prst="rect">
            <a:avLst/>
          </a:prstGeom>
        </p:spPr>
        <p:txBody>
          <a:bodyPr wrap="square" anchor="t" anchorCtr="0">
            <a:sp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sv-SE" sz="3600" b="1" i="0" u="none" strike="noStrike" kern="1200" cap="none" spc="0" normalizeH="0" baseline="0" noProof="0">
                <a:ln>
                  <a:noFill/>
                </a:ln>
                <a:solidFill>
                  <a:srgbClr val="FFFDF9"/>
                </a:solidFill>
                <a:effectLst/>
                <a:uLnTx/>
                <a:uFillTx/>
                <a:latin typeface="Greycliff CF Heavy" pitchFamily="2" charset="77"/>
                <a:ea typeface="+mj-ea"/>
                <a:cs typeface="+mj-cs"/>
                <a:sym typeface="Arial"/>
              </a:rPr>
              <a:t>Nationellt  center för tillämpad AI</a:t>
            </a:r>
          </a:p>
        </p:txBody>
      </p:sp>
      <p:sp>
        <p:nvSpPr>
          <p:cNvPr id="14" name="Platshållare för text 6">
            <a:extLst>
              <a:ext uri="{FF2B5EF4-FFF2-40B4-BE49-F238E27FC236}">
                <a16:creationId xmlns:a16="http://schemas.microsoft.com/office/drawing/2014/main" id="{E53B4545-CAFA-3C4C-949A-605D828BDCDA}"/>
              </a:ext>
            </a:extLst>
          </p:cNvPr>
          <p:cNvSpPr txBox="1">
            <a:spLocks/>
          </p:cNvSpPr>
          <p:nvPr/>
        </p:nvSpPr>
        <p:spPr>
          <a:xfrm>
            <a:off x="4641141" y="2366860"/>
            <a:ext cx="2909718" cy="2599173"/>
          </a:xfrm>
          <a:prstGeom prst="rect">
            <a:avLst/>
          </a:prstGeom>
        </p:spPr>
        <p:txBody>
          <a:bodyPr wrap="square"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600" b="1" i="0" u="none" strike="noStrike" kern="1200" cap="none" spc="0" normalizeH="0" baseline="0" noProof="0">
                <a:ln>
                  <a:noFill/>
                </a:ln>
                <a:solidFill>
                  <a:srgbClr val="FFFDF9"/>
                </a:solidFill>
                <a:effectLst/>
                <a:uLnTx/>
                <a:uFillTx/>
                <a:latin typeface="Greycliff CF Heavy" pitchFamily="2" charset="77"/>
                <a:ea typeface="+mn-ea"/>
                <a:cs typeface="+mn-cs"/>
                <a:sym typeface="Arial"/>
              </a:rPr>
              <a:t>Neutralt, </a:t>
            </a:r>
            <a:br>
              <a:rPr kumimoji="0" lang="sv-SE" sz="3600" b="1" i="0" u="none" strike="noStrike" kern="1200" cap="none" spc="0" normalizeH="0" baseline="0" noProof="0">
                <a:ln>
                  <a:noFill/>
                </a:ln>
                <a:solidFill>
                  <a:srgbClr val="FFFDF9"/>
                </a:solidFill>
                <a:effectLst/>
                <a:uLnTx/>
                <a:uFillTx/>
                <a:latin typeface="Greycliff CF Heavy" pitchFamily="2" charset="77"/>
                <a:ea typeface="+mn-ea"/>
                <a:cs typeface="+mn-cs"/>
                <a:sym typeface="Arial"/>
              </a:rPr>
            </a:br>
            <a:r>
              <a:rPr lang="sv-SE" sz="3600" b="1">
                <a:solidFill>
                  <a:srgbClr val="FFFDF9"/>
                </a:solidFill>
                <a:latin typeface="Greycliff CF Heavy" pitchFamily="2" charset="77"/>
                <a:sym typeface="Arial"/>
              </a:rPr>
              <a:t>icke vinst-drivande</a:t>
            </a:r>
            <a:r>
              <a:rPr kumimoji="0" lang="sv-SE" sz="3600" b="1" i="0" u="none" strike="noStrike" kern="1200" cap="none" spc="0" normalizeH="0" baseline="0" noProof="0">
                <a:ln>
                  <a:noFill/>
                </a:ln>
                <a:solidFill>
                  <a:srgbClr val="FFFDF9"/>
                </a:solidFill>
                <a:effectLst/>
                <a:uLnTx/>
                <a:uFillTx/>
                <a:latin typeface="Greycliff CF Heavy" pitchFamily="2" charset="77"/>
                <a:ea typeface="+mn-ea"/>
                <a:cs typeface="+mn-cs"/>
                <a:sym typeface="Arial"/>
              </a:rPr>
              <a:t> och brett finansierat</a:t>
            </a:r>
          </a:p>
        </p:txBody>
      </p:sp>
      <p:sp>
        <p:nvSpPr>
          <p:cNvPr id="16" name="Google Shape;141;p1">
            <a:extLst>
              <a:ext uri="{FF2B5EF4-FFF2-40B4-BE49-F238E27FC236}">
                <a16:creationId xmlns:a16="http://schemas.microsoft.com/office/drawing/2014/main" id="{AAD5CDE7-7087-2141-AE90-F52884FC1B83}"/>
              </a:ext>
            </a:extLst>
          </p:cNvPr>
          <p:cNvSpPr txBox="1">
            <a:spLocks/>
          </p:cNvSpPr>
          <p:nvPr/>
        </p:nvSpPr>
        <p:spPr>
          <a:xfrm>
            <a:off x="691672" y="905634"/>
            <a:ext cx="8290560" cy="761358"/>
          </a:xfrm>
          <a:prstGeom prst="rect">
            <a:avLst/>
          </a:prstGeom>
          <a:noFill/>
          <a:ln>
            <a:noFill/>
          </a:ln>
        </p:spPr>
        <p:txBody>
          <a:bodyPr spcFirstLastPara="1" vert="horz" wrap="square" lIns="90000" tIns="43200" rIns="90000" bIns="43200" rtlCol="0" anchor="t" anchorCtr="0">
            <a:noAutofit/>
          </a:bodyPr>
          <a:lstStyle>
            <a:lvl1pPr algn="ctr" defTabSz="914400" rtl="0" eaLnBrk="1" latinLnBrk="0" hangingPunct="1">
              <a:lnSpc>
                <a:spcPct val="90000"/>
              </a:lnSpc>
              <a:spcBef>
                <a:spcPct val="0"/>
              </a:spcBef>
              <a:buNone/>
              <a:defRPr sz="6400" b="1" i="0" kern="1200" cap="all" baseline="0">
                <a:solidFill>
                  <a:schemeClr val="tx1"/>
                </a:solidFill>
                <a:latin typeface="Greycliff CF Heavy" pitchFamily="2" charset="77"/>
                <a:ea typeface="+mj-ea"/>
                <a:cs typeface="+mj-cs"/>
              </a:defRPr>
            </a:lvl1pPr>
          </a:lstStyle>
          <a:p>
            <a:pPr algn="l"/>
            <a:r>
              <a:rPr lang="en-US" sz="3200" cap="none" err="1">
                <a:solidFill>
                  <a:schemeClr val="bg1"/>
                </a:solidFill>
                <a:latin typeface="Greycliff CF Heavy"/>
              </a:rPr>
              <a:t>Vad</a:t>
            </a:r>
            <a:r>
              <a:rPr lang="en-US" sz="3200">
                <a:solidFill>
                  <a:schemeClr val="bg1"/>
                </a:solidFill>
                <a:latin typeface="Greycliff CF Heavy"/>
              </a:rPr>
              <a:t>?</a:t>
            </a:r>
            <a:endParaRPr lang="sv-SE" sz="3200">
              <a:solidFill>
                <a:schemeClr val="bg1"/>
              </a:solidFill>
            </a:endParaRPr>
          </a:p>
        </p:txBody>
      </p:sp>
      <p:sp>
        <p:nvSpPr>
          <p:cNvPr id="18" name="Platshållare för text 6">
            <a:extLst>
              <a:ext uri="{FF2B5EF4-FFF2-40B4-BE49-F238E27FC236}">
                <a16:creationId xmlns:a16="http://schemas.microsoft.com/office/drawing/2014/main" id="{086B5305-CBCC-144A-A561-C5E63D7F2B55}"/>
              </a:ext>
            </a:extLst>
          </p:cNvPr>
          <p:cNvSpPr txBox="1">
            <a:spLocks/>
          </p:cNvSpPr>
          <p:nvPr/>
        </p:nvSpPr>
        <p:spPr>
          <a:xfrm>
            <a:off x="8507527" y="2366860"/>
            <a:ext cx="3061760" cy="2599173"/>
          </a:xfrm>
          <a:prstGeom prst="rect">
            <a:avLst/>
          </a:prstGeom>
        </p:spPr>
        <p:txBody>
          <a:bodyPr wrap="square"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600" b="1" i="0" u="none" strike="noStrike" kern="1200" cap="none" spc="0" normalizeH="0" baseline="0" noProof="0">
                <a:ln>
                  <a:noFill/>
                </a:ln>
                <a:solidFill>
                  <a:srgbClr val="FFFDF9"/>
                </a:solidFill>
                <a:effectLst/>
                <a:uLnTx/>
                <a:uFillTx/>
                <a:latin typeface="Greycliff CF Heavy" pitchFamily="2" charset="77"/>
                <a:ea typeface="+mn-ea"/>
                <a:cs typeface="+mn-cs"/>
                <a:sym typeface="Arial"/>
              </a:rPr>
              <a:t>Samlar näringsliv, akademi och offentlig sektor</a:t>
            </a:r>
          </a:p>
        </p:txBody>
      </p:sp>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Tree>
    <p:extLst>
      <p:ext uri="{BB962C8B-B14F-4D97-AF65-F5344CB8AC3E}">
        <p14:creationId xmlns:p14="http://schemas.microsoft.com/office/powerpoint/2010/main" val="2186700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9A9EFD30-7000-0274-2C3C-A2BCD7D7AA82}"/>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grpSp>
        <p:nvGrpSpPr>
          <p:cNvPr id="3" name="Grupp 2">
            <a:extLst>
              <a:ext uri="{FF2B5EF4-FFF2-40B4-BE49-F238E27FC236}">
                <a16:creationId xmlns:a16="http://schemas.microsoft.com/office/drawing/2014/main" id="{FBC2A502-4E34-9177-6D31-6E01CB47EF94}"/>
              </a:ext>
            </a:extLst>
          </p:cNvPr>
          <p:cNvGrpSpPr/>
          <p:nvPr/>
        </p:nvGrpSpPr>
        <p:grpSpPr>
          <a:xfrm>
            <a:off x="1727771" y="4099475"/>
            <a:ext cx="2640459" cy="1923603"/>
            <a:chOff x="3800445" y="539493"/>
            <a:chExt cx="2640459" cy="1923603"/>
          </a:xfrm>
        </p:grpSpPr>
        <p:sp>
          <p:nvSpPr>
            <p:cNvPr id="4" name="textruta 3">
              <a:extLst>
                <a:ext uri="{FF2B5EF4-FFF2-40B4-BE49-F238E27FC236}">
                  <a16:creationId xmlns:a16="http://schemas.microsoft.com/office/drawing/2014/main" id="{B72D0DB8-BBEB-42AB-2F2F-711CF8C126BF}"/>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5</a:t>
              </a:r>
            </a:p>
          </p:txBody>
        </p:sp>
        <p:sp>
          <p:nvSpPr>
            <p:cNvPr id="5" name="textruta 4">
              <a:extLst>
                <a:ext uri="{FF2B5EF4-FFF2-40B4-BE49-F238E27FC236}">
                  <a16:creationId xmlns:a16="http://schemas.microsoft.com/office/drawing/2014/main" id="{CEBFBA2A-8D3A-0B5E-8247-5EE8FFBF53A8}"/>
                </a:ext>
              </a:extLst>
            </p:cNvPr>
            <p:cNvSpPr txBox="1"/>
            <p:nvPr/>
          </p:nvSpPr>
          <p:spPr>
            <a:xfrm>
              <a:off x="3800445" y="1755210"/>
              <a:ext cx="2640459" cy="707886"/>
            </a:xfrm>
            <a:prstGeom prst="rect">
              <a:avLst/>
            </a:prstGeom>
            <a:noFill/>
          </p:spPr>
          <p:txBody>
            <a:bodyPr wrap="square" rtlCol="0">
              <a:spAutoFit/>
            </a:bodyPr>
            <a:lstStyle/>
            <a:p>
              <a:pPr algn="ctr"/>
              <a:r>
                <a:rPr lang="sv-SE" sz="2000" dirty="0">
                  <a:solidFill>
                    <a:schemeClr val="bg1"/>
                  </a:solidFill>
                  <a:latin typeface="Greycliff CF" pitchFamily="2" charset="77"/>
                </a:rPr>
                <a:t>delade </a:t>
              </a:r>
              <a:r>
                <a:rPr lang="sv-SE" sz="2000" dirty="0" err="1">
                  <a:solidFill>
                    <a:schemeClr val="bg1"/>
                  </a:solidFill>
                  <a:latin typeface="Greycliff CF" pitchFamily="2" charset="77"/>
                </a:rPr>
                <a:t>dataset</a:t>
              </a:r>
              <a:r>
                <a:rPr lang="sv-SE" sz="2000" dirty="0">
                  <a:solidFill>
                    <a:schemeClr val="bg1"/>
                  </a:solidFill>
                  <a:latin typeface="Greycliff CF" pitchFamily="2" charset="77"/>
                </a:rPr>
                <a:t>
</a:t>
              </a:r>
            </a:p>
          </p:txBody>
        </p:sp>
      </p:grpSp>
      <p:grpSp>
        <p:nvGrpSpPr>
          <p:cNvPr id="6" name="Grupp 5">
            <a:extLst>
              <a:ext uri="{FF2B5EF4-FFF2-40B4-BE49-F238E27FC236}">
                <a16:creationId xmlns:a16="http://schemas.microsoft.com/office/drawing/2014/main" id="{50BD2DA0-9CC4-C7C2-F4D0-E8B6292B79A9}"/>
              </a:ext>
            </a:extLst>
          </p:cNvPr>
          <p:cNvGrpSpPr/>
          <p:nvPr/>
        </p:nvGrpSpPr>
        <p:grpSpPr>
          <a:xfrm>
            <a:off x="812484" y="814408"/>
            <a:ext cx="4471032" cy="2233140"/>
            <a:chOff x="2730246" y="539493"/>
            <a:chExt cx="4471032" cy="2233140"/>
          </a:xfrm>
        </p:grpSpPr>
        <p:sp>
          <p:nvSpPr>
            <p:cNvPr id="7" name="textruta 6">
              <a:extLst>
                <a:ext uri="{FF2B5EF4-FFF2-40B4-BE49-F238E27FC236}">
                  <a16:creationId xmlns:a16="http://schemas.microsoft.com/office/drawing/2014/main" id="{0A5757C6-06E4-D5CA-5EDF-C6734BEBB56E}"/>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35%</a:t>
              </a:r>
            </a:p>
          </p:txBody>
        </p:sp>
        <p:sp>
          <p:nvSpPr>
            <p:cNvPr id="8" name="textruta 7">
              <a:extLst>
                <a:ext uri="{FF2B5EF4-FFF2-40B4-BE49-F238E27FC236}">
                  <a16:creationId xmlns:a16="http://schemas.microsoft.com/office/drawing/2014/main" id="{5F3A6577-FB46-AC6E-8D6C-38997A627AD3}"/>
                </a:ext>
              </a:extLst>
            </p:cNvPr>
            <p:cNvSpPr txBox="1"/>
            <p:nvPr/>
          </p:nvSpPr>
          <p:spPr>
            <a:xfrm>
              <a:off x="2730246" y="1756970"/>
              <a:ext cx="4471032" cy="1015663"/>
            </a:xfrm>
            <a:prstGeom prst="rect">
              <a:avLst/>
            </a:prstGeom>
            <a:noFill/>
          </p:spPr>
          <p:txBody>
            <a:bodyPr wrap="square" rtlCol="0">
              <a:spAutoFit/>
            </a:bodyPr>
            <a:lstStyle/>
            <a:p>
              <a:pPr algn="ctr"/>
              <a:r>
                <a:rPr lang="sv-SE" sz="2000" dirty="0">
                  <a:solidFill>
                    <a:schemeClr val="bg1"/>
                  </a:solidFill>
                  <a:latin typeface="Greycliff CF" pitchFamily="2" charset="77"/>
                </a:rPr>
                <a:t>av partner har använt</a:t>
              </a:r>
              <a:br>
                <a:rPr lang="sv-SE" sz="2000" dirty="0">
                  <a:solidFill>
                    <a:schemeClr val="bg1"/>
                  </a:solidFill>
                  <a:latin typeface="Greycliff CF" pitchFamily="2" charset="77"/>
                </a:rPr>
              </a:br>
              <a:r>
                <a:rPr lang="sv-SE" sz="2000" dirty="0">
                  <a:solidFill>
                    <a:schemeClr val="bg1"/>
                  </a:solidFill>
                  <a:latin typeface="Greycliff CF" pitchFamily="2" charset="77"/>
                </a:rPr>
                <a:t>Data </a:t>
              </a:r>
              <a:r>
                <a:rPr lang="sv-SE" sz="2000" dirty="0" err="1">
                  <a:solidFill>
                    <a:schemeClr val="bg1"/>
                  </a:solidFill>
                  <a:latin typeface="Greycliff CF" pitchFamily="2" charset="77"/>
                </a:rPr>
                <a:t>Factory</a:t>
              </a:r>
              <a:r>
                <a:rPr lang="sv-SE" sz="2000" dirty="0">
                  <a:solidFill>
                    <a:schemeClr val="bg1"/>
                  </a:solidFill>
                  <a:latin typeface="Greycliff CF" pitchFamily="2" charset="77"/>
                </a:rPr>
                <a:t>
</a:t>
              </a:r>
            </a:p>
          </p:txBody>
        </p:sp>
      </p:grpSp>
      <p:grpSp>
        <p:nvGrpSpPr>
          <p:cNvPr id="2" name="Grupp 1">
            <a:extLst>
              <a:ext uri="{FF2B5EF4-FFF2-40B4-BE49-F238E27FC236}">
                <a16:creationId xmlns:a16="http://schemas.microsoft.com/office/drawing/2014/main" id="{57F9C7A7-0224-4E53-893D-2A9E742F3B37}"/>
              </a:ext>
            </a:extLst>
          </p:cNvPr>
          <p:cNvGrpSpPr/>
          <p:nvPr/>
        </p:nvGrpSpPr>
        <p:grpSpPr>
          <a:xfrm>
            <a:off x="7005375" y="816168"/>
            <a:ext cx="4035094" cy="2231380"/>
            <a:chOff x="7702693" y="816168"/>
            <a:chExt cx="2686116" cy="2231380"/>
          </a:xfrm>
        </p:grpSpPr>
        <p:sp>
          <p:nvSpPr>
            <p:cNvPr id="10" name="textruta 9">
              <a:extLst>
                <a:ext uri="{FF2B5EF4-FFF2-40B4-BE49-F238E27FC236}">
                  <a16:creationId xmlns:a16="http://schemas.microsoft.com/office/drawing/2014/main" id="{C387755D-96B7-84B8-466B-D29A0204A15B}"/>
                </a:ext>
              </a:extLst>
            </p:cNvPr>
            <p:cNvSpPr txBox="1"/>
            <p:nvPr/>
          </p:nvSpPr>
          <p:spPr>
            <a:xfrm>
              <a:off x="7748350" y="816168"/>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100+</a:t>
              </a:r>
            </a:p>
          </p:txBody>
        </p:sp>
        <p:sp>
          <p:nvSpPr>
            <p:cNvPr id="11" name="textruta 10">
              <a:extLst>
                <a:ext uri="{FF2B5EF4-FFF2-40B4-BE49-F238E27FC236}">
                  <a16:creationId xmlns:a16="http://schemas.microsoft.com/office/drawing/2014/main" id="{C2DB77AA-77C0-4F87-B38E-9BE37872FBA6}"/>
                </a:ext>
              </a:extLst>
            </p:cNvPr>
            <p:cNvSpPr txBox="1"/>
            <p:nvPr/>
          </p:nvSpPr>
          <p:spPr>
            <a:xfrm>
              <a:off x="7702693" y="2031885"/>
              <a:ext cx="2640459" cy="1015663"/>
            </a:xfrm>
            <a:prstGeom prst="rect">
              <a:avLst/>
            </a:prstGeom>
            <a:noFill/>
          </p:spPr>
          <p:txBody>
            <a:bodyPr wrap="square" rtlCol="0">
              <a:spAutoFit/>
            </a:bodyPr>
            <a:lstStyle/>
            <a:p>
              <a:pPr algn="ctr"/>
              <a:r>
                <a:rPr lang="sv-SE" sz="2000" dirty="0">
                  <a:solidFill>
                    <a:schemeClr val="bg1"/>
                  </a:solidFill>
                  <a:latin typeface="Greycliff CF" pitchFamily="2" charset="77"/>
                </a:rPr>
                <a:t>projekt som använder infrastrukturen
</a:t>
              </a:r>
            </a:p>
          </p:txBody>
        </p:sp>
      </p:grpSp>
      <p:sp>
        <p:nvSpPr>
          <p:cNvPr id="16" name="Rektangel 15">
            <a:extLst>
              <a:ext uri="{FF2B5EF4-FFF2-40B4-BE49-F238E27FC236}">
                <a16:creationId xmlns:a16="http://schemas.microsoft.com/office/drawing/2014/main" id="{E0AA8E69-D8A6-9751-504F-214E83BF56DC}"/>
              </a:ext>
            </a:extLst>
          </p:cNvPr>
          <p:cNvSpPr/>
          <p:nvPr/>
        </p:nvSpPr>
        <p:spPr>
          <a:xfrm>
            <a:off x="6096000" y="3429000"/>
            <a:ext cx="6098804"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12" name="Grupp 11">
            <a:extLst>
              <a:ext uri="{FF2B5EF4-FFF2-40B4-BE49-F238E27FC236}">
                <a16:creationId xmlns:a16="http://schemas.microsoft.com/office/drawing/2014/main" id="{CEFF60D3-053F-BE30-9973-16B1951B75E5}"/>
              </a:ext>
            </a:extLst>
          </p:cNvPr>
          <p:cNvGrpSpPr/>
          <p:nvPr/>
        </p:nvGrpSpPr>
        <p:grpSpPr>
          <a:xfrm>
            <a:off x="7702693" y="4099475"/>
            <a:ext cx="2640459" cy="2231380"/>
            <a:chOff x="3800445" y="539493"/>
            <a:chExt cx="2640459" cy="2231380"/>
          </a:xfrm>
        </p:grpSpPr>
        <p:sp>
          <p:nvSpPr>
            <p:cNvPr id="13" name="textruta 12">
              <a:extLst>
                <a:ext uri="{FF2B5EF4-FFF2-40B4-BE49-F238E27FC236}">
                  <a16:creationId xmlns:a16="http://schemas.microsoft.com/office/drawing/2014/main" id="{C050EF96-AFB2-7A54-C152-7D13BC1C988F}"/>
                </a:ext>
              </a:extLst>
            </p:cNvPr>
            <p:cNvSpPr txBox="1"/>
            <p:nvPr/>
          </p:nvSpPr>
          <p:spPr>
            <a:xfrm>
              <a:off x="3800445" y="539493"/>
              <a:ext cx="2640459" cy="1446550"/>
            </a:xfrm>
            <a:prstGeom prst="rect">
              <a:avLst/>
            </a:prstGeom>
            <a:noFill/>
          </p:spPr>
          <p:txBody>
            <a:bodyPr wrap="square" rtlCol="0">
              <a:spAutoFit/>
            </a:bodyPr>
            <a:lstStyle/>
            <a:p>
              <a:pPr algn="ctr"/>
              <a:r>
                <a:rPr lang="sv-SE" sz="8800" b="1">
                  <a:solidFill>
                    <a:schemeClr val="accent1"/>
                  </a:solidFill>
                  <a:latin typeface="Greycliff CF Heavy" pitchFamily="2" charset="77"/>
                </a:rPr>
                <a:t>3</a:t>
              </a:r>
            </a:p>
          </p:txBody>
        </p:sp>
        <p:sp>
          <p:nvSpPr>
            <p:cNvPr id="14" name="textruta 13">
              <a:extLst>
                <a:ext uri="{FF2B5EF4-FFF2-40B4-BE49-F238E27FC236}">
                  <a16:creationId xmlns:a16="http://schemas.microsoft.com/office/drawing/2014/main" id="{76BB017F-24D4-1583-71E9-28B1B8DBD351}"/>
                </a:ext>
              </a:extLst>
            </p:cNvPr>
            <p:cNvSpPr txBox="1"/>
            <p:nvPr/>
          </p:nvSpPr>
          <p:spPr>
            <a:xfrm>
              <a:off x="3800445" y="1755210"/>
              <a:ext cx="2640459" cy="1015663"/>
            </a:xfrm>
            <a:prstGeom prst="rect">
              <a:avLst/>
            </a:prstGeom>
            <a:noFill/>
          </p:spPr>
          <p:txBody>
            <a:bodyPr wrap="square" rtlCol="0">
              <a:spAutoFit/>
            </a:bodyPr>
            <a:lstStyle/>
            <a:p>
              <a:pPr algn="ctr"/>
              <a:r>
                <a:rPr lang="sv-SE" sz="2000" dirty="0">
                  <a:solidFill>
                    <a:schemeClr val="bg1"/>
                  </a:solidFill>
                  <a:latin typeface="Greycliff CF" pitchFamily="2" charset="77"/>
                </a:rPr>
                <a:t>datarelaterade </a:t>
              </a:r>
              <a:r>
                <a:rPr lang="sv-SE" sz="2000" dirty="0" err="1">
                  <a:solidFill>
                    <a:schemeClr val="bg1"/>
                  </a:solidFill>
                  <a:latin typeface="Greycliff CF" pitchFamily="2" charset="77"/>
                </a:rPr>
                <a:t>hackathons</a:t>
              </a:r>
              <a:r>
                <a:rPr lang="sv-SE" sz="2000" dirty="0">
                  <a:solidFill>
                    <a:schemeClr val="bg1"/>
                  </a:solidFill>
                  <a:latin typeface="Greycliff CF" pitchFamily="2" charset="77"/>
                </a:rPr>
                <a:t>
</a:t>
              </a:r>
            </a:p>
          </p:txBody>
        </p:sp>
      </p:grpSp>
      <p:sp>
        <p:nvSpPr>
          <p:cNvPr id="18" name="Rektangel 17">
            <a:extLst>
              <a:ext uri="{FF2B5EF4-FFF2-40B4-BE49-F238E27FC236}">
                <a16:creationId xmlns:a16="http://schemas.microsoft.com/office/drawing/2014/main" id="{518015F3-1ED8-F0B1-634D-F967ED690536}"/>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7" name="textruta 16">
            <a:extLst>
              <a:ext uri="{FF2B5EF4-FFF2-40B4-BE49-F238E27FC236}">
                <a16:creationId xmlns:a16="http://schemas.microsoft.com/office/drawing/2014/main" id="{9F79316B-285D-F03B-BC0C-8CAD3474D622}"/>
              </a:ext>
            </a:extLst>
          </p:cNvPr>
          <p:cNvSpPr txBox="1"/>
          <p:nvPr/>
        </p:nvSpPr>
        <p:spPr>
          <a:xfrm>
            <a:off x="562452" y="6382605"/>
            <a:ext cx="4227518" cy="276999"/>
          </a:xfrm>
          <a:prstGeom prst="rect">
            <a:avLst/>
          </a:prstGeom>
          <a:noFill/>
        </p:spPr>
        <p:txBody>
          <a:bodyPr wrap="square" rtlCol="0">
            <a:spAutoFit/>
          </a:bodyPr>
          <a:lstStyle/>
          <a:p>
            <a:r>
              <a:rPr lang="sv-SE" sz="1200" dirty="0">
                <a:solidFill>
                  <a:schemeClr val="bg1"/>
                </a:solidFill>
                <a:latin typeface="Greycliff CF" pitchFamily="2" charset="77"/>
              </a:rPr>
              <a:t>Från AI </a:t>
            </a:r>
            <a:r>
              <a:rPr lang="sv-SE" sz="1200" dirty="0" err="1">
                <a:solidFill>
                  <a:schemeClr val="bg1"/>
                </a:solidFill>
                <a:latin typeface="Greycliff CF" pitchFamily="2" charset="77"/>
              </a:rPr>
              <a:t>Swedens</a:t>
            </a:r>
            <a:r>
              <a:rPr lang="sv-SE" sz="1200" dirty="0">
                <a:solidFill>
                  <a:schemeClr val="bg1"/>
                </a:solidFill>
                <a:latin typeface="Greycliff CF" pitchFamily="2" charset="77"/>
              </a:rPr>
              <a:t> 2023 </a:t>
            </a:r>
            <a:r>
              <a:rPr lang="sv-SE" sz="1200" dirty="0">
                <a:solidFill>
                  <a:schemeClr val="bg1"/>
                </a:solidFill>
                <a:latin typeface="Greycliff CF" pitchFamily="2" charset="77"/>
                <a:hlinkClick r:id="rId3">
                  <a:extLst>
                    <a:ext uri="{A12FA001-AC4F-418D-AE19-62706E023703}">
                      <ahyp:hlinkClr xmlns:ahyp="http://schemas.microsoft.com/office/drawing/2018/hyperlinkcolor" val="tx"/>
                    </a:ext>
                  </a:extLst>
                </a:hlinkClick>
              </a:rPr>
              <a:t>Impact Report</a:t>
            </a:r>
            <a:endParaRPr lang="sv-SE" sz="1200" dirty="0">
              <a:solidFill>
                <a:schemeClr val="bg1"/>
              </a:solidFill>
              <a:latin typeface="Greycliff CF" pitchFamily="2" charset="77"/>
            </a:endParaRPr>
          </a:p>
        </p:txBody>
      </p:sp>
    </p:spTree>
    <p:extLst>
      <p:ext uri="{BB962C8B-B14F-4D97-AF65-F5344CB8AC3E}">
        <p14:creationId xmlns:p14="http://schemas.microsoft.com/office/powerpoint/2010/main" val="3929219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7"/>
          <p:cNvSpPr/>
          <p:nvPr/>
        </p:nvSpPr>
        <p:spPr>
          <a:xfrm>
            <a:off x="766763" y="1916113"/>
            <a:ext cx="3349625" cy="428466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dk1"/>
              </a:solidFill>
              <a:latin typeface="Arial"/>
              <a:ea typeface="Arial"/>
              <a:cs typeface="Arial"/>
              <a:sym typeface="Arial"/>
            </a:endParaRPr>
          </a:p>
        </p:txBody>
      </p:sp>
      <p:sp>
        <p:nvSpPr>
          <p:cNvPr id="779" name="Google Shape;779;p47"/>
          <p:cNvSpPr txBox="1"/>
          <p:nvPr/>
        </p:nvSpPr>
        <p:spPr>
          <a:xfrm>
            <a:off x="669600" y="907200"/>
            <a:ext cx="9022276" cy="778473"/>
          </a:xfrm>
          <a:prstGeom prst="rect">
            <a:avLst/>
          </a:prstGeom>
          <a:noFill/>
          <a:ln>
            <a:noFill/>
          </a:ln>
        </p:spPr>
        <p:txBody>
          <a:bodyPr spcFirstLastPara="1" wrap="square" lIns="91425" tIns="45700" rIns="91425" bIns="45700" anchor="t" anchorCtr="0">
            <a:noAutofit/>
          </a:bodyPr>
          <a:lstStyle/>
          <a:p>
            <a:pPr lvl="0">
              <a:lnSpc>
                <a:spcPct val="90000"/>
              </a:lnSpc>
              <a:buClr>
                <a:schemeClr val="lt1"/>
              </a:buClr>
              <a:buSzPts val="4000"/>
            </a:pPr>
            <a:r>
              <a:rPr lang="sv-SE" sz="4000" b="1" dirty="0">
                <a:solidFill>
                  <a:schemeClr val="lt1"/>
                </a:solidFill>
                <a:latin typeface="Greycliff CF Heavy" pitchFamily="2" charset="77"/>
                <a:ea typeface="Arial"/>
                <a:cs typeface="Arial"/>
                <a:sym typeface="Arial"/>
              </a:rPr>
              <a:t>Organisation &amp; kultur
</a:t>
            </a:r>
            <a:endParaRPr sz="4000" b="1" dirty="0">
              <a:solidFill>
                <a:srgbClr val="FFFDF9"/>
              </a:solidFill>
              <a:latin typeface="Greycliff CF Heavy" pitchFamily="2" charset="77"/>
              <a:ea typeface="Arial"/>
              <a:cs typeface="Arial"/>
              <a:sym typeface="Arial"/>
            </a:endParaRPr>
          </a:p>
        </p:txBody>
      </p:sp>
      <p:sp>
        <p:nvSpPr>
          <p:cNvPr id="780" name="Google Shape;780;p47"/>
          <p:cNvSpPr txBox="1"/>
          <p:nvPr/>
        </p:nvSpPr>
        <p:spPr>
          <a:xfrm>
            <a:off x="664651" y="1536192"/>
            <a:ext cx="6623111" cy="5400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800"/>
              <a:buFont typeface="Arial"/>
              <a:buNone/>
            </a:pPr>
            <a:endParaRPr sz="1800" b="0" i="0">
              <a:solidFill>
                <a:schemeClr val="lt1"/>
              </a:solidFill>
              <a:latin typeface="Arial"/>
              <a:ea typeface="Arial"/>
              <a:cs typeface="Arial"/>
              <a:sym typeface="Arial"/>
            </a:endParaRPr>
          </a:p>
        </p:txBody>
      </p:sp>
      <p:sp>
        <p:nvSpPr>
          <p:cNvPr id="781" name="Google Shape;781;p47"/>
          <p:cNvSpPr txBox="1"/>
          <p:nvPr/>
        </p:nvSpPr>
        <p:spPr>
          <a:xfrm>
            <a:off x="940000" y="2183495"/>
            <a:ext cx="3012358" cy="2308284"/>
          </a:xfrm>
          <a:prstGeom prst="rect">
            <a:avLst/>
          </a:prstGeom>
          <a:noFill/>
          <a:ln>
            <a:noFill/>
          </a:ln>
        </p:spPr>
        <p:txBody>
          <a:bodyPr spcFirstLastPara="1" wrap="square" lIns="91425" tIns="45700" rIns="91425" bIns="45700" anchor="t" anchorCtr="0">
            <a:spAutoFit/>
          </a:bodyPr>
          <a:lstStyle/>
          <a:p>
            <a:pPr lvl="0"/>
            <a:r>
              <a:rPr lang="en-US" dirty="0" err="1">
                <a:solidFill>
                  <a:schemeClr val="lt1"/>
                </a:solidFill>
                <a:latin typeface="Greycliff CF" pitchFamily="2" charset="77"/>
                <a:ea typeface="Arial"/>
                <a:cs typeface="Arial"/>
                <a:sym typeface="Arial"/>
              </a:rPr>
              <a:t>Implementering</a:t>
            </a:r>
            <a:r>
              <a:rPr lang="en-US" dirty="0">
                <a:solidFill>
                  <a:schemeClr val="lt1"/>
                </a:solidFill>
                <a:latin typeface="Greycliff CF" pitchFamily="2" charset="77"/>
                <a:ea typeface="Arial"/>
                <a:cs typeface="Arial"/>
                <a:sym typeface="Arial"/>
              </a:rPr>
              <a:t> av AI </a:t>
            </a:r>
            <a:r>
              <a:rPr lang="en-US" dirty="0" err="1">
                <a:solidFill>
                  <a:schemeClr val="lt1"/>
                </a:solidFill>
                <a:latin typeface="Greycliff CF" pitchFamily="2" charset="77"/>
                <a:ea typeface="Arial"/>
                <a:cs typeface="Arial"/>
                <a:sym typeface="Arial"/>
              </a:rPr>
              <a:t>kräver</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förändrade</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arbetssätt</a:t>
            </a:r>
            <a:r>
              <a:rPr lang="en-US" dirty="0">
                <a:solidFill>
                  <a:schemeClr val="lt1"/>
                </a:solidFill>
                <a:latin typeface="Greycliff CF" pitchFamily="2" charset="77"/>
                <a:ea typeface="Arial"/>
                <a:cs typeface="Arial"/>
                <a:sym typeface="Arial"/>
              </a:rPr>
              <a:t>, processer </a:t>
            </a:r>
            <a:r>
              <a:rPr lang="en-US" dirty="0" err="1">
                <a:solidFill>
                  <a:schemeClr val="lt1"/>
                </a:solidFill>
                <a:latin typeface="Greycliff CF" pitchFamily="2" charset="77"/>
                <a:ea typeface="Arial"/>
                <a:cs typeface="Arial"/>
                <a:sym typeface="Arial"/>
              </a:rPr>
              <a:t>och</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strukturer</a:t>
            </a:r>
            <a:r>
              <a:rPr lang="en-US" dirty="0">
                <a:solidFill>
                  <a:schemeClr val="lt1"/>
                </a:solidFill>
                <a:latin typeface="Greycliff CF" pitchFamily="2" charset="77"/>
                <a:ea typeface="Arial"/>
                <a:cs typeface="Arial"/>
                <a:sym typeface="Arial"/>
              </a:rPr>
              <a:t> – </a:t>
            </a:r>
            <a:r>
              <a:rPr lang="en-US" dirty="0" err="1">
                <a:solidFill>
                  <a:schemeClr val="lt1"/>
                </a:solidFill>
                <a:latin typeface="Greycliff CF" pitchFamily="2" charset="77"/>
                <a:ea typeface="Arial"/>
                <a:cs typeface="Arial"/>
                <a:sym typeface="Arial"/>
              </a:rPr>
              <a:t>att</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adressera</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hela</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organisationen</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och</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dess</a:t>
            </a:r>
            <a:r>
              <a:rPr lang="en-US" dirty="0">
                <a:solidFill>
                  <a:schemeClr val="lt1"/>
                </a:solidFill>
                <a:latin typeface="Greycliff CF" pitchFamily="2" charset="77"/>
                <a:ea typeface="Arial"/>
                <a:cs typeface="Arial"/>
                <a:sym typeface="Arial"/>
              </a:rPr>
              <a:t> kultur </a:t>
            </a:r>
            <a:r>
              <a:rPr lang="en-US" dirty="0" err="1">
                <a:solidFill>
                  <a:schemeClr val="lt1"/>
                </a:solidFill>
                <a:latin typeface="Greycliff CF" pitchFamily="2" charset="77"/>
                <a:ea typeface="Arial"/>
                <a:cs typeface="Arial"/>
                <a:sym typeface="Arial"/>
              </a:rPr>
              <a:t>är</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därför</a:t>
            </a:r>
            <a:r>
              <a:rPr lang="en-US" dirty="0">
                <a:solidFill>
                  <a:schemeClr val="lt1"/>
                </a:solidFill>
                <a:latin typeface="Greycliff CF" pitchFamily="2" charset="77"/>
                <a:ea typeface="Arial"/>
                <a:cs typeface="Arial"/>
                <a:sym typeface="Arial"/>
              </a:rPr>
              <a:t> den </a:t>
            </a:r>
            <a:r>
              <a:rPr lang="en-US" dirty="0" err="1">
                <a:solidFill>
                  <a:schemeClr val="lt1"/>
                </a:solidFill>
                <a:latin typeface="Greycliff CF" pitchFamily="2" charset="77"/>
                <a:ea typeface="Arial"/>
                <a:cs typeface="Arial"/>
                <a:sym typeface="Arial"/>
              </a:rPr>
              <a:t>andra</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kritiska</a:t>
            </a:r>
            <a:r>
              <a:rPr lang="en-US" dirty="0">
                <a:solidFill>
                  <a:schemeClr val="lt1"/>
                </a:solidFill>
                <a:latin typeface="Greycliff CF" pitchFamily="2" charset="77"/>
                <a:ea typeface="Arial"/>
                <a:cs typeface="Arial"/>
                <a:sym typeface="Arial"/>
              </a:rPr>
              <a:t> </a:t>
            </a:r>
            <a:r>
              <a:rPr lang="en-US" dirty="0" err="1">
                <a:solidFill>
                  <a:schemeClr val="lt1"/>
                </a:solidFill>
                <a:latin typeface="Greycliff CF" pitchFamily="2" charset="77"/>
                <a:ea typeface="Arial"/>
                <a:cs typeface="Arial"/>
                <a:sym typeface="Arial"/>
              </a:rPr>
              <a:t>möjliggöraren</a:t>
            </a:r>
            <a:r>
              <a:rPr lang="en-US" dirty="0">
                <a:solidFill>
                  <a:schemeClr val="lt1"/>
                </a:solidFill>
                <a:latin typeface="Greycliff CF" pitchFamily="2" charset="77"/>
                <a:ea typeface="Arial"/>
                <a:cs typeface="Arial"/>
                <a:sym typeface="Arial"/>
              </a:rPr>
              <a:t>. </a:t>
            </a:r>
            <a:endParaRPr lang="en-US" sz="1800" dirty="0">
              <a:solidFill>
                <a:schemeClr val="lt1"/>
              </a:solidFill>
              <a:latin typeface="Greycliff CF" pitchFamily="2" charset="77"/>
              <a:ea typeface="Arial"/>
              <a:cs typeface="Arial"/>
              <a:sym typeface="Arial"/>
            </a:endParaRPr>
          </a:p>
        </p:txBody>
      </p:sp>
      <p:pic>
        <p:nvPicPr>
          <p:cNvPr id="782" name="Google Shape;782;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5793" y="1916113"/>
            <a:ext cx="3362482" cy="4284662"/>
          </a:xfrm>
          <a:prstGeom prst="rect">
            <a:avLst/>
          </a:prstGeom>
          <a:noFill/>
          <a:ln>
            <a:noFill/>
          </a:ln>
        </p:spPr>
      </p:pic>
      <p:pic>
        <p:nvPicPr>
          <p:cNvPr id="783" name="Google Shape;783;p47"/>
          <p:cNvPicPr preferRelativeResize="0"/>
          <p:nvPr/>
        </p:nvPicPr>
        <p:blipFill rotWithShape="1">
          <a:blip r:embed="rId4" cstate="screen">
            <a:alphaModFix/>
            <a:extLst>
              <a:ext uri="{28A0092B-C50C-407E-A947-70E740481C1C}">
                <a14:useLocalDpi xmlns:a14="http://schemas.microsoft.com/office/drawing/2010/main"/>
              </a:ext>
            </a:extLst>
          </a:blip>
          <a:srcRect t="-627"/>
          <a:stretch/>
        </p:blipFill>
        <p:spPr>
          <a:xfrm>
            <a:off x="8075614" y="1916114"/>
            <a:ext cx="3362482" cy="4284662"/>
          </a:xfrm>
          <a:prstGeom prst="rect">
            <a:avLst/>
          </a:prstGeom>
          <a:noFill/>
          <a:ln>
            <a:noFill/>
          </a:ln>
        </p:spPr>
      </p:pic>
      <p:sp>
        <p:nvSpPr>
          <p:cNvPr id="784" name="Google Shape;784;p47"/>
          <p:cNvSpPr/>
          <p:nvPr/>
        </p:nvSpPr>
        <p:spPr>
          <a:xfrm rot="10800000">
            <a:off x="4425793" y="1916113"/>
            <a:ext cx="3362482" cy="2114021"/>
          </a:xfrm>
          <a:prstGeom prst="rect">
            <a:avLst/>
          </a:prstGeom>
          <a:gradFill>
            <a:gsLst>
              <a:gs pos="0">
                <a:srgbClr val="FFFDF9">
                  <a:alpha val="0"/>
                </a:srgbClr>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dk1"/>
              </a:solidFill>
              <a:latin typeface="Arial"/>
              <a:ea typeface="Arial"/>
              <a:cs typeface="Arial"/>
              <a:sym typeface="Arial"/>
            </a:endParaRPr>
          </a:p>
        </p:txBody>
      </p:sp>
      <p:sp>
        <p:nvSpPr>
          <p:cNvPr id="785" name="Google Shape;785;p47"/>
          <p:cNvSpPr txBox="1"/>
          <p:nvPr/>
        </p:nvSpPr>
        <p:spPr>
          <a:xfrm>
            <a:off x="4662640" y="2167200"/>
            <a:ext cx="2866719" cy="10043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dirty="0" err="1">
                <a:solidFill>
                  <a:schemeClr val="dk1"/>
                </a:solidFill>
                <a:latin typeface="Greycliff CF Heavy" pitchFamily="2" charset="77"/>
                <a:ea typeface="Arial"/>
                <a:cs typeface="Arial"/>
                <a:sym typeface="Arial"/>
              </a:rPr>
              <a:t>Utvärdera</a:t>
            </a:r>
            <a:r>
              <a:rPr lang="en-US" sz="2000" b="1" dirty="0">
                <a:solidFill>
                  <a:schemeClr val="dk1"/>
                </a:solidFill>
                <a:latin typeface="Greycliff CF Heavy" pitchFamily="2" charset="77"/>
                <a:ea typeface="Arial"/>
                <a:cs typeface="Arial"/>
                <a:sym typeface="Arial"/>
              </a:rPr>
              <a:t> AI-</a:t>
            </a:r>
            <a:r>
              <a:rPr lang="en-US" sz="2000" b="1" dirty="0" err="1">
                <a:solidFill>
                  <a:schemeClr val="dk1"/>
                </a:solidFill>
                <a:latin typeface="Greycliff CF Heavy" pitchFamily="2" charset="77"/>
                <a:ea typeface="Arial"/>
                <a:cs typeface="Arial"/>
                <a:sym typeface="Arial"/>
              </a:rPr>
              <a:t>mognad</a:t>
            </a:r>
            <a:endParaRPr lang="en-US" sz="2000" b="1" dirty="0">
              <a:solidFill>
                <a:schemeClr val="dk1"/>
              </a:solidFill>
              <a:latin typeface="Greycliff CF Heavy" pitchFamily="2" charset="77"/>
              <a:ea typeface="Arial"/>
              <a:cs typeface="Arial"/>
              <a:sym typeface="Arial"/>
            </a:endParaRPr>
          </a:p>
          <a:p>
            <a:pPr lvl="0">
              <a:lnSpc>
                <a:spcPct val="90000"/>
              </a:lnSpc>
              <a:buClr>
                <a:schemeClr val="dk1"/>
              </a:buClr>
              <a:buSzPts val="2000"/>
            </a:pPr>
            <a:endParaRPr lang="en-US" sz="2000" b="1" dirty="0">
              <a:solidFill>
                <a:schemeClr val="dk1"/>
              </a:solidFill>
              <a:latin typeface="Greycliff CF Heavy" pitchFamily="2" charset="77"/>
              <a:ea typeface="Arial"/>
              <a:cs typeface="Arial"/>
              <a:sym typeface="Arial"/>
            </a:endParaRPr>
          </a:p>
          <a:p>
            <a:pPr lvl="0">
              <a:lnSpc>
                <a:spcPct val="90000"/>
              </a:lnSpc>
              <a:buClr>
                <a:schemeClr val="dk1"/>
              </a:buClr>
              <a:buSzPts val="2000"/>
            </a:pPr>
            <a:r>
              <a:rPr lang="en-US" sz="1600" dirty="0" err="1">
                <a:solidFill>
                  <a:schemeClr val="dk1"/>
                </a:solidFill>
                <a:latin typeface="Greycliff CF" pitchFamily="2" charset="77"/>
                <a:ea typeface="Arial"/>
                <a:cs typeface="Arial"/>
                <a:sym typeface="Arial"/>
              </a:rPr>
              <a:t>Ett</a:t>
            </a:r>
            <a:r>
              <a:rPr lang="en-US" sz="1600" dirty="0">
                <a:solidFill>
                  <a:schemeClr val="dk1"/>
                </a:solidFill>
                <a:latin typeface="Greycliff CF" pitchFamily="2" charset="77"/>
                <a:ea typeface="Arial"/>
                <a:cs typeface="Arial"/>
                <a:sym typeface="Arial"/>
              </a:rPr>
              <a:t> </a:t>
            </a:r>
            <a:r>
              <a:rPr lang="en-US" sz="1600" dirty="0" err="1">
                <a:solidFill>
                  <a:schemeClr val="dk1"/>
                </a:solidFill>
                <a:latin typeface="Greycliff CF" pitchFamily="2" charset="77"/>
                <a:ea typeface="Arial"/>
                <a:cs typeface="Arial"/>
                <a:sym typeface="Arial"/>
              </a:rPr>
              <a:t>strukturerat</a:t>
            </a:r>
            <a:r>
              <a:rPr lang="en-US" sz="1600" dirty="0">
                <a:solidFill>
                  <a:schemeClr val="dk1"/>
                </a:solidFill>
                <a:latin typeface="Greycliff CF" pitchFamily="2" charset="77"/>
                <a:ea typeface="Arial"/>
                <a:cs typeface="Arial"/>
                <a:sym typeface="Arial"/>
              </a:rPr>
              <a:t> </a:t>
            </a:r>
            <a:r>
              <a:rPr lang="en-US" sz="1600" dirty="0" err="1">
                <a:solidFill>
                  <a:schemeClr val="dk1"/>
                </a:solidFill>
                <a:latin typeface="Greycliff CF" pitchFamily="2" charset="77"/>
                <a:ea typeface="Arial"/>
                <a:cs typeface="Arial"/>
                <a:sym typeface="Arial"/>
              </a:rPr>
              <a:t>tillvägagångssätt</a:t>
            </a:r>
            <a:r>
              <a:rPr lang="en-US" sz="1600" dirty="0">
                <a:solidFill>
                  <a:schemeClr val="dk1"/>
                </a:solidFill>
                <a:latin typeface="Greycliff CF" pitchFamily="2" charset="77"/>
                <a:ea typeface="Arial"/>
                <a:cs typeface="Arial"/>
                <a:sym typeface="Arial"/>
              </a:rPr>
              <a:t> för </a:t>
            </a:r>
            <a:r>
              <a:rPr lang="en-US" sz="1600" dirty="0" err="1">
                <a:solidFill>
                  <a:schemeClr val="dk1"/>
                </a:solidFill>
                <a:latin typeface="Greycliff CF" pitchFamily="2" charset="77"/>
                <a:ea typeface="Arial"/>
                <a:cs typeface="Arial"/>
                <a:sym typeface="Arial"/>
              </a:rPr>
              <a:t>insikter</a:t>
            </a:r>
            <a:r>
              <a:rPr lang="en-US" sz="1600" dirty="0">
                <a:solidFill>
                  <a:schemeClr val="dk1"/>
                </a:solidFill>
                <a:latin typeface="Greycliff CF" pitchFamily="2" charset="77"/>
                <a:ea typeface="Arial"/>
                <a:cs typeface="Arial"/>
                <a:sym typeface="Arial"/>
              </a:rPr>
              <a:t> </a:t>
            </a:r>
            <a:r>
              <a:rPr lang="en-US" sz="1600" dirty="0" err="1">
                <a:solidFill>
                  <a:schemeClr val="dk1"/>
                </a:solidFill>
                <a:latin typeface="Greycliff CF" pitchFamily="2" charset="77"/>
                <a:ea typeface="Arial"/>
                <a:cs typeface="Arial"/>
                <a:sym typeface="Arial"/>
              </a:rPr>
              <a:t>och</a:t>
            </a:r>
            <a:r>
              <a:rPr lang="en-US" sz="1600" dirty="0">
                <a:solidFill>
                  <a:schemeClr val="dk1"/>
                </a:solidFill>
                <a:latin typeface="Greycliff CF" pitchFamily="2" charset="77"/>
                <a:ea typeface="Arial"/>
                <a:cs typeface="Arial"/>
                <a:sym typeface="Arial"/>
              </a:rPr>
              <a:t> </a:t>
            </a:r>
            <a:r>
              <a:rPr lang="en-US" sz="1600" dirty="0" err="1">
                <a:solidFill>
                  <a:schemeClr val="dk1"/>
                </a:solidFill>
                <a:latin typeface="Greycliff CF" pitchFamily="2" charset="77"/>
                <a:ea typeface="Arial"/>
                <a:cs typeface="Arial"/>
                <a:sym typeface="Arial"/>
              </a:rPr>
              <a:t>handlingsbara</a:t>
            </a:r>
            <a:r>
              <a:rPr lang="en-US" sz="1600" dirty="0">
                <a:solidFill>
                  <a:schemeClr val="dk1"/>
                </a:solidFill>
                <a:latin typeface="Greycliff CF" pitchFamily="2" charset="77"/>
                <a:ea typeface="Arial"/>
                <a:cs typeface="Arial"/>
                <a:sym typeface="Arial"/>
              </a:rPr>
              <a:t> </a:t>
            </a:r>
            <a:r>
              <a:rPr lang="en-US" sz="1600" dirty="0" err="1">
                <a:solidFill>
                  <a:schemeClr val="dk1"/>
                </a:solidFill>
                <a:latin typeface="Greycliff CF" pitchFamily="2" charset="77"/>
                <a:ea typeface="Arial"/>
                <a:cs typeface="Arial"/>
                <a:sym typeface="Arial"/>
              </a:rPr>
              <a:t>resultat</a:t>
            </a:r>
            <a:r>
              <a:rPr lang="en-US" sz="1600" dirty="0">
                <a:solidFill>
                  <a:schemeClr val="dk1"/>
                </a:solidFill>
                <a:latin typeface="Greycliff CF" pitchFamily="2" charset="77"/>
                <a:ea typeface="Arial"/>
                <a:cs typeface="Arial"/>
                <a:sym typeface="Arial"/>
              </a:rPr>
              <a:t>
</a:t>
            </a:r>
          </a:p>
        </p:txBody>
      </p:sp>
      <p:sp>
        <p:nvSpPr>
          <p:cNvPr id="786" name="Google Shape;786;p47"/>
          <p:cNvSpPr txBox="1"/>
          <p:nvPr/>
        </p:nvSpPr>
        <p:spPr>
          <a:xfrm>
            <a:off x="8323924" y="2170769"/>
            <a:ext cx="2865861" cy="22431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1" dirty="0">
                <a:solidFill>
                  <a:schemeClr val="lt1"/>
                </a:solidFill>
                <a:latin typeface="Greycliff CF Heavy" pitchFamily="2" charset="77"/>
                <a:ea typeface="Arial"/>
                <a:cs typeface="Arial"/>
                <a:sym typeface="Arial"/>
              </a:rPr>
              <a:t>AI-transformation </a:t>
            </a:r>
            <a:r>
              <a:rPr lang="en-US" sz="2000" b="1" dirty="0" err="1">
                <a:solidFill>
                  <a:schemeClr val="lt1"/>
                </a:solidFill>
                <a:latin typeface="Greycliff CF Heavy" pitchFamily="2" charset="77"/>
                <a:ea typeface="Arial"/>
                <a:cs typeface="Arial"/>
                <a:sym typeface="Arial"/>
              </a:rPr>
              <a:t>och</a:t>
            </a:r>
            <a:r>
              <a:rPr lang="en-US" sz="2000" b="1" dirty="0">
                <a:solidFill>
                  <a:schemeClr val="lt1"/>
                </a:solidFill>
                <a:latin typeface="Greycliff CF Heavy" pitchFamily="2" charset="77"/>
                <a:ea typeface="Arial"/>
                <a:cs typeface="Arial"/>
                <a:sym typeface="Arial"/>
              </a:rPr>
              <a:t> </a:t>
            </a:r>
            <a:r>
              <a:rPr lang="en-US" sz="2000" b="1" dirty="0" err="1">
                <a:solidFill>
                  <a:schemeClr val="lt1"/>
                </a:solidFill>
                <a:latin typeface="Greycliff CF Heavy" pitchFamily="2" charset="77"/>
                <a:ea typeface="Arial"/>
                <a:cs typeface="Arial"/>
                <a:sym typeface="Arial"/>
              </a:rPr>
              <a:t>en</a:t>
            </a:r>
            <a:r>
              <a:rPr lang="en-US" sz="2000" b="1" dirty="0">
                <a:solidFill>
                  <a:schemeClr val="lt1"/>
                </a:solidFill>
                <a:latin typeface="Greycliff CF Heavy" pitchFamily="2" charset="77"/>
                <a:ea typeface="Arial"/>
                <a:cs typeface="Arial"/>
                <a:sym typeface="Arial"/>
              </a:rPr>
              <a:t> </a:t>
            </a:r>
            <a:r>
              <a:rPr lang="en-US" sz="2000" b="1" dirty="0" err="1">
                <a:solidFill>
                  <a:schemeClr val="lt1"/>
                </a:solidFill>
                <a:latin typeface="Greycliff CF Heavy" pitchFamily="2" charset="77"/>
                <a:ea typeface="Arial"/>
                <a:cs typeface="Arial"/>
                <a:sym typeface="Arial"/>
              </a:rPr>
              <a:t>tydlig</a:t>
            </a:r>
            <a:r>
              <a:rPr lang="en-US" sz="2000" b="1" dirty="0">
                <a:solidFill>
                  <a:schemeClr val="lt1"/>
                </a:solidFill>
                <a:latin typeface="Greycliff CF Heavy" pitchFamily="2" charset="77"/>
                <a:ea typeface="Arial"/>
                <a:cs typeface="Arial"/>
                <a:sym typeface="Arial"/>
              </a:rPr>
              <a:t> </a:t>
            </a:r>
            <a:r>
              <a:rPr lang="en-US" sz="2000" b="1" dirty="0" err="1">
                <a:solidFill>
                  <a:schemeClr val="lt1"/>
                </a:solidFill>
                <a:latin typeface="Greycliff CF Heavy" pitchFamily="2" charset="77"/>
                <a:ea typeface="Arial"/>
                <a:cs typeface="Arial"/>
                <a:sym typeface="Arial"/>
              </a:rPr>
              <a:t>riktning</a:t>
            </a:r>
            <a:endParaRPr lang="en-US" sz="2000" b="1" dirty="0">
              <a:solidFill>
                <a:schemeClr val="lt1"/>
              </a:solidFill>
              <a:latin typeface="Greycliff CF Heavy" pitchFamily="2" charset="77"/>
              <a:ea typeface="Arial"/>
              <a:cs typeface="Arial"/>
              <a:sym typeface="Arial"/>
            </a:endParaRPr>
          </a:p>
          <a:p>
            <a:pPr marL="0" marR="0" lvl="0" indent="0" algn="l" rtl="0">
              <a:lnSpc>
                <a:spcPct val="90000"/>
              </a:lnSpc>
              <a:spcBef>
                <a:spcPts val="0"/>
              </a:spcBef>
              <a:spcAft>
                <a:spcPts val="0"/>
              </a:spcAft>
              <a:buClr>
                <a:schemeClr val="lt1"/>
              </a:buClr>
              <a:buSzPts val="2000"/>
              <a:buFont typeface="Arial"/>
              <a:buNone/>
            </a:pPr>
            <a:endParaRPr lang="en-US" sz="2000" b="1" dirty="0">
              <a:solidFill>
                <a:schemeClr val="lt1"/>
              </a:solidFill>
              <a:latin typeface="Greycliff CF Heavy" pitchFamily="2" charset="77"/>
              <a:cs typeface="Arial"/>
              <a:sym typeface="Arial"/>
            </a:endParaRPr>
          </a:p>
          <a:p>
            <a:pPr marL="0" marR="0" lvl="0" indent="0" algn="l" rtl="0">
              <a:lnSpc>
                <a:spcPct val="90000"/>
              </a:lnSpc>
              <a:spcBef>
                <a:spcPts val="0"/>
              </a:spcBef>
              <a:spcAft>
                <a:spcPts val="0"/>
              </a:spcAft>
              <a:buClr>
                <a:schemeClr val="lt1"/>
              </a:buClr>
              <a:buSzPts val="2000"/>
              <a:buFont typeface="Arial"/>
              <a:buNone/>
            </a:pPr>
            <a:r>
              <a:rPr lang="en-US" sz="1600" dirty="0" err="1">
                <a:solidFill>
                  <a:schemeClr val="lt1"/>
                </a:solidFill>
                <a:latin typeface="Greycliff CF" pitchFamily="2" charset="77"/>
                <a:cs typeface="Arial"/>
                <a:sym typeface="Arial"/>
              </a:rPr>
              <a:t>Resurser</a:t>
            </a:r>
            <a:r>
              <a:rPr lang="en-US" sz="1600" dirty="0">
                <a:solidFill>
                  <a:schemeClr val="lt1"/>
                </a:solidFill>
                <a:latin typeface="Greycliff CF" pitchFamily="2" charset="77"/>
                <a:cs typeface="Arial"/>
                <a:sym typeface="Arial"/>
              </a:rPr>
              <a:t> för </a:t>
            </a:r>
            <a:r>
              <a:rPr lang="en-US" sz="1600" dirty="0" err="1">
                <a:solidFill>
                  <a:schemeClr val="lt1"/>
                </a:solidFill>
                <a:latin typeface="Greycliff CF" pitchFamily="2" charset="77"/>
                <a:cs typeface="Arial"/>
                <a:sym typeface="Arial"/>
              </a:rPr>
              <a:t>hur</a:t>
            </a:r>
            <a:r>
              <a:rPr lang="en-US" sz="1600" dirty="0">
                <a:solidFill>
                  <a:schemeClr val="lt1"/>
                </a:solidFill>
                <a:latin typeface="Greycliff CF" pitchFamily="2" charset="77"/>
                <a:cs typeface="Arial"/>
                <a:sym typeface="Arial"/>
              </a:rPr>
              <a:t> du </a:t>
            </a:r>
            <a:r>
              <a:rPr lang="en-US" sz="1600" dirty="0" err="1">
                <a:solidFill>
                  <a:schemeClr val="lt1"/>
                </a:solidFill>
                <a:latin typeface="Greycliff CF" pitchFamily="2" charset="77"/>
                <a:cs typeface="Arial"/>
                <a:sym typeface="Arial"/>
              </a:rPr>
              <a:t>skapar</a:t>
            </a:r>
            <a:r>
              <a:rPr lang="en-US" sz="1600" dirty="0">
                <a:solidFill>
                  <a:schemeClr val="lt1"/>
                </a:solidFill>
                <a:latin typeface="Greycliff CF" pitchFamily="2" charset="77"/>
                <a:cs typeface="Arial"/>
                <a:sym typeface="Arial"/>
              </a:rPr>
              <a:t> </a:t>
            </a:r>
            <a:r>
              <a:rPr lang="en-US" sz="1600" dirty="0" err="1">
                <a:solidFill>
                  <a:schemeClr val="lt1"/>
                </a:solidFill>
                <a:latin typeface="Greycliff CF" pitchFamily="2" charset="77"/>
                <a:cs typeface="Arial"/>
                <a:sym typeface="Arial"/>
              </a:rPr>
              <a:t>en</a:t>
            </a:r>
            <a:r>
              <a:rPr lang="en-US" sz="1600" dirty="0">
                <a:solidFill>
                  <a:schemeClr val="lt1"/>
                </a:solidFill>
                <a:latin typeface="Greycliff CF" pitchFamily="2" charset="77"/>
                <a:cs typeface="Arial"/>
                <a:sym typeface="Arial"/>
              </a:rPr>
              <a:t> </a:t>
            </a:r>
            <a:r>
              <a:rPr lang="en-US" sz="1600" dirty="0" err="1">
                <a:solidFill>
                  <a:schemeClr val="lt1"/>
                </a:solidFill>
                <a:latin typeface="Greycliff CF" pitchFamily="2" charset="77"/>
                <a:cs typeface="Arial"/>
                <a:sym typeface="Arial"/>
              </a:rPr>
              <a:t>organisationsomfattande</a:t>
            </a:r>
            <a:r>
              <a:rPr lang="en-US" sz="1600" dirty="0">
                <a:solidFill>
                  <a:schemeClr val="lt1"/>
                </a:solidFill>
                <a:latin typeface="Greycliff CF" pitchFamily="2" charset="77"/>
                <a:cs typeface="Arial"/>
                <a:sym typeface="Arial"/>
              </a:rPr>
              <a:t> AI-strategi </a:t>
            </a:r>
            <a:r>
              <a:rPr lang="en-US" sz="1600" dirty="0" err="1">
                <a:solidFill>
                  <a:schemeClr val="lt1"/>
                </a:solidFill>
                <a:latin typeface="Greycliff CF" pitchFamily="2" charset="77"/>
                <a:cs typeface="Arial"/>
                <a:sym typeface="Arial"/>
              </a:rPr>
              <a:t>och</a:t>
            </a:r>
            <a:r>
              <a:rPr lang="en-US" sz="1600" dirty="0">
                <a:solidFill>
                  <a:schemeClr val="lt1"/>
                </a:solidFill>
                <a:latin typeface="Greycliff CF" pitchFamily="2" charset="77"/>
                <a:cs typeface="Arial"/>
                <a:sym typeface="Arial"/>
              </a:rPr>
              <a:t> </a:t>
            </a:r>
            <a:r>
              <a:rPr lang="en-US" sz="1600" dirty="0" err="1">
                <a:solidFill>
                  <a:schemeClr val="lt1"/>
                </a:solidFill>
                <a:latin typeface="Greycliff CF" pitchFamily="2" charset="77"/>
                <a:cs typeface="Arial"/>
                <a:sym typeface="Arial"/>
              </a:rPr>
              <a:t>introducerar</a:t>
            </a:r>
            <a:r>
              <a:rPr lang="en-US" sz="1600" dirty="0">
                <a:solidFill>
                  <a:schemeClr val="lt1"/>
                </a:solidFill>
                <a:latin typeface="Greycliff CF" pitchFamily="2" charset="77"/>
                <a:cs typeface="Arial"/>
                <a:sym typeface="Arial"/>
              </a:rPr>
              <a:t> </a:t>
            </a:r>
            <a:r>
              <a:rPr lang="en-US" sz="1600" dirty="0" err="1">
                <a:solidFill>
                  <a:schemeClr val="lt1"/>
                </a:solidFill>
                <a:latin typeface="Greycliff CF" pitchFamily="2" charset="77"/>
                <a:cs typeface="Arial"/>
                <a:sym typeface="Arial"/>
              </a:rPr>
              <a:t>förändringsledare</a:t>
            </a:r>
            <a:r>
              <a:rPr lang="en-US" sz="1600" dirty="0">
                <a:solidFill>
                  <a:schemeClr val="lt1"/>
                </a:solidFill>
                <a:latin typeface="Greycliff CF" pitchFamily="2" charset="77"/>
                <a:cs typeface="Arial"/>
                <a:sym typeface="Arial"/>
              </a:rPr>
              <a:t> för </a:t>
            </a:r>
            <a:r>
              <a:rPr lang="en-US" sz="1600" dirty="0" err="1">
                <a:solidFill>
                  <a:schemeClr val="lt1"/>
                </a:solidFill>
                <a:latin typeface="Greycliff CF" pitchFamily="2" charset="77"/>
                <a:cs typeface="Arial"/>
                <a:sym typeface="Arial"/>
              </a:rPr>
              <a:t>att</a:t>
            </a:r>
            <a:r>
              <a:rPr lang="en-US" sz="1600" dirty="0">
                <a:solidFill>
                  <a:schemeClr val="lt1"/>
                </a:solidFill>
                <a:latin typeface="Greycliff CF" pitchFamily="2" charset="77"/>
                <a:cs typeface="Arial"/>
                <a:sym typeface="Arial"/>
              </a:rPr>
              <a:t> </a:t>
            </a:r>
            <a:r>
              <a:rPr lang="en-US" sz="1600" dirty="0" err="1">
                <a:solidFill>
                  <a:schemeClr val="lt1"/>
                </a:solidFill>
                <a:latin typeface="Greycliff CF" pitchFamily="2" charset="77"/>
                <a:cs typeface="Arial"/>
                <a:sym typeface="Arial"/>
              </a:rPr>
              <a:t>driva</a:t>
            </a:r>
            <a:r>
              <a:rPr lang="en-US" sz="1600" dirty="0">
                <a:solidFill>
                  <a:schemeClr val="lt1"/>
                </a:solidFill>
                <a:latin typeface="Greycliff CF" pitchFamily="2" charset="77"/>
                <a:cs typeface="Arial"/>
                <a:sym typeface="Arial"/>
              </a:rPr>
              <a:t> </a:t>
            </a:r>
            <a:r>
              <a:rPr lang="en-US" sz="1600" dirty="0" err="1">
                <a:solidFill>
                  <a:schemeClr val="lt1"/>
                </a:solidFill>
                <a:latin typeface="Greycliff CF" pitchFamily="2" charset="77"/>
                <a:cs typeface="Arial"/>
                <a:sym typeface="Arial"/>
              </a:rPr>
              <a:t>omvandlingen</a:t>
            </a:r>
            <a:r>
              <a:rPr lang="en-US" sz="1600" dirty="0">
                <a:solidFill>
                  <a:schemeClr val="lt1"/>
                </a:solidFill>
                <a:latin typeface="Greycliff CF" pitchFamily="2" charset="77"/>
                <a:cs typeface="Arial"/>
                <a:sym typeface="Arial"/>
              </a:rPr>
              <a:t>
</a:t>
            </a:r>
            <a:endParaRPr lang="en-US" dirty="0">
              <a:latin typeface="Greycliff CF" pitchFamily="2" charset="77"/>
            </a:endParaRPr>
          </a:p>
        </p:txBody>
      </p:sp>
      <p:sp>
        <p:nvSpPr>
          <p:cNvPr id="787" name="Google Shape;787;p47"/>
          <p:cNvSpPr/>
          <p:nvPr/>
        </p:nvSpPr>
        <p:spPr>
          <a:xfrm>
            <a:off x="0" y="0"/>
            <a:ext cx="391442" cy="685407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76">
            <a:extLst>
              <a:ext uri="{FF2B5EF4-FFF2-40B4-BE49-F238E27FC236}">
                <a16:creationId xmlns:a16="http://schemas.microsoft.com/office/drawing/2014/main" id="{8E7856E6-809D-C1A4-D10D-7521E9416142}"/>
              </a:ext>
            </a:extLst>
          </p:cNvPr>
          <p:cNvSpPr txBox="1"/>
          <p:nvPr/>
        </p:nvSpPr>
        <p:spPr>
          <a:xfrm>
            <a:off x="669600" y="907200"/>
            <a:ext cx="7302834" cy="58477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AI Maturity Assessment</a:t>
            </a:r>
          </a:p>
        </p:txBody>
      </p:sp>
      <p:sp>
        <p:nvSpPr>
          <p:cNvPr id="4" name="textruta 3">
            <a:extLst>
              <a:ext uri="{FF2B5EF4-FFF2-40B4-BE49-F238E27FC236}">
                <a16:creationId xmlns:a16="http://schemas.microsoft.com/office/drawing/2014/main" id="{E9CF7697-F80E-040B-1331-DF873753CAAC}"/>
              </a:ext>
            </a:extLst>
          </p:cNvPr>
          <p:cNvSpPr txBox="1"/>
          <p:nvPr/>
        </p:nvSpPr>
        <p:spPr>
          <a:xfrm>
            <a:off x="669600" y="1748525"/>
            <a:ext cx="4754710" cy="2031325"/>
          </a:xfrm>
          <a:prstGeom prst="rect">
            <a:avLst/>
          </a:prstGeom>
          <a:noFill/>
        </p:spPr>
        <p:txBody>
          <a:bodyPr wrap="square" rtlCol="0">
            <a:spAutoFit/>
          </a:bodyPr>
          <a:lstStyle/>
          <a:p>
            <a:r>
              <a:rPr lang="en-US" dirty="0">
                <a:solidFill>
                  <a:schemeClr val="bg1"/>
                </a:solidFill>
                <a:latin typeface="Greycliff CF" pitchFamily="2" charset="77"/>
              </a:rPr>
              <a:t>AI Maturity Assessment </a:t>
            </a:r>
            <a:r>
              <a:rPr lang="en-US" dirty="0" err="1">
                <a:solidFill>
                  <a:schemeClr val="bg1"/>
                </a:solidFill>
                <a:latin typeface="Greycliff CF" pitchFamily="2" charset="77"/>
              </a:rPr>
              <a:t>är</a:t>
            </a:r>
            <a:r>
              <a:rPr lang="en-US" dirty="0">
                <a:solidFill>
                  <a:schemeClr val="bg1"/>
                </a:solidFill>
                <a:latin typeface="Greycliff CF" pitchFamily="2" charset="77"/>
              </a:rPr>
              <a:t> </a:t>
            </a:r>
            <a:r>
              <a:rPr lang="en-US" dirty="0" err="1">
                <a:solidFill>
                  <a:schemeClr val="bg1"/>
                </a:solidFill>
                <a:latin typeface="Greycliff CF" pitchFamily="2" charset="77"/>
              </a:rPr>
              <a:t>en</a:t>
            </a:r>
            <a:r>
              <a:rPr lang="en-US" dirty="0">
                <a:solidFill>
                  <a:schemeClr val="bg1"/>
                </a:solidFill>
                <a:latin typeface="Greycliff CF" pitchFamily="2" charset="77"/>
              </a:rPr>
              <a:t> process </a:t>
            </a:r>
            <a:r>
              <a:rPr lang="en-US" dirty="0" err="1">
                <a:solidFill>
                  <a:schemeClr val="bg1"/>
                </a:solidFill>
                <a:latin typeface="Greycliff CF" pitchFamily="2" charset="77"/>
              </a:rPr>
              <a:t>som</a:t>
            </a:r>
            <a:r>
              <a:rPr lang="en-US" dirty="0">
                <a:solidFill>
                  <a:schemeClr val="bg1"/>
                </a:solidFill>
                <a:latin typeface="Greycliff CF" pitchFamily="2" charset="77"/>
              </a:rPr>
              <a:t> </a:t>
            </a:r>
            <a:r>
              <a:rPr lang="en-US" dirty="0" err="1">
                <a:solidFill>
                  <a:schemeClr val="bg1"/>
                </a:solidFill>
                <a:latin typeface="Greycliff CF" pitchFamily="2" charset="77"/>
              </a:rPr>
              <a:t>är</a:t>
            </a:r>
            <a:r>
              <a:rPr lang="en-US" dirty="0">
                <a:solidFill>
                  <a:schemeClr val="bg1"/>
                </a:solidFill>
                <a:latin typeface="Greycliff CF" pitchFamily="2" charset="77"/>
              </a:rPr>
              <a:t> </a:t>
            </a:r>
            <a:r>
              <a:rPr lang="en-US" dirty="0" err="1">
                <a:solidFill>
                  <a:schemeClr val="bg1"/>
                </a:solidFill>
                <a:latin typeface="Greycliff CF" pitchFamily="2" charset="77"/>
              </a:rPr>
              <a:t>utformad</a:t>
            </a:r>
            <a:r>
              <a:rPr lang="en-US" dirty="0">
                <a:solidFill>
                  <a:schemeClr val="bg1"/>
                </a:solidFill>
                <a:latin typeface="Greycliff CF" pitchFamily="2" charset="77"/>
              </a:rPr>
              <a:t> för </a:t>
            </a:r>
            <a:r>
              <a:rPr lang="en-US" dirty="0" err="1">
                <a:solidFill>
                  <a:schemeClr val="bg1"/>
                </a:solidFill>
                <a:latin typeface="Greycliff CF" pitchFamily="2" charset="77"/>
              </a:rPr>
              <a:t>att</a:t>
            </a:r>
            <a:r>
              <a:rPr lang="en-US" dirty="0">
                <a:solidFill>
                  <a:schemeClr val="bg1"/>
                </a:solidFill>
                <a:latin typeface="Greycliff CF" pitchFamily="2" charset="77"/>
              </a:rPr>
              <a:t> </a:t>
            </a:r>
            <a:r>
              <a:rPr lang="en-US" dirty="0" err="1">
                <a:solidFill>
                  <a:schemeClr val="bg1"/>
                </a:solidFill>
                <a:latin typeface="Greycliff CF" pitchFamily="2" charset="77"/>
              </a:rPr>
              <a:t>hjälpa</a:t>
            </a:r>
            <a:r>
              <a:rPr lang="en-US" dirty="0">
                <a:solidFill>
                  <a:schemeClr val="bg1"/>
                </a:solidFill>
                <a:latin typeface="Greycliff CF" pitchFamily="2" charset="77"/>
              </a:rPr>
              <a:t> </a:t>
            </a:r>
            <a:r>
              <a:rPr lang="en-US" dirty="0" err="1">
                <a:solidFill>
                  <a:schemeClr val="bg1"/>
                </a:solidFill>
                <a:latin typeface="Greycliff CF" pitchFamily="2" charset="77"/>
              </a:rPr>
              <a:t>organisationer</a:t>
            </a:r>
            <a:r>
              <a:rPr lang="en-US" dirty="0">
                <a:solidFill>
                  <a:schemeClr val="bg1"/>
                </a:solidFill>
                <a:latin typeface="Greycliff CF" pitchFamily="2" charset="77"/>
              </a:rPr>
              <a:t> </a:t>
            </a:r>
            <a:r>
              <a:rPr lang="en-US" dirty="0" err="1">
                <a:solidFill>
                  <a:schemeClr val="bg1"/>
                </a:solidFill>
                <a:latin typeface="Greycliff CF" pitchFamily="2" charset="77"/>
              </a:rPr>
              <a:t>att</a:t>
            </a:r>
            <a:r>
              <a:rPr lang="en-US" dirty="0">
                <a:solidFill>
                  <a:schemeClr val="bg1"/>
                </a:solidFill>
                <a:latin typeface="Greycliff CF" pitchFamily="2" charset="77"/>
              </a:rPr>
              <a:t> </a:t>
            </a:r>
            <a:r>
              <a:rPr lang="en-US" dirty="0" err="1">
                <a:solidFill>
                  <a:schemeClr val="bg1"/>
                </a:solidFill>
                <a:latin typeface="Greycliff CF" pitchFamily="2" charset="77"/>
              </a:rPr>
              <a:t>utvärdera</a:t>
            </a:r>
            <a:r>
              <a:rPr lang="en-US" dirty="0">
                <a:solidFill>
                  <a:schemeClr val="bg1"/>
                </a:solidFill>
                <a:latin typeface="Greycliff CF" pitchFamily="2" charset="77"/>
              </a:rPr>
              <a:t> </a:t>
            </a:r>
            <a:r>
              <a:rPr lang="en-US" dirty="0" err="1">
                <a:solidFill>
                  <a:schemeClr val="bg1"/>
                </a:solidFill>
                <a:latin typeface="Greycliff CF" pitchFamily="2" charset="77"/>
              </a:rPr>
              <a:t>sina</a:t>
            </a:r>
            <a:r>
              <a:rPr lang="en-US" dirty="0">
                <a:solidFill>
                  <a:schemeClr val="bg1"/>
                </a:solidFill>
                <a:latin typeface="Greycliff CF" pitchFamily="2" charset="77"/>
              </a:rPr>
              <a:t> </a:t>
            </a:r>
            <a:r>
              <a:rPr lang="en-US" dirty="0" err="1">
                <a:solidFill>
                  <a:schemeClr val="bg1"/>
                </a:solidFill>
                <a:latin typeface="Greycliff CF" pitchFamily="2" charset="77"/>
              </a:rPr>
              <a:t>nuvarande</a:t>
            </a:r>
            <a:r>
              <a:rPr lang="en-US" dirty="0">
                <a:solidFill>
                  <a:schemeClr val="bg1"/>
                </a:solidFill>
                <a:latin typeface="Greycliff CF" pitchFamily="2" charset="77"/>
              </a:rPr>
              <a:t> AI-</a:t>
            </a:r>
            <a:r>
              <a:rPr lang="en-US" dirty="0" err="1">
                <a:solidFill>
                  <a:schemeClr val="bg1"/>
                </a:solidFill>
                <a:latin typeface="Greycliff CF" pitchFamily="2" charset="77"/>
              </a:rPr>
              <a:t>förmågor</a:t>
            </a:r>
            <a:r>
              <a:rPr lang="en-US" dirty="0">
                <a:solidFill>
                  <a:schemeClr val="bg1"/>
                </a:solidFill>
                <a:latin typeface="Greycliff CF" pitchFamily="2" charset="77"/>
              </a:rPr>
              <a:t>, </a:t>
            </a:r>
            <a:r>
              <a:rPr lang="en-US" dirty="0" err="1">
                <a:solidFill>
                  <a:schemeClr val="bg1"/>
                </a:solidFill>
                <a:latin typeface="Greycliff CF" pitchFamily="2" charset="77"/>
              </a:rPr>
              <a:t>identifiera</a:t>
            </a:r>
            <a:r>
              <a:rPr lang="en-US" dirty="0">
                <a:solidFill>
                  <a:schemeClr val="bg1"/>
                </a:solidFill>
                <a:latin typeface="Greycliff CF" pitchFamily="2" charset="77"/>
              </a:rPr>
              <a:t> </a:t>
            </a:r>
            <a:r>
              <a:rPr lang="en-US" dirty="0" err="1">
                <a:solidFill>
                  <a:schemeClr val="bg1"/>
                </a:solidFill>
                <a:latin typeface="Greycliff CF" pitchFamily="2" charset="77"/>
              </a:rPr>
              <a:t>luckor</a:t>
            </a:r>
            <a:r>
              <a:rPr lang="en-US" dirty="0">
                <a:solidFill>
                  <a:schemeClr val="bg1"/>
                </a:solidFill>
                <a:latin typeface="Greycliff CF" pitchFamily="2" charset="77"/>
              </a:rPr>
              <a:t> </a:t>
            </a:r>
            <a:r>
              <a:rPr lang="en-US" dirty="0" err="1">
                <a:solidFill>
                  <a:schemeClr val="bg1"/>
                </a:solidFill>
                <a:latin typeface="Greycliff CF" pitchFamily="2" charset="77"/>
              </a:rPr>
              <a:t>och</a:t>
            </a:r>
            <a:r>
              <a:rPr lang="en-US" dirty="0">
                <a:solidFill>
                  <a:schemeClr val="bg1"/>
                </a:solidFill>
                <a:latin typeface="Greycliff CF" pitchFamily="2" charset="77"/>
              </a:rPr>
              <a:t> </a:t>
            </a:r>
            <a:r>
              <a:rPr lang="en-US" dirty="0" err="1">
                <a:solidFill>
                  <a:schemeClr val="bg1"/>
                </a:solidFill>
                <a:latin typeface="Greycliff CF" pitchFamily="2" charset="77"/>
              </a:rPr>
              <a:t>förbättringspotential</a:t>
            </a:r>
            <a:r>
              <a:rPr lang="en-US" dirty="0">
                <a:solidFill>
                  <a:schemeClr val="bg1"/>
                </a:solidFill>
                <a:latin typeface="Greycliff CF" pitchFamily="2" charset="77"/>
              </a:rPr>
              <a:t> </a:t>
            </a:r>
            <a:r>
              <a:rPr lang="en-US" dirty="0" err="1">
                <a:solidFill>
                  <a:schemeClr val="bg1"/>
                </a:solidFill>
                <a:latin typeface="Greycliff CF" pitchFamily="2" charset="77"/>
              </a:rPr>
              <a:t>samt</a:t>
            </a:r>
            <a:r>
              <a:rPr lang="en-US" dirty="0">
                <a:solidFill>
                  <a:schemeClr val="bg1"/>
                </a:solidFill>
                <a:latin typeface="Greycliff CF" pitchFamily="2" charset="77"/>
              </a:rPr>
              <a:t> </a:t>
            </a:r>
            <a:r>
              <a:rPr lang="en-US" dirty="0" err="1">
                <a:solidFill>
                  <a:schemeClr val="bg1"/>
                </a:solidFill>
                <a:latin typeface="Greycliff CF" pitchFamily="2" charset="77"/>
              </a:rPr>
              <a:t>utveckla</a:t>
            </a:r>
            <a:r>
              <a:rPr lang="en-US" dirty="0">
                <a:solidFill>
                  <a:schemeClr val="bg1"/>
                </a:solidFill>
                <a:latin typeface="Greycliff CF" pitchFamily="2" charset="77"/>
              </a:rPr>
              <a:t> </a:t>
            </a:r>
            <a:r>
              <a:rPr lang="en-US" dirty="0" err="1">
                <a:solidFill>
                  <a:schemeClr val="bg1"/>
                </a:solidFill>
                <a:latin typeface="Greycliff CF" pitchFamily="2" charset="77"/>
              </a:rPr>
              <a:t>en</a:t>
            </a:r>
            <a:r>
              <a:rPr lang="en-US" dirty="0">
                <a:solidFill>
                  <a:schemeClr val="bg1"/>
                </a:solidFill>
                <a:latin typeface="Greycliff CF" pitchFamily="2" charset="77"/>
              </a:rPr>
              <a:t> strategi för </a:t>
            </a:r>
            <a:r>
              <a:rPr lang="en-US" dirty="0" err="1">
                <a:solidFill>
                  <a:schemeClr val="bg1"/>
                </a:solidFill>
                <a:latin typeface="Greycliff CF" pitchFamily="2" charset="77"/>
              </a:rPr>
              <a:t>att</a:t>
            </a:r>
            <a:r>
              <a:rPr lang="en-US" dirty="0">
                <a:solidFill>
                  <a:schemeClr val="bg1"/>
                </a:solidFill>
                <a:latin typeface="Greycliff CF" pitchFamily="2" charset="77"/>
              </a:rPr>
              <a:t> </a:t>
            </a:r>
            <a:r>
              <a:rPr lang="en-US" dirty="0" err="1">
                <a:solidFill>
                  <a:schemeClr val="bg1"/>
                </a:solidFill>
                <a:latin typeface="Greycliff CF" pitchFamily="2" charset="77"/>
              </a:rPr>
              <a:t>främja</a:t>
            </a:r>
            <a:r>
              <a:rPr lang="en-US" dirty="0">
                <a:solidFill>
                  <a:schemeClr val="bg1"/>
                </a:solidFill>
                <a:latin typeface="Greycliff CF" pitchFamily="2" charset="77"/>
              </a:rPr>
              <a:t> </a:t>
            </a:r>
            <a:r>
              <a:rPr lang="en-US" dirty="0" err="1">
                <a:solidFill>
                  <a:schemeClr val="bg1"/>
                </a:solidFill>
                <a:latin typeface="Greycliff CF" pitchFamily="2" charset="77"/>
              </a:rPr>
              <a:t>organisationens</a:t>
            </a:r>
            <a:r>
              <a:rPr lang="en-US" dirty="0">
                <a:solidFill>
                  <a:schemeClr val="bg1"/>
                </a:solidFill>
                <a:latin typeface="Greycliff CF" pitchFamily="2" charset="77"/>
              </a:rPr>
              <a:t> AI-</a:t>
            </a:r>
            <a:r>
              <a:rPr lang="en-US" dirty="0" err="1">
                <a:solidFill>
                  <a:schemeClr val="bg1"/>
                </a:solidFill>
                <a:latin typeface="Greycliff CF" pitchFamily="2" charset="77"/>
              </a:rPr>
              <a:t>utveckling</a:t>
            </a:r>
            <a:r>
              <a:rPr lang="en-US" dirty="0">
                <a:solidFill>
                  <a:schemeClr val="bg1"/>
                </a:solidFill>
                <a:latin typeface="Greycliff CF" pitchFamily="2" charset="77"/>
              </a:rPr>
              <a:t>.
</a:t>
            </a:r>
          </a:p>
        </p:txBody>
      </p:sp>
      <p:grpSp>
        <p:nvGrpSpPr>
          <p:cNvPr id="17" name="Grupp 16">
            <a:extLst>
              <a:ext uri="{FF2B5EF4-FFF2-40B4-BE49-F238E27FC236}">
                <a16:creationId xmlns:a16="http://schemas.microsoft.com/office/drawing/2014/main" id="{A5FB68E0-6EB8-F42E-1293-83338F837D4B}"/>
              </a:ext>
            </a:extLst>
          </p:cNvPr>
          <p:cNvGrpSpPr/>
          <p:nvPr/>
        </p:nvGrpSpPr>
        <p:grpSpPr>
          <a:xfrm>
            <a:off x="947888" y="4036400"/>
            <a:ext cx="3000201" cy="1880052"/>
            <a:chOff x="712824" y="7242116"/>
            <a:chExt cx="3000201" cy="1880052"/>
          </a:xfrm>
        </p:grpSpPr>
        <p:sp>
          <p:nvSpPr>
            <p:cNvPr id="11" name="textruta 10">
              <a:extLst>
                <a:ext uri="{FF2B5EF4-FFF2-40B4-BE49-F238E27FC236}">
                  <a16:creationId xmlns:a16="http://schemas.microsoft.com/office/drawing/2014/main" id="{05BD39D7-93FB-3C71-454C-23A37B0BF8FA}"/>
                </a:ext>
              </a:extLst>
            </p:cNvPr>
            <p:cNvSpPr txBox="1"/>
            <p:nvPr/>
          </p:nvSpPr>
          <p:spPr>
            <a:xfrm>
              <a:off x="892694"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a:t>
              </a:r>
            </a:p>
          </p:txBody>
        </p:sp>
        <p:sp>
          <p:nvSpPr>
            <p:cNvPr id="12" name="textruta 11">
              <a:extLst>
                <a:ext uri="{FF2B5EF4-FFF2-40B4-BE49-F238E27FC236}">
                  <a16:creationId xmlns:a16="http://schemas.microsoft.com/office/drawing/2014/main" id="{DB248DFF-5235-A803-0A85-FA9296C5061F}"/>
                </a:ext>
              </a:extLst>
            </p:cNvPr>
            <p:cNvSpPr txBox="1"/>
            <p:nvPr/>
          </p:nvSpPr>
          <p:spPr>
            <a:xfrm>
              <a:off x="712824" y="8291171"/>
              <a:ext cx="3000201" cy="830997"/>
            </a:xfrm>
            <a:prstGeom prst="rect">
              <a:avLst/>
            </a:prstGeom>
            <a:noFill/>
          </p:spPr>
          <p:txBody>
            <a:bodyPr wrap="square" rtlCol="0">
              <a:spAutoFit/>
            </a:bodyPr>
            <a:lstStyle/>
            <a:p>
              <a:pPr algn="ctr"/>
              <a:r>
                <a:rPr lang="sv-SE" sz="1600" dirty="0">
                  <a:solidFill>
                    <a:schemeClr val="bg1"/>
                  </a:solidFill>
                  <a:latin typeface="Greycliff CF" pitchFamily="2" charset="77"/>
                </a:rPr>
                <a:t>fokusområden analyseras för en helhetsbild 
</a:t>
              </a:r>
            </a:p>
          </p:txBody>
        </p:sp>
      </p:grpSp>
      <p:grpSp>
        <p:nvGrpSpPr>
          <p:cNvPr id="18" name="Grupp 17">
            <a:extLst>
              <a:ext uri="{FF2B5EF4-FFF2-40B4-BE49-F238E27FC236}">
                <a16:creationId xmlns:a16="http://schemas.microsoft.com/office/drawing/2014/main" id="{4C4EB3FA-165C-3727-814B-9CD118E94DE4}"/>
              </a:ext>
            </a:extLst>
          </p:cNvPr>
          <p:cNvGrpSpPr/>
          <p:nvPr/>
        </p:nvGrpSpPr>
        <p:grpSpPr>
          <a:xfrm>
            <a:off x="5027627" y="4060420"/>
            <a:ext cx="2640459" cy="1880052"/>
            <a:chOff x="643739" y="7242116"/>
            <a:chExt cx="2640459" cy="1880052"/>
          </a:xfrm>
        </p:grpSpPr>
        <p:sp>
          <p:nvSpPr>
            <p:cNvPr id="19" name="textruta 18">
              <a:extLst>
                <a:ext uri="{FF2B5EF4-FFF2-40B4-BE49-F238E27FC236}">
                  <a16:creationId xmlns:a16="http://schemas.microsoft.com/office/drawing/2014/main" id="{9A88BD63-B478-DB14-BCE5-B6B8043B9FFB}"/>
                </a:ext>
              </a:extLst>
            </p:cNvPr>
            <p:cNvSpPr txBox="1"/>
            <p:nvPr/>
          </p:nvSpPr>
          <p:spPr>
            <a:xfrm>
              <a:off x="643739"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100+</a:t>
              </a:r>
            </a:p>
          </p:txBody>
        </p:sp>
        <p:sp>
          <p:nvSpPr>
            <p:cNvPr id="20" name="textruta 19">
              <a:extLst>
                <a:ext uri="{FF2B5EF4-FFF2-40B4-BE49-F238E27FC236}">
                  <a16:creationId xmlns:a16="http://schemas.microsoft.com/office/drawing/2014/main" id="{17F8F628-444D-76EC-A32B-1D314CE79BCF}"/>
                </a:ext>
              </a:extLst>
            </p:cNvPr>
            <p:cNvSpPr txBox="1"/>
            <p:nvPr/>
          </p:nvSpPr>
          <p:spPr>
            <a:xfrm>
              <a:off x="712825" y="8291171"/>
              <a:ext cx="2502288" cy="830997"/>
            </a:xfrm>
            <a:prstGeom prst="rect">
              <a:avLst/>
            </a:prstGeom>
            <a:noFill/>
          </p:spPr>
          <p:txBody>
            <a:bodyPr wrap="square" rtlCol="0">
              <a:spAutoFit/>
            </a:bodyPr>
            <a:lstStyle/>
            <a:p>
              <a:pPr algn="ctr"/>
              <a:r>
                <a:rPr lang="sv-SE" sz="1600" dirty="0">
                  <a:solidFill>
                    <a:schemeClr val="bg1"/>
                  </a:solidFill>
                  <a:latin typeface="Greycliff CF" pitchFamily="2" charset="77"/>
                </a:rPr>
                <a:t>frågor baserade på best </a:t>
              </a:r>
              <a:r>
                <a:rPr lang="sv-SE" sz="1600" dirty="0" err="1">
                  <a:solidFill>
                    <a:schemeClr val="bg1"/>
                  </a:solidFill>
                  <a:latin typeface="Greycliff CF" pitchFamily="2" charset="77"/>
                </a:rPr>
                <a:t>practice</a:t>
              </a:r>
              <a:r>
                <a:rPr lang="sv-SE" sz="1600" dirty="0">
                  <a:solidFill>
                    <a:schemeClr val="bg1"/>
                  </a:solidFill>
                  <a:latin typeface="Greycliff CF" pitchFamily="2" charset="77"/>
                </a:rPr>
                <a:t>
</a:t>
              </a:r>
            </a:p>
          </p:txBody>
        </p:sp>
      </p:grpSp>
      <p:grpSp>
        <p:nvGrpSpPr>
          <p:cNvPr id="21" name="Grupp 20">
            <a:extLst>
              <a:ext uri="{FF2B5EF4-FFF2-40B4-BE49-F238E27FC236}">
                <a16:creationId xmlns:a16="http://schemas.microsoft.com/office/drawing/2014/main" id="{CA37E802-31C4-8490-310B-944E5E5C3522}"/>
              </a:ext>
            </a:extLst>
          </p:cNvPr>
          <p:cNvGrpSpPr/>
          <p:nvPr/>
        </p:nvGrpSpPr>
        <p:grpSpPr>
          <a:xfrm>
            <a:off x="8770025" y="4060420"/>
            <a:ext cx="2640459" cy="2126273"/>
            <a:chOff x="763928" y="7242116"/>
            <a:chExt cx="2640459" cy="2126273"/>
          </a:xfrm>
        </p:grpSpPr>
        <p:sp>
          <p:nvSpPr>
            <p:cNvPr id="22" name="textruta 21">
              <a:extLst>
                <a:ext uri="{FF2B5EF4-FFF2-40B4-BE49-F238E27FC236}">
                  <a16:creationId xmlns:a16="http://schemas.microsoft.com/office/drawing/2014/main" id="{D41AD8A3-0788-3609-DACE-6429564F33D5}"/>
                </a:ext>
              </a:extLst>
            </p:cNvPr>
            <p:cNvSpPr txBox="1"/>
            <p:nvPr/>
          </p:nvSpPr>
          <p:spPr>
            <a:xfrm>
              <a:off x="763928"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100+</a:t>
              </a:r>
            </a:p>
          </p:txBody>
        </p:sp>
        <p:sp>
          <p:nvSpPr>
            <p:cNvPr id="23" name="textruta 22">
              <a:extLst>
                <a:ext uri="{FF2B5EF4-FFF2-40B4-BE49-F238E27FC236}">
                  <a16:creationId xmlns:a16="http://schemas.microsoft.com/office/drawing/2014/main" id="{99A061F4-E172-C4DC-571E-F0A8B2EFD458}"/>
                </a:ext>
              </a:extLst>
            </p:cNvPr>
            <p:cNvSpPr txBox="1"/>
            <p:nvPr/>
          </p:nvSpPr>
          <p:spPr>
            <a:xfrm>
              <a:off x="843457" y="8291171"/>
              <a:ext cx="2475962" cy="1077218"/>
            </a:xfrm>
            <a:prstGeom prst="rect">
              <a:avLst/>
            </a:prstGeom>
            <a:noFill/>
          </p:spPr>
          <p:txBody>
            <a:bodyPr wrap="square" rtlCol="0">
              <a:spAutoFit/>
            </a:bodyPr>
            <a:lstStyle/>
            <a:p>
              <a:pPr algn="ctr"/>
              <a:r>
                <a:rPr lang="sv-SE" sz="1600" dirty="0">
                  <a:solidFill>
                    <a:schemeClr val="bg1"/>
                  </a:solidFill>
                  <a:latin typeface="Greycliff CF" pitchFamily="2" charset="77"/>
                </a:rPr>
                <a:t>organisationer har genomfört utvärderingen 
</a:t>
              </a:r>
            </a:p>
          </p:txBody>
        </p:sp>
      </p:grpSp>
      <p:sp>
        <p:nvSpPr>
          <p:cNvPr id="5" name="Rektangel 4">
            <a:extLst>
              <a:ext uri="{FF2B5EF4-FFF2-40B4-BE49-F238E27FC236}">
                <a16:creationId xmlns:a16="http://schemas.microsoft.com/office/drawing/2014/main" id="{FEFDF077-C483-46D2-A850-6F2CCB6D4B7D}"/>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2050" name="Picture 2" descr="AI Maturity Assessment Tool">
            <a:extLst>
              <a:ext uri="{FF2B5EF4-FFF2-40B4-BE49-F238E27FC236}">
                <a16:creationId xmlns:a16="http://schemas.microsoft.com/office/drawing/2014/main" id="{AE19B7C1-A315-802C-1A11-C3DEF7AC9B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7188" y="1000431"/>
            <a:ext cx="4570492" cy="257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76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Vision white paper">
            <a:extLst>
              <a:ext uri="{FF2B5EF4-FFF2-40B4-BE49-F238E27FC236}">
                <a16:creationId xmlns:a16="http://schemas.microsoft.com/office/drawing/2014/main" id="{4BE72E65-91A5-B43F-9A83-7D92CB49A0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55746" y="1916112"/>
            <a:ext cx="5145244" cy="4236105"/>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5431351"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a:solidFill>
                  <a:schemeClr val="bg1"/>
                </a:solidFill>
              </a:rPr>
              <a:t>AI Vision</a:t>
            </a:r>
          </a:p>
        </p:txBody>
      </p:sp>
      <p:sp>
        <p:nvSpPr>
          <p:cNvPr id="5" name="textruta 4">
            <a:extLst>
              <a:ext uri="{FF2B5EF4-FFF2-40B4-BE49-F238E27FC236}">
                <a16:creationId xmlns:a16="http://schemas.microsoft.com/office/drawing/2014/main" id="{617C8F4F-1FA4-9A21-F13D-6B7F76A0D7AF}"/>
              </a:ext>
            </a:extLst>
          </p:cNvPr>
          <p:cNvSpPr txBox="1"/>
          <p:nvPr/>
        </p:nvSpPr>
        <p:spPr>
          <a:xfrm>
            <a:off x="669600" y="2158530"/>
            <a:ext cx="4991201" cy="2893100"/>
          </a:xfrm>
          <a:prstGeom prst="rect">
            <a:avLst/>
          </a:prstGeom>
          <a:noFill/>
        </p:spPr>
        <p:txBody>
          <a:bodyPr wrap="square" rtlCol="0">
            <a:spAutoFit/>
          </a:bodyPr>
          <a:lstStyle/>
          <a:p>
            <a:pPr>
              <a:spcAft>
                <a:spcPts val="1200"/>
              </a:spcAft>
            </a:pPr>
            <a:r>
              <a:rPr lang="en-US" dirty="0" err="1">
                <a:solidFill>
                  <a:schemeClr val="bg1"/>
                </a:solidFill>
                <a:latin typeface="Greycliff CF" pitchFamily="2" charset="77"/>
              </a:rPr>
              <a:t>En</a:t>
            </a:r>
            <a:r>
              <a:rPr lang="en-US" dirty="0">
                <a:solidFill>
                  <a:schemeClr val="bg1"/>
                </a:solidFill>
                <a:latin typeface="Greycliff CF" pitchFamily="2" charset="77"/>
              </a:rPr>
              <a:t> AI-vision anger </a:t>
            </a:r>
            <a:r>
              <a:rPr lang="en-US" dirty="0" err="1">
                <a:solidFill>
                  <a:schemeClr val="bg1"/>
                </a:solidFill>
                <a:latin typeface="Greycliff CF" pitchFamily="2" charset="77"/>
              </a:rPr>
              <a:t>riktningen</a:t>
            </a:r>
            <a:r>
              <a:rPr lang="en-US" dirty="0">
                <a:solidFill>
                  <a:schemeClr val="bg1"/>
                </a:solidFill>
                <a:latin typeface="Greycliff CF" pitchFamily="2" charset="77"/>
              </a:rPr>
              <a:t> för </a:t>
            </a:r>
            <a:r>
              <a:rPr lang="en-US" dirty="0" err="1">
                <a:solidFill>
                  <a:schemeClr val="bg1"/>
                </a:solidFill>
                <a:latin typeface="Greycliff CF" pitchFamily="2" charset="77"/>
              </a:rPr>
              <a:t>arbetet</a:t>
            </a:r>
            <a:r>
              <a:rPr lang="en-US" dirty="0">
                <a:solidFill>
                  <a:schemeClr val="bg1"/>
                </a:solidFill>
                <a:latin typeface="Greycliff CF" pitchFamily="2" charset="77"/>
              </a:rPr>
              <a:t> med AI. </a:t>
            </a:r>
            <a:r>
              <a:rPr lang="en-US" dirty="0" err="1">
                <a:solidFill>
                  <a:schemeClr val="bg1"/>
                </a:solidFill>
                <a:latin typeface="Greycliff CF" pitchFamily="2" charset="77"/>
              </a:rPr>
              <a:t>Organisationer</a:t>
            </a:r>
            <a:r>
              <a:rPr lang="en-US" dirty="0">
                <a:solidFill>
                  <a:schemeClr val="bg1"/>
                </a:solidFill>
                <a:latin typeface="Greycliff CF" pitchFamily="2" charset="77"/>
              </a:rPr>
              <a:t> </a:t>
            </a:r>
            <a:r>
              <a:rPr lang="en-US" dirty="0" err="1">
                <a:solidFill>
                  <a:schemeClr val="bg1"/>
                </a:solidFill>
                <a:latin typeface="Greycliff CF" pitchFamily="2" charset="77"/>
              </a:rPr>
              <a:t>som</a:t>
            </a:r>
            <a:r>
              <a:rPr lang="en-US" dirty="0">
                <a:solidFill>
                  <a:schemeClr val="bg1"/>
                </a:solidFill>
                <a:latin typeface="Greycliff CF" pitchFamily="2" charset="77"/>
              </a:rPr>
              <a:t> </a:t>
            </a:r>
            <a:r>
              <a:rPr lang="en-US" dirty="0" err="1">
                <a:solidFill>
                  <a:schemeClr val="bg1"/>
                </a:solidFill>
                <a:latin typeface="Greycliff CF" pitchFamily="2" charset="77"/>
              </a:rPr>
              <a:t>ökar</a:t>
            </a:r>
            <a:r>
              <a:rPr lang="en-US" dirty="0">
                <a:solidFill>
                  <a:schemeClr val="bg1"/>
                </a:solidFill>
                <a:latin typeface="Greycliff CF" pitchFamily="2" charset="77"/>
              </a:rPr>
              <a:t> </a:t>
            </a:r>
            <a:r>
              <a:rPr lang="en-US" dirty="0" err="1">
                <a:solidFill>
                  <a:schemeClr val="bg1"/>
                </a:solidFill>
                <a:latin typeface="Greycliff CF" pitchFamily="2" charset="77"/>
              </a:rPr>
              <a:t>sitt</a:t>
            </a:r>
            <a:r>
              <a:rPr lang="en-US" dirty="0">
                <a:solidFill>
                  <a:schemeClr val="bg1"/>
                </a:solidFill>
                <a:latin typeface="Greycliff CF" pitchFamily="2" charset="77"/>
              </a:rPr>
              <a:t> </a:t>
            </a:r>
            <a:r>
              <a:rPr lang="en-US" dirty="0" err="1">
                <a:solidFill>
                  <a:schemeClr val="bg1"/>
                </a:solidFill>
                <a:latin typeface="Greycliff CF" pitchFamily="2" charset="77"/>
              </a:rPr>
              <a:t>fokus</a:t>
            </a:r>
            <a:r>
              <a:rPr lang="en-US" dirty="0">
                <a:solidFill>
                  <a:schemeClr val="bg1"/>
                </a:solidFill>
                <a:latin typeface="Greycliff CF" pitchFamily="2" charset="77"/>
              </a:rPr>
              <a:t> </a:t>
            </a:r>
            <a:r>
              <a:rPr lang="en-US" dirty="0" err="1">
                <a:solidFill>
                  <a:schemeClr val="bg1"/>
                </a:solidFill>
                <a:latin typeface="Greycliff CF" pitchFamily="2" charset="77"/>
              </a:rPr>
              <a:t>på</a:t>
            </a:r>
            <a:r>
              <a:rPr lang="en-US" dirty="0">
                <a:solidFill>
                  <a:schemeClr val="bg1"/>
                </a:solidFill>
                <a:latin typeface="Greycliff CF" pitchFamily="2" charset="77"/>
              </a:rPr>
              <a:t> AI </a:t>
            </a:r>
            <a:r>
              <a:rPr lang="en-US" dirty="0" err="1">
                <a:solidFill>
                  <a:schemeClr val="bg1"/>
                </a:solidFill>
                <a:latin typeface="Greycliff CF" pitchFamily="2" charset="77"/>
              </a:rPr>
              <a:t>kan</a:t>
            </a:r>
            <a:r>
              <a:rPr lang="en-US" dirty="0">
                <a:solidFill>
                  <a:schemeClr val="bg1"/>
                </a:solidFill>
                <a:latin typeface="Greycliff CF" pitchFamily="2" charset="77"/>
              </a:rPr>
              <a:t> </a:t>
            </a:r>
            <a:r>
              <a:rPr lang="en-US" dirty="0" err="1">
                <a:solidFill>
                  <a:schemeClr val="bg1"/>
                </a:solidFill>
                <a:latin typeface="Greycliff CF" pitchFamily="2" charset="77"/>
              </a:rPr>
              <a:t>dra</a:t>
            </a:r>
            <a:r>
              <a:rPr lang="en-US" dirty="0">
                <a:solidFill>
                  <a:schemeClr val="bg1"/>
                </a:solidFill>
                <a:latin typeface="Greycliff CF" pitchFamily="2" charset="77"/>
              </a:rPr>
              <a:t> </a:t>
            </a:r>
            <a:r>
              <a:rPr lang="en-US" dirty="0" err="1">
                <a:solidFill>
                  <a:schemeClr val="bg1"/>
                </a:solidFill>
                <a:latin typeface="Greycliff CF" pitchFamily="2" charset="77"/>
              </a:rPr>
              <a:t>nytta</a:t>
            </a:r>
            <a:r>
              <a:rPr lang="en-US" dirty="0">
                <a:solidFill>
                  <a:schemeClr val="bg1"/>
                </a:solidFill>
                <a:latin typeface="Greycliff CF" pitchFamily="2" charset="77"/>
              </a:rPr>
              <a:t> av </a:t>
            </a:r>
            <a:r>
              <a:rPr lang="en-US" dirty="0" err="1">
                <a:solidFill>
                  <a:schemeClr val="bg1"/>
                </a:solidFill>
                <a:latin typeface="Greycliff CF" pitchFamily="2" charset="77"/>
              </a:rPr>
              <a:t>att</a:t>
            </a:r>
            <a:r>
              <a:rPr lang="en-US" dirty="0">
                <a:solidFill>
                  <a:schemeClr val="bg1"/>
                </a:solidFill>
                <a:latin typeface="Greycliff CF" pitchFamily="2" charset="77"/>
              </a:rPr>
              <a:t> </a:t>
            </a:r>
            <a:r>
              <a:rPr lang="en-US" dirty="0" err="1">
                <a:solidFill>
                  <a:schemeClr val="bg1"/>
                </a:solidFill>
                <a:latin typeface="Greycliff CF" pitchFamily="2" charset="77"/>
              </a:rPr>
              <a:t>formulera</a:t>
            </a:r>
            <a:r>
              <a:rPr lang="en-US" dirty="0">
                <a:solidFill>
                  <a:schemeClr val="bg1"/>
                </a:solidFill>
                <a:latin typeface="Greycliff CF" pitchFamily="2" charset="77"/>
              </a:rPr>
              <a:t> </a:t>
            </a:r>
            <a:r>
              <a:rPr lang="en-US" dirty="0" err="1">
                <a:solidFill>
                  <a:schemeClr val="bg1"/>
                </a:solidFill>
                <a:latin typeface="Greycliff CF" pitchFamily="2" charset="77"/>
              </a:rPr>
              <a:t>en</a:t>
            </a:r>
            <a:r>
              <a:rPr lang="en-US" dirty="0">
                <a:solidFill>
                  <a:schemeClr val="bg1"/>
                </a:solidFill>
                <a:latin typeface="Greycliff CF" pitchFamily="2" charset="77"/>
              </a:rPr>
              <a:t> vision </a:t>
            </a:r>
            <a:r>
              <a:rPr lang="en-US" dirty="0" err="1">
                <a:solidFill>
                  <a:schemeClr val="bg1"/>
                </a:solidFill>
                <a:latin typeface="Greycliff CF" pitchFamily="2" charset="77"/>
              </a:rPr>
              <a:t>som</a:t>
            </a:r>
            <a:r>
              <a:rPr lang="en-US" dirty="0">
                <a:solidFill>
                  <a:schemeClr val="bg1"/>
                </a:solidFill>
                <a:latin typeface="Greycliff CF" pitchFamily="2" charset="77"/>
              </a:rPr>
              <a:t> </a:t>
            </a:r>
            <a:r>
              <a:rPr lang="en-US" dirty="0" err="1">
                <a:solidFill>
                  <a:schemeClr val="bg1"/>
                </a:solidFill>
                <a:latin typeface="Greycliff CF" pitchFamily="2" charset="77"/>
              </a:rPr>
              <a:t>skapar</a:t>
            </a:r>
            <a:r>
              <a:rPr lang="en-US" dirty="0">
                <a:solidFill>
                  <a:schemeClr val="bg1"/>
                </a:solidFill>
                <a:latin typeface="Greycliff CF" pitchFamily="2" charset="77"/>
              </a:rPr>
              <a:t> </a:t>
            </a:r>
            <a:r>
              <a:rPr lang="en-US" dirty="0" err="1">
                <a:solidFill>
                  <a:schemeClr val="bg1"/>
                </a:solidFill>
                <a:latin typeface="Greycliff CF" pitchFamily="2" charset="77"/>
              </a:rPr>
              <a:t>en</a:t>
            </a:r>
            <a:r>
              <a:rPr lang="en-US" dirty="0">
                <a:solidFill>
                  <a:schemeClr val="bg1"/>
                </a:solidFill>
                <a:latin typeface="Greycliff CF" pitchFamily="2" charset="77"/>
              </a:rPr>
              <a:t> </a:t>
            </a:r>
            <a:r>
              <a:rPr lang="en-US" dirty="0" err="1">
                <a:solidFill>
                  <a:schemeClr val="bg1"/>
                </a:solidFill>
                <a:latin typeface="Greycliff CF" pitchFamily="2" charset="77"/>
              </a:rPr>
              <a:t>bättre</a:t>
            </a:r>
            <a:r>
              <a:rPr lang="en-US" dirty="0">
                <a:solidFill>
                  <a:schemeClr val="bg1"/>
                </a:solidFill>
                <a:latin typeface="Greycliff CF" pitchFamily="2" charset="77"/>
              </a:rPr>
              <a:t> </a:t>
            </a:r>
            <a:r>
              <a:rPr lang="en-US" dirty="0" err="1">
                <a:solidFill>
                  <a:schemeClr val="bg1"/>
                </a:solidFill>
                <a:latin typeface="Greycliff CF" pitchFamily="2" charset="77"/>
              </a:rPr>
              <a:t>förståelse</a:t>
            </a:r>
            <a:r>
              <a:rPr lang="en-US" dirty="0">
                <a:solidFill>
                  <a:schemeClr val="bg1"/>
                </a:solidFill>
                <a:latin typeface="Greycliff CF" pitchFamily="2" charset="77"/>
              </a:rPr>
              <a:t> för AI </a:t>
            </a:r>
            <a:r>
              <a:rPr lang="en-US" dirty="0" err="1">
                <a:solidFill>
                  <a:schemeClr val="bg1"/>
                </a:solidFill>
                <a:latin typeface="Greycliff CF" pitchFamily="2" charset="77"/>
              </a:rPr>
              <a:t>och</a:t>
            </a:r>
            <a:r>
              <a:rPr lang="en-US" dirty="0">
                <a:solidFill>
                  <a:schemeClr val="bg1"/>
                </a:solidFill>
                <a:latin typeface="Greycliff CF" pitchFamily="2" charset="77"/>
              </a:rPr>
              <a:t> </a:t>
            </a:r>
            <a:r>
              <a:rPr lang="en-US" dirty="0" err="1">
                <a:solidFill>
                  <a:schemeClr val="bg1"/>
                </a:solidFill>
                <a:latin typeface="Greycliff CF" pitchFamily="2" charset="77"/>
              </a:rPr>
              <a:t>dess</a:t>
            </a:r>
            <a:r>
              <a:rPr lang="en-US" dirty="0">
                <a:solidFill>
                  <a:schemeClr val="bg1"/>
                </a:solidFill>
                <a:latin typeface="Greycliff CF" pitchFamily="2" charset="77"/>
              </a:rPr>
              <a:t> plats </a:t>
            </a:r>
            <a:r>
              <a:rPr lang="en-US" dirty="0" err="1">
                <a:solidFill>
                  <a:schemeClr val="bg1"/>
                </a:solidFill>
                <a:latin typeface="Greycliff CF" pitchFamily="2" charset="77"/>
              </a:rPr>
              <a:t>i</a:t>
            </a:r>
            <a:r>
              <a:rPr lang="en-US" dirty="0">
                <a:solidFill>
                  <a:schemeClr val="bg1"/>
                </a:solidFill>
                <a:latin typeface="Greycliff CF" pitchFamily="2" charset="77"/>
              </a:rPr>
              <a:t> </a:t>
            </a:r>
            <a:r>
              <a:rPr lang="en-US" dirty="0" err="1">
                <a:solidFill>
                  <a:schemeClr val="bg1"/>
                </a:solidFill>
                <a:latin typeface="Greycliff CF" pitchFamily="2" charset="77"/>
              </a:rPr>
              <a:t>organisationen</a:t>
            </a:r>
            <a:r>
              <a:rPr lang="en-US" dirty="0">
                <a:solidFill>
                  <a:schemeClr val="bg1"/>
                </a:solidFill>
                <a:latin typeface="Greycliff CF" pitchFamily="2" charset="77"/>
              </a:rPr>
              <a:t>.
AI Sweden </a:t>
            </a:r>
            <a:r>
              <a:rPr lang="en-US" dirty="0" err="1">
                <a:solidFill>
                  <a:schemeClr val="bg1"/>
                </a:solidFill>
                <a:latin typeface="Greycliff CF" pitchFamily="2" charset="77"/>
              </a:rPr>
              <a:t>har</a:t>
            </a:r>
            <a:r>
              <a:rPr lang="en-US" dirty="0">
                <a:solidFill>
                  <a:schemeClr val="bg1"/>
                </a:solidFill>
                <a:latin typeface="Greycliff CF" pitchFamily="2" charset="77"/>
              </a:rPr>
              <a:t> </a:t>
            </a:r>
            <a:r>
              <a:rPr lang="en-US" dirty="0" err="1">
                <a:solidFill>
                  <a:schemeClr val="bg1"/>
                </a:solidFill>
                <a:latin typeface="Greycliff CF" pitchFamily="2" charset="77"/>
              </a:rPr>
              <a:t>tillsammans</a:t>
            </a:r>
            <a:r>
              <a:rPr lang="en-US" dirty="0">
                <a:solidFill>
                  <a:schemeClr val="bg1"/>
                </a:solidFill>
                <a:latin typeface="Greycliff CF" pitchFamily="2" charset="77"/>
              </a:rPr>
              <a:t> med </a:t>
            </a:r>
            <a:r>
              <a:rPr lang="en-US" dirty="0" err="1">
                <a:solidFill>
                  <a:schemeClr val="bg1"/>
                </a:solidFill>
                <a:latin typeface="Greycliff CF" pitchFamily="2" charset="77"/>
              </a:rPr>
              <a:t>sju</a:t>
            </a:r>
            <a:r>
              <a:rPr lang="en-US" dirty="0">
                <a:solidFill>
                  <a:schemeClr val="bg1"/>
                </a:solidFill>
                <a:latin typeface="Greycliff CF" pitchFamily="2" charset="77"/>
              </a:rPr>
              <a:t> partner </a:t>
            </a:r>
            <a:r>
              <a:rPr lang="en-US" dirty="0" err="1">
                <a:solidFill>
                  <a:schemeClr val="bg1"/>
                </a:solidFill>
                <a:latin typeface="Greycliff CF" pitchFamily="2" charset="77"/>
              </a:rPr>
              <a:t>skrivit</a:t>
            </a:r>
            <a:r>
              <a:rPr lang="en-US" dirty="0">
                <a:solidFill>
                  <a:schemeClr val="bg1"/>
                </a:solidFill>
                <a:latin typeface="Greycliff CF" pitchFamily="2" charset="77"/>
              </a:rPr>
              <a:t> </a:t>
            </a:r>
            <a:r>
              <a:rPr lang="en-US" dirty="0" err="1">
                <a:solidFill>
                  <a:schemeClr val="bg1"/>
                </a:solidFill>
                <a:latin typeface="Greycliff CF" pitchFamily="2" charset="77"/>
              </a:rPr>
              <a:t>en</a:t>
            </a:r>
            <a:r>
              <a:rPr lang="en-US" dirty="0">
                <a:solidFill>
                  <a:schemeClr val="bg1"/>
                </a:solidFill>
                <a:latin typeface="Greycliff CF" pitchFamily="2" charset="77"/>
              </a:rPr>
              <a:t> </a:t>
            </a:r>
            <a:r>
              <a:rPr lang="en-US" dirty="0" err="1">
                <a:solidFill>
                  <a:schemeClr val="bg1"/>
                </a:solidFill>
                <a:latin typeface="Greycliff CF" pitchFamily="2" charset="77"/>
              </a:rPr>
              <a:t>praktiskt</a:t>
            </a:r>
            <a:r>
              <a:rPr lang="en-US" dirty="0">
                <a:solidFill>
                  <a:schemeClr val="bg1"/>
                </a:solidFill>
                <a:latin typeface="Greycliff CF" pitchFamily="2" charset="77"/>
              </a:rPr>
              <a:t> </a:t>
            </a:r>
            <a:r>
              <a:rPr lang="en-US" dirty="0" err="1">
                <a:solidFill>
                  <a:schemeClr val="bg1"/>
                </a:solidFill>
                <a:latin typeface="Greycliff CF" pitchFamily="2" charset="77"/>
              </a:rPr>
              <a:t>och</a:t>
            </a:r>
            <a:r>
              <a:rPr lang="en-US" dirty="0">
                <a:solidFill>
                  <a:schemeClr val="bg1"/>
                </a:solidFill>
                <a:latin typeface="Greycliff CF" pitchFamily="2" charset="77"/>
              </a:rPr>
              <a:t> handfast guide för </a:t>
            </a:r>
            <a:r>
              <a:rPr lang="en-US" dirty="0" err="1">
                <a:solidFill>
                  <a:schemeClr val="bg1"/>
                </a:solidFill>
                <a:latin typeface="Greycliff CF" pitchFamily="2" charset="77"/>
              </a:rPr>
              <a:t>hur</a:t>
            </a:r>
            <a:r>
              <a:rPr lang="en-US" dirty="0">
                <a:solidFill>
                  <a:schemeClr val="bg1"/>
                </a:solidFill>
                <a:latin typeface="Greycliff CF" pitchFamily="2" charset="77"/>
              </a:rPr>
              <a:t> du </a:t>
            </a:r>
            <a:r>
              <a:rPr lang="en-US" dirty="0" err="1">
                <a:solidFill>
                  <a:schemeClr val="bg1"/>
                </a:solidFill>
                <a:latin typeface="Greycliff CF" pitchFamily="2" charset="77"/>
              </a:rPr>
              <a:t>utvecklar</a:t>
            </a:r>
            <a:r>
              <a:rPr lang="en-US" dirty="0">
                <a:solidFill>
                  <a:schemeClr val="bg1"/>
                </a:solidFill>
                <a:latin typeface="Greycliff CF" pitchFamily="2" charset="77"/>
              </a:rPr>
              <a:t> </a:t>
            </a:r>
            <a:r>
              <a:rPr lang="en-US" dirty="0" err="1">
                <a:solidFill>
                  <a:schemeClr val="bg1"/>
                </a:solidFill>
                <a:latin typeface="Greycliff CF" pitchFamily="2" charset="77"/>
              </a:rPr>
              <a:t>en</a:t>
            </a:r>
            <a:r>
              <a:rPr lang="en-US" dirty="0">
                <a:solidFill>
                  <a:schemeClr val="bg1"/>
                </a:solidFill>
                <a:latin typeface="Greycliff CF" pitchFamily="2" charset="77"/>
              </a:rPr>
              <a:t> AI-vision </a:t>
            </a:r>
            <a:r>
              <a:rPr lang="en-US" dirty="0" err="1">
                <a:solidFill>
                  <a:schemeClr val="bg1"/>
                </a:solidFill>
                <a:latin typeface="Greycliff CF" pitchFamily="2" charset="77"/>
              </a:rPr>
              <a:t>i</a:t>
            </a:r>
            <a:r>
              <a:rPr lang="en-US" dirty="0">
                <a:solidFill>
                  <a:schemeClr val="bg1"/>
                </a:solidFill>
                <a:latin typeface="Greycliff CF" pitchFamily="2" charset="77"/>
              </a:rPr>
              <a:t> din </a:t>
            </a:r>
            <a:r>
              <a:rPr lang="en-US" dirty="0" err="1">
                <a:solidFill>
                  <a:schemeClr val="bg1"/>
                </a:solidFill>
                <a:latin typeface="Greycliff CF" pitchFamily="2" charset="77"/>
              </a:rPr>
              <a:t>organisation</a:t>
            </a:r>
            <a:r>
              <a:rPr lang="en-US" dirty="0">
                <a:solidFill>
                  <a:schemeClr val="bg1"/>
                </a:solidFill>
                <a:latin typeface="Greycliff CF" pitchFamily="2" charset="77"/>
              </a:rPr>
              <a:t>.
</a:t>
            </a:r>
          </a:p>
        </p:txBody>
      </p:sp>
      <p:grpSp>
        <p:nvGrpSpPr>
          <p:cNvPr id="21" name="Grupp 20">
            <a:extLst>
              <a:ext uri="{FF2B5EF4-FFF2-40B4-BE49-F238E27FC236}">
                <a16:creationId xmlns:a16="http://schemas.microsoft.com/office/drawing/2014/main" id="{2731B411-F01D-D88C-C5AD-98BA11A2E177}"/>
              </a:ext>
            </a:extLst>
          </p:cNvPr>
          <p:cNvGrpSpPr/>
          <p:nvPr/>
        </p:nvGrpSpPr>
        <p:grpSpPr>
          <a:xfrm>
            <a:off x="8778660" y="4170465"/>
            <a:ext cx="2640459" cy="1815807"/>
            <a:chOff x="763928" y="7242116"/>
            <a:chExt cx="2640459" cy="1815807"/>
          </a:xfrm>
        </p:grpSpPr>
        <p:sp>
          <p:nvSpPr>
            <p:cNvPr id="22" name="textruta 21">
              <a:extLst>
                <a:ext uri="{FF2B5EF4-FFF2-40B4-BE49-F238E27FC236}">
                  <a16:creationId xmlns:a16="http://schemas.microsoft.com/office/drawing/2014/main" id="{2AACA4A0-69A1-A835-6FE2-28CB9944E7D0}"/>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3:e</a:t>
              </a:r>
            </a:p>
          </p:txBody>
        </p:sp>
        <p:sp>
          <p:nvSpPr>
            <p:cNvPr id="23" name="textruta 22">
              <a:extLst>
                <a:ext uri="{FF2B5EF4-FFF2-40B4-BE49-F238E27FC236}">
                  <a16:creationId xmlns:a16="http://schemas.microsoft.com/office/drawing/2014/main" id="{2A8B3E55-B9B3-7B2C-A319-866421E54112}"/>
                </a:ext>
              </a:extLst>
            </p:cNvPr>
            <p:cNvSpPr txBox="1"/>
            <p:nvPr/>
          </p:nvSpPr>
          <p:spPr>
            <a:xfrm>
              <a:off x="1053408" y="8319259"/>
              <a:ext cx="2036097" cy="738664"/>
            </a:xfrm>
            <a:prstGeom prst="rect">
              <a:avLst/>
            </a:prstGeom>
            <a:noFill/>
          </p:spPr>
          <p:txBody>
            <a:bodyPr wrap="square" rtlCol="0">
              <a:spAutoFit/>
            </a:bodyPr>
            <a:lstStyle/>
            <a:p>
              <a:pPr algn="ctr"/>
              <a:r>
                <a:rPr lang="sv-SE" sz="1400" dirty="0">
                  <a:solidFill>
                    <a:schemeClr val="bg1"/>
                  </a:solidFill>
                  <a:latin typeface="Greycliff CF" pitchFamily="2" charset="77"/>
                </a:rPr>
                <a:t>mest populära projektet på My AI
</a:t>
              </a:r>
            </a:p>
          </p:txBody>
        </p:sp>
      </p:grpSp>
      <p:grpSp>
        <p:nvGrpSpPr>
          <p:cNvPr id="6" name="Grupp 5">
            <a:extLst>
              <a:ext uri="{FF2B5EF4-FFF2-40B4-BE49-F238E27FC236}">
                <a16:creationId xmlns:a16="http://schemas.microsoft.com/office/drawing/2014/main" id="{1A6935E8-A88D-3905-E5F5-F1BB15F52881}"/>
              </a:ext>
            </a:extLst>
          </p:cNvPr>
          <p:cNvGrpSpPr/>
          <p:nvPr/>
        </p:nvGrpSpPr>
        <p:grpSpPr>
          <a:xfrm>
            <a:off x="6132675" y="2290413"/>
            <a:ext cx="3000201" cy="1787719"/>
            <a:chOff x="404186" y="7242116"/>
            <a:chExt cx="3000201" cy="1787719"/>
          </a:xfrm>
        </p:grpSpPr>
        <p:sp>
          <p:nvSpPr>
            <p:cNvPr id="7" name="textruta 6">
              <a:extLst>
                <a:ext uri="{FF2B5EF4-FFF2-40B4-BE49-F238E27FC236}">
                  <a16:creationId xmlns:a16="http://schemas.microsoft.com/office/drawing/2014/main" id="{56617CD5-569F-9094-05A9-09C294F62713}"/>
                </a:ext>
              </a:extLst>
            </p:cNvPr>
            <p:cNvSpPr txBox="1"/>
            <p:nvPr/>
          </p:nvSpPr>
          <p:spPr>
            <a:xfrm>
              <a:off x="584056"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7</a:t>
              </a:r>
            </a:p>
          </p:txBody>
        </p:sp>
        <p:sp>
          <p:nvSpPr>
            <p:cNvPr id="8" name="textruta 7">
              <a:extLst>
                <a:ext uri="{FF2B5EF4-FFF2-40B4-BE49-F238E27FC236}">
                  <a16:creationId xmlns:a16="http://schemas.microsoft.com/office/drawing/2014/main" id="{FD7A8AEA-C81A-E446-AE71-0EB6285BCDA2}"/>
                </a:ext>
              </a:extLst>
            </p:cNvPr>
            <p:cNvSpPr txBox="1"/>
            <p:nvPr/>
          </p:nvSpPr>
          <p:spPr>
            <a:xfrm>
              <a:off x="404186" y="8291171"/>
              <a:ext cx="3000201" cy="738664"/>
            </a:xfrm>
            <a:prstGeom prst="rect">
              <a:avLst/>
            </a:prstGeom>
            <a:noFill/>
          </p:spPr>
          <p:txBody>
            <a:bodyPr wrap="square" rtlCol="0">
              <a:spAutoFit/>
            </a:bodyPr>
            <a:lstStyle/>
            <a:p>
              <a:pPr algn="ctr"/>
              <a:r>
                <a:rPr lang="sv-SE" sz="1400" dirty="0">
                  <a:solidFill>
                    <a:schemeClr val="bg1"/>
                  </a:solidFill>
                  <a:latin typeface="Greycliff CF" pitchFamily="2" charset="77"/>
                </a:rPr>
                <a:t>partners deltog i arbetet med</a:t>
              </a:r>
              <a:br>
                <a:rPr lang="sv-SE" sz="1400" dirty="0">
                  <a:solidFill>
                    <a:schemeClr val="bg1"/>
                  </a:solidFill>
                  <a:latin typeface="Greycliff CF" pitchFamily="2" charset="77"/>
                </a:rPr>
              </a:br>
              <a:r>
                <a:rPr lang="sv-SE" sz="1400" dirty="0">
                  <a:solidFill>
                    <a:schemeClr val="bg1"/>
                  </a:solidFill>
                  <a:latin typeface="Greycliff CF" pitchFamily="2" charset="77"/>
                </a:rPr>
                <a:t>AI Vision </a:t>
              </a:r>
              <a:r>
                <a:rPr lang="sv-SE" sz="1400" dirty="0" err="1">
                  <a:solidFill>
                    <a:schemeClr val="bg1"/>
                  </a:solidFill>
                  <a:latin typeface="Greycliff CF" pitchFamily="2" charset="77"/>
                </a:rPr>
                <a:t>whitepaper</a:t>
              </a:r>
              <a:r>
                <a:rPr lang="sv-SE" sz="1400" dirty="0">
                  <a:solidFill>
                    <a:schemeClr val="bg1"/>
                  </a:solidFill>
                  <a:latin typeface="Greycliff CF" pitchFamily="2" charset="77"/>
                </a:rPr>
                <a:t>
</a:t>
              </a:r>
            </a:p>
          </p:txBody>
        </p:sp>
      </p:grpSp>
      <p:grpSp>
        <p:nvGrpSpPr>
          <p:cNvPr id="15" name="Grupp 14">
            <a:extLst>
              <a:ext uri="{FF2B5EF4-FFF2-40B4-BE49-F238E27FC236}">
                <a16:creationId xmlns:a16="http://schemas.microsoft.com/office/drawing/2014/main" id="{93D8BCC3-1F07-F0C2-5F03-17D7082AD840}"/>
              </a:ext>
            </a:extLst>
          </p:cNvPr>
          <p:cNvGrpSpPr/>
          <p:nvPr/>
        </p:nvGrpSpPr>
        <p:grpSpPr>
          <a:xfrm>
            <a:off x="8586090" y="2290413"/>
            <a:ext cx="3000201" cy="1880052"/>
            <a:chOff x="404186" y="7242116"/>
            <a:chExt cx="3000201" cy="1880052"/>
          </a:xfrm>
        </p:grpSpPr>
        <p:sp>
          <p:nvSpPr>
            <p:cNvPr id="16" name="textruta 15">
              <a:extLst>
                <a:ext uri="{FF2B5EF4-FFF2-40B4-BE49-F238E27FC236}">
                  <a16:creationId xmlns:a16="http://schemas.microsoft.com/office/drawing/2014/main" id="{D255C825-837F-27F2-CC2F-74B72920D794}"/>
                </a:ext>
              </a:extLst>
            </p:cNvPr>
            <p:cNvSpPr txBox="1"/>
            <p:nvPr/>
          </p:nvSpPr>
          <p:spPr>
            <a:xfrm>
              <a:off x="584056"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6</a:t>
              </a:r>
            </a:p>
          </p:txBody>
        </p:sp>
        <p:sp>
          <p:nvSpPr>
            <p:cNvPr id="17" name="textruta 16">
              <a:extLst>
                <a:ext uri="{FF2B5EF4-FFF2-40B4-BE49-F238E27FC236}">
                  <a16:creationId xmlns:a16="http://schemas.microsoft.com/office/drawing/2014/main" id="{18CE8B38-54F3-FA74-13F2-BD1CDA967C90}"/>
                </a:ext>
              </a:extLst>
            </p:cNvPr>
            <p:cNvSpPr txBox="1"/>
            <p:nvPr/>
          </p:nvSpPr>
          <p:spPr>
            <a:xfrm>
              <a:off x="404186" y="8291171"/>
              <a:ext cx="3000201" cy="830997"/>
            </a:xfrm>
            <a:prstGeom prst="rect">
              <a:avLst/>
            </a:prstGeom>
            <a:noFill/>
          </p:spPr>
          <p:txBody>
            <a:bodyPr wrap="square" rtlCol="0">
              <a:noAutofit/>
            </a:bodyPr>
            <a:lstStyle/>
            <a:p>
              <a:pPr algn="ctr"/>
              <a:r>
                <a:rPr lang="sv-SE" sz="1400" dirty="0">
                  <a:solidFill>
                    <a:schemeClr val="bg1"/>
                  </a:solidFill>
                  <a:latin typeface="Greycliff CF" pitchFamily="2" charset="77"/>
                </a:rPr>
                <a:t>steg för att utveckla
din AI-vision 
</a:t>
              </a:r>
            </a:p>
          </p:txBody>
        </p:sp>
      </p:grpSp>
      <p:grpSp>
        <p:nvGrpSpPr>
          <p:cNvPr id="18" name="Grupp 17">
            <a:extLst>
              <a:ext uri="{FF2B5EF4-FFF2-40B4-BE49-F238E27FC236}">
                <a16:creationId xmlns:a16="http://schemas.microsoft.com/office/drawing/2014/main" id="{E418214F-D932-8299-4BAA-3ED348990646}"/>
              </a:ext>
            </a:extLst>
          </p:cNvPr>
          <p:cNvGrpSpPr/>
          <p:nvPr/>
        </p:nvGrpSpPr>
        <p:grpSpPr>
          <a:xfrm>
            <a:off x="6376616" y="4170465"/>
            <a:ext cx="2640459" cy="1787719"/>
            <a:chOff x="763928" y="7242116"/>
            <a:chExt cx="2640459" cy="1787719"/>
          </a:xfrm>
        </p:grpSpPr>
        <p:sp>
          <p:nvSpPr>
            <p:cNvPr id="19" name="textruta 18">
              <a:extLst>
                <a:ext uri="{FF2B5EF4-FFF2-40B4-BE49-F238E27FC236}">
                  <a16:creationId xmlns:a16="http://schemas.microsoft.com/office/drawing/2014/main" id="{0325F143-934B-9F58-40B0-6629D1AED2E6}"/>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300+</a:t>
              </a:r>
            </a:p>
          </p:txBody>
        </p:sp>
        <p:sp>
          <p:nvSpPr>
            <p:cNvPr id="20" name="textruta 19">
              <a:extLst>
                <a:ext uri="{FF2B5EF4-FFF2-40B4-BE49-F238E27FC236}">
                  <a16:creationId xmlns:a16="http://schemas.microsoft.com/office/drawing/2014/main" id="{3933607D-E12A-56ED-98D0-AD1E8E14170E}"/>
                </a:ext>
              </a:extLst>
            </p:cNvPr>
            <p:cNvSpPr txBox="1"/>
            <p:nvPr/>
          </p:nvSpPr>
          <p:spPr>
            <a:xfrm>
              <a:off x="856992" y="8291171"/>
              <a:ext cx="2453720" cy="738664"/>
            </a:xfrm>
            <a:prstGeom prst="rect">
              <a:avLst/>
            </a:prstGeom>
            <a:noFill/>
          </p:spPr>
          <p:txBody>
            <a:bodyPr wrap="square" rtlCol="0">
              <a:spAutoFit/>
            </a:bodyPr>
            <a:lstStyle/>
            <a:p>
              <a:pPr algn="ctr"/>
              <a:r>
                <a:rPr lang="sv-SE" sz="1400" dirty="0">
                  <a:solidFill>
                    <a:schemeClr val="bg1"/>
                  </a:solidFill>
                  <a:latin typeface="Greycliff CF" pitchFamily="2" charset="77"/>
                </a:rPr>
                <a:t>antal nedladdningar på både svenska och engelska
</a:t>
              </a:r>
            </a:p>
          </p:txBody>
        </p:sp>
      </p:grpSp>
      <p:sp>
        <p:nvSpPr>
          <p:cNvPr id="9" name="Rektangel 8">
            <a:extLst>
              <a:ext uri="{FF2B5EF4-FFF2-40B4-BE49-F238E27FC236}">
                <a16:creationId xmlns:a16="http://schemas.microsoft.com/office/drawing/2014/main" id="{280A0455-BF2F-78B1-4384-CE67C06FAE8A}"/>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806424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descr="En bild som visar skärmbild, 3D-modellering, Spelprogramvara, Digital komposition&#10;&#10;Automatiskt genererad beskrivning">
            <a:extLst>
              <a:ext uri="{FF2B5EF4-FFF2-40B4-BE49-F238E27FC236}">
                <a16:creationId xmlns:a16="http://schemas.microsoft.com/office/drawing/2014/main" id="{62B7A80B-C0C8-B6C6-692F-F938200EFC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7849" y="3136690"/>
            <a:ext cx="4911592" cy="3064085"/>
          </a:xfrm>
          <a:prstGeom prst="rect">
            <a:avLst/>
          </a:prstGeom>
        </p:spPr>
      </p:pic>
      <p:pic>
        <p:nvPicPr>
          <p:cNvPr id="5" name="Bildobjekt 4" descr="En bild som visar inomhus, möbler, dator, rum&#10;&#10;Automatiskt genererad beskrivning">
            <a:extLst>
              <a:ext uri="{FF2B5EF4-FFF2-40B4-BE49-F238E27FC236}">
                <a16:creationId xmlns:a16="http://schemas.microsoft.com/office/drawing/2014/main" id="{9EF50361-BFF2-E88A-28A9-BB96A2A1B9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763" y="3136688"/>
            <a:ext cx="4911589" cy="3064085"/>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Teknik</a:t>
            </a:r>
            <a:endParaRPr lang="en-US" sz="4000" dirty="0">
              <a:solidFill>
                <a:srgbClr val="FFFDF9"/>
              </a:solidFill>
              <a:sym typeface="Arial"/>
            </a:endParaRPr>
          </a:p>
        </p:txBody>
      </p:sp>
      <p:sp>
        <p:nvSpPr>
          <p:cNvPr id="24" name="Rektangel 23">
            <a:extLst>
              <a:ext uri="{FF2B5EF4-FFF2-40B4-BE49-F238E27FC236}">
                <a16:creationId xmlns:a16="http://schemas.microsoft.com/office/drawing/2014/main" id="{E4F51ADD-24FC-C432-AE88-D599DEB77172}"/>
              </a:ext>
            </a:extLst>
          </p:cNvPr>
          <p:cNvSpPr/>
          <p:nvPr/>
        </p:nvSpPr>
        <p:spPr>
          <a:xfrm>
            <a:off x="766762" y="3136689"/>
            <a:ext cx="4911589" cy="3064083"/>
          </a:xfrm>
          <a:prstGeom prst="rect">
            <a:avLst/>
          </a:prstGeom>
          <a:solidFill>
            <a:schemeClr val="bg2">
              <a:alpha val="522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Platshållare för text 8">
            <a:extLst>
              <a:ext uri="{FF2B5EF4-FFF2-40B4-BE49-F238E27FC236}">
                <a16:creationId xmlns:a16="http://schemas.microsoft.com/office/drawing/2014/main" id="{E2E3238C-1F05-974D-AEF3-67FC1DF82D03}"/>
              </a:ext>
            </a:extLst>
          </p:cNvPr>
          <p:cNvSpPr txBox="1">
            <a:spLocks/>
          </p:cNvSpPr>
          <p:nvPr/>
        </p:nvSpPr>
        <p:spPr>
          <a:xfrm>
            <a:off x="1259601" y="3908311"/>
            <a:ext cx="312530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3200" dirty="0" err="1"/>
              <a:t>Natural</a:t>
            </a:r>
            <a:r>
              <a:rPr lang="sv-SE" sz="3200" dirty="0"/>
              <a:t> </a:t>
            </a:r>
            <a:r>
              <a:rPr lang="sv-SE" sz="3200" dirty="0" err="1"/>
              <a:t>Language</a:t>
            </a:r>
            <a:r>
              <a:rPr lang="sv-SE" sz="3200" dirty="0"/>
              <a:t> </a:t>
            </a:r>
            <a:r>
              <a:rPr lang="sv-SE" sz="3200" dirty="0" err="1"/>
              <a:t>Understanding</a:t>
            </a:r>
            <a:endParaRPr lang="sv-SE" sz="3200" dirty="0"/>
          </a:p>
        </p:txBody>
      </p:sp>
      <p:sp>
        <p:nvSpPr>
          <p:cNvPr id="31" name="Platshållare för text 71">
            <a:extLst>
              <a:ext uri="{FF2B5EF4-FFF2-40B4-BE49-F238E27FC236}">
                <a16:creationId xmlns:a16="http://schemas.microsoft.com/office/drawing/2014/main" id="{7A653689-1D6F-D843-BDF7-1DB4B987E3EB}"/>
              </a:ext>
            </a:extLst>
          </p:cNvPr>
          <p:cNvSpPr txBox="1">
            <a:spLocks/>
          </p:cNvSpPr>
          <p:nvPr/>
        </p:nvSpPr>
        <p:spPr>
          <a:xfrm>
            <a:off x="664651" y="1536192"/>
            <a:ext cx="6623111" cy="54000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800" b="0">
              <a:latin typeface="Greycliff CF" pitchFamily="2" charset="77"/>
            </a:endParaRPr>
          </a:p>
        </p:txBody>
      </p:sp>
      <p:cxnSp>
        <p:nvCxnSpPr>
          <p:cNvPr id="30" name="Rak 29">
            <a:extLst>
              <a:ext uri="{FF2B5EF4-FFF2-40B4-BE49-F238E27FC236}">
                <a16:creationId xmlns:a16="http://schemas.microsoft.com/office/drawing/2014/main" id="{AE46CBE2-E145-4649-8221-D226A99C93BB}"/>
              </a:ext>
            </a:extLst>
          </p:cNvPr>
          <p:cNvCxnSpPr>
            <a:cxnSpLocks/>
          </p:cNvCxnSpPr>
          <p:nvPr/>
        </p:nvCxnSpPr>
        <p:spPr>
          <a:xfrm>
            <a:off x="1080978" y="3877489"/>
            <a:ext cx="0" cy="1431670"/>
          </a:xfrm>
          <a:prstGeom prst="line">
            <a:avLst/>
          </a:prstGeom>
          <a:ln w="444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0C430EB0-CE06-BBCA-EA27-2C8CADF43D2A}"/>
              </a:ext>
            </a:extLst>
          </p:cNvPr>
          <p:cNvSpPr txBox="1"/>
          <p:nvPr/>
        </p:nvSpPr>
        <p:spPr>
          <a:xfrm>
            <a:off x="664648" y="1874776"/>
            <a:ext cx="7578204" cy="1200329"/>
          </a:xfrm>
          <a:prstGeom prst="rect">
            <a:avLst/>
          </a:prstGeom>
          <a:noFill/>
        </p:spPr>
        <p:txBody>
          <a:bodyPr wrap="square">
            <a:spAutoFit/>
          </a:bodyPr>
          <a:lstStyle/>
          <a:p>
            <a:r>
              <a:rPr lang="en-US" dirty="0">
                <a:latin typeface="Greycliff CF" pitchFamily="2" charset="77"/>
              </a:rPr>
              <a:t>Den </a:t>
            </a:r>
            <a:r>
              <a:rPr lang="en-US" dirty="0" err="1">
                <a:latin typeface="Greycliff CF" pitchFamily="2" charset="77"/>
              </a:rPr>
              <a:t>tredje</a:t>
            </a:r>
            <a:r>
              <a:rPr lang="en-US" dirty="0">
                <a:latin typeface="Greycliff CF" pitchFamily="2" charset="77"/>
              </a:rPr>
              <a:t> </a:t>
            </a:r>
            <a:r>
              <a:rPr lang="en-US" dirty="0" err="1">
                <a:latin typeface="Greycliff CF" pitchFamily="2" charset="77"/>
              </a:rPr>
              <a:t>möjliggöraren</a:t>
            </a:r>
            <a:r>
              <a:rPr lang="en-US" dirty="0">
                <a:latin typeface="Greycliff CF" pitchFamily="2" charset="77"/>
              </a:rPr>
              <a:t> för </a:t>
            </a:r>
            <a:r>
              <a:rPr lang="en-US" dirty="0" err="1">
                <a:latin typeface="Greycliff CF" pitchFamily="2" charset="77"/>
              </a:rPr>
              <a:t>tillämpning</a:t>
            </a:r>
            <a:r>
              <a:rPr lang="en-US" dirty="0">
                <a:latin typeface="Greycliff CF" pitchFamily="2" charset="77"/>
              </a:rPr>
              <a:t> av AI </a:t>
            </a:r>
            <a:r>
              <a:rPr lang="en-US" dirty="0" err="1">
                <a:latin typeface="Greycliff CF" pitchFamily="2" charset="77"/>
              </a:rPr>
              <a:t>är</a:t>
            </a:r>
            <a:r>
              <a:rPr lang="en-US" dirty="0">
                <a:latin typeface="Greycliff CF" pitchFamily="2" charset="77"/>
              </a:rPr>
              <a:t> </a:t>
            </a:r>
            <a:r>
              <a:rPr lang="en-US" dirty="0" err="1">
                <a:latin typeface="Greycliff CF" pitchFamily="2" charset="77"/>
              </a:rPr>
              <a:t>inriktad</a:t>
            </a:r>
            <a:r>
              <a:rPr lang="en-US" dirty="0">
                <a:latin typeface="Greycliff CF" pitchFamily="2" charset="77"/>
              </a:rPr>
              <a:t> </a:t>
            </a:r>
            <a:r>
              <a:rPr lang="en-US" dirty="0" err="1">
                <a:latin typeface="Greycliff CF" pitchFamily="2" charset="77"/>
              </a:rPr>
              <a:t>på</a:t>
            </a:r>
            <a:r>
              <a:rPr lang="en-US" dirty="0">
                <a:latin typeface="Greycliff CF" pitchFamily="2" charset="77"/>
              </a:rPr>
              <a:t> </a:t>
            </a:r>
            <a:r>
              <a:rPr lang="en-US" dirty="0" err="1">
                <a:latin typeface="Greycliff CF" pitchFamily="2" charset="77"/>
              </a:rPr>
              <a:t>teknik</a:t>
            </a:r>
            <a:r>
              <a:rPr lang="en-US" dirty="0">
                <a:latin typeface="Greycliff CF" pitchFamily="2" charset="77"/>
              </a:rPr>
              <a:t>.</a:t>
            </a:r>
            <a:br>
              <a:rPr lang="en-US" dirty="0">
                <a:latin typeface="Greycliff CF" pitchFamily="2" charset="77"/>
              </a:rPr>
            </a:br>
            <a:r>
              <a:rPr lang="en-US" dirty="0">
                <a:latin typeface="Greycliff CF" pitchFamily="2" charset="77"/>
              </a:rPr>
              <a:t>AI Sweden driver </a:t>
            </a:r>
            <a:r>
              <a:rPr lang="en-US" dirty="0" err="1">
                <a:latin typeface="Greycliff CF" pitchFamily="2" charset="77"/>
              </a:rPr>
              <a:t>strategiska</a:t>
            </a:r>
            <a:r>
              <a:rPr lang="en-US" dirty="0">
                <a:latin typeface="Greycliff CF" pitchFamily="2" charset="77"/>
              </a:rPr>
              <a:t> </a:t>
            </a:r>
            <a:r>
              <a:rPr lang="en-US" dirty="0" err="1">
                <a:latin typeface="Greycliff CF" pitchFamily="2" charset="77"/>
              </a:rPr>
              <a:t>initiativ</a:t>
            </a:r>
            <a:r>
              <a:rPr lang="en-US" dirty="0">
                <a:latin typeface="Greycliff CF" pitchFamily="2" charset="77"/>
              </a:rPr>
              <a:t> </a:t>
            </a:r>
            <a:r>
              <a:rPr lang="en-US" dirty="0" err="1">
                <a:latin typeface="Greycliff CF" pitchFamily="2" charset="77"/>
              </a:rPr>
              <a:t>i</a:t>
            </a:r>
            <a:r>
              <a:rPr lang="en-US" dirty="0">
                <a:latin typeface="Greycliff CF" pitchFamily="2" charset="77"/>
              </a:rPr>
              <a:t> </a:t>
            </a:r>
            <a:r>
              <a:rPr lang="en-US" dirty="0" err="1">
                <a:latin typeface="Greycliff CF" pitchFamily="2" charset="77"/>
              </a:rPr>
              <a:t>nära</a:t>
            </a:r>
            <a:r>
              <a:rPr lang="en-US" dirty="0">
                <a:latin typeface="Greycliff CF" pitchFamily="2" charset="77"/>
              </a:rPr>
              <a:t> </a:t>
            </a:r>
            <a:r>
              <a:rPr lang="en-US" dirty="0" err="1">
                <a:latin typeface="Greycliff CF" pitchFamily="2" charset="77"/>
              </a:rPr>
              <a:t>samarbete</a:t>
            </a:r>
            <a:r>
              <a:rPr lang="en-US" dirty="0">
                <a:latin typeface="Greycliff CF" pitchFamily="2" charset="77"/>
              </a:rPr>
              <a:t> med partner </a:t>
            </a:r>
            <a:r>
              <a:rPr lang="en-US" dirty="0" err="1">
                <a:latin typeface="Greycliff CF" pitchFamily="2" charset="77"/>
              </a:rPr>
              <a:t>inom</a:t>
            </a:r>
            <a:r>
              <a:rPr lang="en-US" dirty="0">
                <a:latin typeface="Greycliff CF" pitchFamily="2" charset="77"/>
              </a:rPr>
              <a:t> bland </a:t>
            </a:r>
            <a:r>
              <a:rPr lang="en-US" dirty="0" err="1">
                <a:latin typeface="Greycliff CF" pitchFamily="2" charset="77"/>
              </a:rPr>
              <a:t>annat</a:t>
            </a:r>
            <a:r>
              <a:rPr lang="en-US" dirty="0">
                <a:latin typeface="Greycliff CF" pitchFamily="2" charset="77"/>
              </a:rPr>
              <a:t> </a:t>
            </a:r>
            <a:r>
              <a:rPr lang="en-US" dirty="0" err="1">
                <a:latin typeface="Greycliff CF" pitchFamily="2" charset="77"/>
              </a:rPr>
              <a:t>språkteknologi</a:t>
            </a:r>
            <a:r>
              <a:rPr lang="en-US" dirty="0">
                <a:latin typeface="Greycliff CF" pitchFamily="2" charset="77"/>
              </a:rPr>
              <a:t> </a:t>
            </a:r>
            <a:r>
              <a:rPr lang="en-US" dirty="0" err="1">
                <a:latin typeface="Greycliff CF" pitchFamily="2" charset="77"/>
              </a:rPr>
              <a:t>och</a:t>
            </a:r>
            <a:r>
              <a:rPr lang="en-US" dirty="0">
                <a:latin typeface="Greycliff CF" pitchFamily="2" charset="77"/>
              </a:rPr>
              <a:t> </a:t>
            </a:r>
            <a:r>
              <a:rPr lang="en-US" dirty="0" err="1">
                <a:latin typeface="Greycliff CF" pitchFamily="2" charset="77"/>
              </a:rPr>
              <a:t>decentraliserad</a:t>
            </a:r>
            <a:r>
              <a:rPr lang="en-US" dirty="0">
                <a:latin typeface="Greycliff CF" pitchFamily="2" charset="77"/>
              </a:rPr>
              <a:t> AI.
</a:t>
            </a:r>
          </a:p>
        </p:txBody>
      </p:sp>
      <p:sp>
        <p:nvSpPr>
          <p:cNvPr id="4" name="Rektangel 3">
            <a:extLst>
              <a:ext uri="{FF2B5EF4-FFF2-40B4-BE49-F238E27FC236}">
                <a16:creationId xmlns:a16="http://schemas.microsoft.com/office/drawing/2014/main" id="{6D396CDE-D92E-33A9-0C44-28EB31E0B23D}"/>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7" name="Rektangel 26">
            <a:extLst>
              <a:ext uri="{FF2B5EF4-FFF2-40B4-BE49-F238E27FC236}">
                <a16:creationId xmlns:a16="http://schemas.microsoft.com/office/drawing/2014/main" id="{4271CC60-1A3C-4461-3823-5D1B529CF767}"/>
              </a:ext>
            </a:extLst>
          </p:cNvPr>
          <p:cNvSpPr/>
          <p:nvPr/>
        </p:nvSpPr>
        <p:spPr>
          <a:xfrm>
            <a:off x="6485636" y="3136689"/>
            <a:ext cx="4911589" cy="3064083"/>
          </a:xfrm>
          <a:prstGeom prst="rect">
            <a:avLst/>
          </a:prstGeom>
          <a:solidFill>
            <a:schemeClr val="bg2">
              <a:alpha val="225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9" name="Platshållare för text 8">
            <a:extLst>
              <a:ext uri="{FF2B5EF4-FFF2-40B4-BE49-F238E27FC236}">
                <a16:creationId xmlns:a16="http://schemas.microsoft.com/office/drawing/2014/main" id="{961079CF-C742-41C3-F911-B1BF567A67AB}"/>
              </a:ext>
            </a:extLst>
          </p:cNvPr>
          <p:cNvSpPr txBox="1">
            <a:spLocks/>
          </p:cNvSpPr>
          <p:nvPr/>
        </p:nvSpPr>
        <p:spPr>
          <a:xfrm>
            <a:off x="7073641" y="4060308"/>
            <a:ext cx="3499106"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3200" err="1"/>
              <a:t>Decentralized</a:t>
            </a:r>
            <a:r>
              <a:rPr lang="sv-SE" sz="3200"/>
              <a:t> AI</a:t>
            </a:r>
          </a:p>
          <a:p>
            <a:endParaRPr lang="sv-SE" sz="3200"/>
          </a:p>
        </p:txBody>
      </p:sp>
      <p:cxnSp>
        <p:nvCxnSpPr>
          <p:cNvPr id="33" name="Rak 32">
            <a:extLst>
              <a:ext uri="{FF2B5EF4-FFF2-40B4-BE49-F238E27FC236}">
                <a16:creationId xmlns:a16="http://schemas.microsoft.com/office/drawing/2014/main" id="{C81B678B-77A5-341A-60C4-87A6248B3DFA}"/>
              </a:ext>
            </a:extLst>
          </p:cNvPr>
          <p:cNvCxnSpPr>
            <a:cxnSpLocks/>
          </p:cNvCxnSpPr>
          <p:nvPr/>
        </p:nvCxnSpPr>
        <p:spPr>
          <a:xfrm>
            <a:off x="6895019" y="3846667"/>
            <a:ext cx="0" cy="1431670"/>
          </a:xfrm>
          <a:prstGeom prst="line">
            <a:avLst/>
          </a:prstGeom>
          <a:ln w="444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29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5431351"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a:solidFill>
                  <a:schemeClr val="bg1"/>
                </a:solidFill>
              </a:rPr>
              <a:t>Natural language understanding</a:t>
            </a:r>
          </a:p>
        </p:txBody>
      </p:sp>
      <p:sp>
        <p:nvSpPr>
          <p:cNvPr id="5" name="textruta 4">
            <a:extLst>
              <a:ext uri="{FF2B5EF4-FFF2-40B4-BE49-F238E27FC236}">
                <a16:creationId xmlns:a16="http://schemas.microsoft.com/office/drawing/2014/main" id="{617C8F4F-1FA4-9A21-F13D-6B7F76A0D7AF}"/>
              </a:ext>
            </a:extLst>
          </p:cNvPr>
          <p:cNvSpPr txBox="1"/>
          <p:nvPr/>
        </p:nvSpPr>
        <p:spPr>
          <a:xfrm>
            <a:off x="669600" y="2158530"/>
            <a:ext cx="4991201" cy="1908215"/>
          </a:xfrm>
          <a:prstGeom prst="rect">
            <a:avLst/>
          </a:prstGeom>
          <a:noFill/>
        </p:spPr>
        <p:txBody>
          <a:bodyPr wrap="square" rtlCol="0">
            <a:spAutoFit/>
          </a:bodyPr>
          <a:lstStyle/>
          <a:p>
            <a:pPr>
              <a:spcAft>
                <a:spcPts val="1200"/>
              </a:spcAft>
            </a:pPr>
            <a:r>
              <a:rPr lang="en-US" dirty="0">
                <a:solidFill>
                  <a:schemeClr val="bg1"/>
                </a:solidFill>
                <a:latin typeface="Greycliff CF" pitchFamily="2" charset="77"/>
              </a:rPr>
              <a:t>AI Sweden, RISE </a:t>
            </a:r>
            <a:r>
              <a:rPr lang="en-US" dirty="0" err="1">
                <a:solidFill>
                  <a:schemeClr val="bg1"/>
                </a:solidFill>
                <a:latin typeface="Greycliff CF" pitchFamily="2" charset="77"/>
              </a:rPr>
              <a:t>och</a:t>
            </a:r>
            <a:r>
              <a:rPr lang="en-US" dirty="0">
                <a:solidFill>
                  <a:schemeClr val="bg1"/>
                </a:solidFill>
                <a:latin typeface="Greycliff CF" pitchFamily="2" charset="77"/>
              </a:rPr>
              <a:t> WASP WARA-Media and Language </a:t>
            </a:r>
            <a:r>
              <a:rPr lang="en-US" dirty="0" err="1">
                <a:solidFill>
                  <a:schemeClr val="bg1"/>
                </a:solidFill>
                <a:latin typeface="Greycliff CF" pitchFamily="2" charset="77"/>
              </a:rPr>
              <a:t>utvecklar</a:t>
            </a:r>
            <a:r>
              <a:rPr lang="en-US" dirty="0">
                <a:solidFill>
                  <a:schemeClr val="bg1"/>
                </a:solidFill>
                <a:latin typeface="Greycliff CF" pitchFamily="2" charset="77"/>
              </a:rPr>
              <a:t> </a:t>
            </a:r>
            <a:r>
              <a:rPr lang="en-US" b="1" dirty="0">
                <a:solidFill>
                  <a:schemeClr val="bg1"/>
                </a:solidFill>
                <a:latin typeface="Greycliff CF" pitchFamily="2" charset="77"/>
              </a:rPr>
              <a:t>GPT-SWE</a:t>
            </a:r>
            <a:r>
              <a:rPr lang="en-US" dirty="0">
                <a:solidFill>
                  <a:schemeClr val="bg1"/>
                </a:solidFill>
                <a:latin typeface="Greycliff CF" pitchFamily="2" charset="77"/>
              </a:rPr>
              <a:t>, </a:t>
            </a:r>
            <a:r>
              <a:rPr lang="en-US" dirty="0" err="1">
                <a:solidFill>
                  <a:schemeClr val="bg1"/>
                </a:solidFill>
                <a:latin typeface="Greycliff CF" pitchFamily="2" charset="77"/>
              </a:rPr>
              <a:t>som</a:t>
            </a:r>
            <a:r>
              <a:rPr lang="en-US" dirty="0">
                <a:solidFill>
                  <a:schemeClr val="bg1"/>
                </a:solidFill>
                <a:latin typeface="Greycliff CF" pitchFamily="2" charset="77"/>
              </a:rPr>
              <a:t> </a:t>
            </a:r>
            <a:r>
              <a:rPr lang="en-US" dirty="0" err="1">
                <a:solidFill>
                  <a:schemeClr val="bg1"/>
                </a:solidFill>
                <a:latin typeface="Greycliff CF" pitchFamily="2" charset="77"/>
              </a:rPr>
              <a:t>förlanserades</a:t>
            </a:r>
            <a:r>
              <a:rPr lang="en-US" dirty="0">
                <a:solidFill>
                  <a:schemeClr val="bg1"/>
                </a:solidFill>
                <a:latin typeface="Greycliff CF" pitchFamily="2" charset="77"/>
              </a:rPr>
              <a:t> </a:t>
            </a:r>
            <a:r>
              <a:rPr lang="en-US" dirty="0" err="1">
                <a:solidFill>
                  <a:schemeClr val="bg1"/>
                </a:solidFill>
                <a:latin typeface="Greycliff CF" pitchFamily="2" charset="77"/>
              </a:rPr>
              <a:t>våren</a:t>
            </a:r>
            <a:r>
              <a:rPr lang="en-US" dirty="0">
                <a:solidFill>
                  <a:schemeClr val="bg1"/>
                </a:solidFill>
                <a:latin typeface="Greycliff CF" pitchFamily="2" charset="77"/>
              </a:rPr>
              <a:t> 2022.
Det </a:t>
            </a:r>
            <a:r>
              <a:rPr lang="en-US" dirty="0" err="1">
                <a:solidFill>
                  <a:schemeClr val="bg1"/>
                </a:solidFill>
                <a:latin typeface="Greycliff CF" pitchFamily="2" charset="77"/>
              </a:rPr>
              <a:t>är</a:t>
            </a:r>
            <a:r>
              <a:rPr lang="en-US" dirty="0">
                <a:solidFill>
                  <a:schemeClr val="bg1"/>
                </a:solidFill>
                <a:latin typeface="Greycliff CF" pitchFamily="2" charset="77"/>
              </a:rPr>
              <a:t> den </a:t>
            </a:r>
            <a:r>
              <a:rPr lang="en-US" dirty="0" err="1">
                <a:solidFill>
                  <a:schemeClr val="bg1"/>
                </a:solidFill>
                <a:latin typeface="Greycliff CF" pitchFamily="2" charset="77"/>
              </a:rPr>
              <a:t>första</a:t>
            </a:r>
            <a:r>
              <a:rPr lang="en-US" dirty="0">
                <a:solidFill>
                  <a:schemeClr val="bg1"/>
                </a:solidFill>
                <a:latin typeface="Greycliff CF" pitchFamily="2" charset="77"/>
              </a:rPr>
              <a:t> </a:t>
            </a:r>
            <a:r>
              <a:rPr lang="en-US" dirty="0" err="1">
                <a:solidFill>
                  <a:schemeClr val="bg1"/>
                </a:solidFill>
                <a:latin typeface="Greycliff CF" pitchFamily="2" charset="77"/>
              </a:rPr>
              <a:t>storskaliga</a:t>
            </a:r>
            <a:r>
              <a:rPr lang="en-US" dirty="0">
                <a:solidFill>
                  <a:schemeClr val="bg1"/>
                </a:solidFill>
                <a:latin typeface="Greycliff CF" pitchFamily="2" charset="77"/>
              </a:rPr>
              <a:t> </a:t>
            </a:r>
            <a:r>
              <a:rPr lang="en-US" dirty="0" err="1">
                <a:solidFill>
                  <a:schemeClr val="bg1"/>
                </a:solidFill>
                <a:latin typeface="Greycliff CF" pitchFamily="2" charset="77"/>
              </a:rPr>
              <a:t>språkmodellen</a:t>
            </a:r>
            <a:r>
              <a:rPr lang="en-US" dirty="0">
                <a:solidFill>
                  <a:schemeClr val="bg1"/>
                </a:solidFill>
                <a:latin typeface="Greycliff CF" pitchFamily="2" charset="77"/>
              </a:rPr>
              <a:t> för </a:t>
            </a:r>
            <a:r>
              <a:rPr lang="en-US" dirty="0" err="1">
                <a:solidFill>
                  <a:schemeClr val="bg1"/>
                </a:solidFill>
                <a:latin typeface="Greycliff CF" pitchFamily="2" charset="77"/>
              </a:rPr>
              <a:t>svenska</a:t>
            </a:r>
            <a:r>
              <a:rPr lang="en-US" dirty="0">
                <a:solidFill>
                  <a:schemeClr val="bg1"/>
                </a:solidFill>
                <a:latin typeface="Greycliff CF" pitchFamily="2" charset="77"/>
              </a:rPr>
              <a:t> </a:t>
            </a:r>
            <a:r>
              <a:rPr lang="en-US" dirty="0" err="1">
                <a:solidFill>
                  <a:schemeClr val="bg1"/>
                </a:solidFill>
                <a:latin typeface="Greycliff CF" pitchFamily="2" charset="77"/>
              </a:rPr>
              <a:t>och</a:t>
            </a:r>
            <a:r>
              <a:rPr lang="en-US" dirty="0">
                <a:solidFill>
                  <a:schemeClr val="bg1"/>
                </a:solidFill>
                <a:latin typeface="Greycliff CF" pitchFamily="2" charset="77"/>
              </a:rPr>
              <a:t> </a:t>
            </a:r>
            <a:r>
              <a:rPr lang="en-US" dirty="0" err="1">
                <a:solidFill>
                  <a:schemeClr val="bg1"/>
                </a:solidFill>
                <a:latin typeface="Greycliff CF" pitchFamily="2" charset="77"/>
              </a:rPr>
              <a:t>nordiska</a:t>
            </a:r>
            <a:r>
              <a:rPr lang="en-US" dirty="0">
                <a:solidFill>
                  <a:schemeClr val="bg1"/>
                </a:solidFill>
                <a:latin typeface="Greycliff CF" pitchFamily="2" charset="77"/>
              </a:rPr>
              <a:t> </a:t>
            </a:r>
            <a:r>
              <a:rPr lang="en-US" dirty="0" err="1">
                <a:solidFill>
                  <a:schemeClr val="bg1"/>
                </a:solidFill>
                <a:latin typeface="Greycliff CF" pitchFamily="2" charset="77"/>
              </a:rPr>
              <a:t>språk</a:t>
            </a:r>
            <a:r>
              <a:rPr lang="en-US" dirty="0">
                <a:solidFill>
                  <a:schemeClr val="bg1"/>
                </a:solidFill>
                <a:latin typeface="Greycliff CF" pitchFamily="2" charset="77"/>
              </a:rPr>
              <a:t> – </a:t>
            </a:r>
            <a:r>
              <a:rPr lang="en-US" dirty="0" err="1">
                <a:solidFill>
                  <a:schemeClr val="bg1"/>
                </a:solidFill>
                <a:latin typeface="Greycliff CF" pitchFamily="2" charset="77"/>
              </a:rPr>
              <a:t>och</a:t>
            </a:r>
            <a:r>
              <a:rPr lang="en-US" dirty="0">
                <a:solidFill>
                  <a:schemeClr val="bg1"/>
                </a:solidFill>
                <a:latin typeface="Greycliff CF" pitchFamily="2" charset="77"/>
              </a:rPr>
              <a:t> den </a:t>
            </a:r>
            <a:r>
              <a:rPr lang="en-US" dirty="0" err="1">
                <a:solidFill>
                  <a:schemeClr val="bg1"/>
                </a:solidFill>
                <a:latin typeface="Greycliff CF" pitchFamily="2" charset="77"/>
              </a:rPr>
              <a:t>största</a:t>
            </a:r>
            <a:r>
              <a:rPr lang="en-US" dirty="0">
                <a:solidFill>
                  <a:schemeClr val="bg1"/>
                </a:solidFill>
                <a:latin typeface="Greycliff CF" pitchFamily="2" charset="77"/>
              </a:rPr>
              <a:t> </a:t>
            </a:r>
            <a:r>
              <a:rPr lang="en-US" dirty="0" err="1">
                <a:solidFill>
                  <a:schemeClr val="bg1"/>
                </a:solidFill>
                <a:latin typeface="Greycliff CF" pitchFamily="2" charset="77"/>
              </a:rPr>
              <a:t>modellen</a:t>
            </a:r>
            <a:r>
              <a:rPr lang="en-US" dirty="0">
                <a:solidFill>
                  <a:schemeClr val="bg1"/>
                </a:solidFill>
                <a:latin typeface="Greycliff CF" pitchFamily="2" charset="77"/>
              </a:rPr>
              <a:t> </a:t>
            </a:r>
            <a:r>
              <a:rPr lang="en-US" dirty="0" err="1">
                <a:solidFill>
                  <a:schemeClr val="bg1"/>
                </a:solidFill>
                <a:latin typeface="Greycliff CF" pitchFamily="2" charset="77"/>
              </a:rPr>
              <a:t>i</a:t>
            </a:r>
            <a:r>
              <a:rPr lang="en-US" dirty="0">
                <a:solidFill>
                  <a:schemeClr val="bg1"/>
                </a:solidFill>
                <a:latin typeface="Greycliff CF" pitchFamily="2" charset="77"/>
              </a:rPr>
              <a:t> Europa.</a:t>
            </a:r>
          </a:p>
        </p:txBody>
      </p:sp>
      <p:pic>
        <p:nvPicPr>
          <p:cNvPr id="2" name="Bildobjekt 1" descr="En bild som visar inomhus, möbler, dator, rum&#10;&#10;Automatiskt genererad beskrivning">
            <a:extLst>
              <a:ext uri="{FF2B5EF4-FFF2-40B4-BE49-F238E27FC236}">
                <a16:creationId xmlns:a16="http://schemas.microsoft.com/office/drawing/2014/main" id="{7FCFD44F-1E5E-E49D-B4A8-465F501A9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1200" y="1916112"/>
            <a:ext cx="5154037" cy="4212735"/>
          </a:xfrm>
          <a:prstGeom prst="rect">
            <a:avLst/>
          </a:prstGeom>
        </p:spPr>
      </p:pic>
      <p:sp>
        <p:nvSpPr>
          <p:cNvPr id="3" name="Rektangel 2">
            <a:extLst>
              <a:ext uri="{FF2B5EF4-FFF2-40B4-BE49-F238E27FC236}">
                <a16:creationId xmlns:a16="http://schemas.microsoft.com/office/drawing/2014/main" id="{3EACCFCA-0A8A-4BB6-EDD2-D71D4B6D9C9A}"/>
              </a:ext>
            </a:extLst>
          </p:cNvPr>
          <p:cNvSpPr/>
          <p:nvPr/>
        </p:nvSpPr>
        <p:spPr>
          <a:xfrm>
            <a:off x="6273875" y="1916112"/>
            <a:ext cx="5145244" cy="4212735"/>
          </a:xfrm>
          <a:prstGeom prst="rect">
            <a:avLst/>
          </a:prstGeom>
          <a:solidFill>
            <a:schemeClr val="tx1">
              <a:alpha val="522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21" name="Grupp 20">
            <a:extLst>
              <a:ext uri="{FF2B5EF4-FFF2-40B4-BE49-F238E27FC236}">
                <a16:creationId xmlns:a16="http://schemas.microsoft.com/office/drawing/2014/main" id="{2731B411-F01D-D88C-C5AD-98BA11A2E177}"/>
              </a:ext>
            </a:extLst>
          </p:cNvPr>
          <p:cNvGrpSpPr/>
          <p:nvPr/>
        </p:nvGrpSpPr>
        <p:grpSpPr>
          <a:xfrm>
            <a:off x="8778660" y="4170465"/>
            <a:ext cx="2640459" cy="1787719"/>
            <a:chOff x="763928" y="7242116"/>
            <a:chExt cx="2640459" cy="1787719"/>
          </a:xfrm>
        </p:grpSpPr>
        <p:sp>
          <p:nvSpPr>
            <p:cNvPr id="22" name="textruta 21">
              <a:extLst>
                <a:ext uri="{FF2B5EF4-FFF2-40B4-BE49-F238E27FC236}">
                  <a16:creationId xmlns:a16="http://schemas.microsoft.com/office/drawing/2014/main" id="{2AACA4A0-69A1-A835-6FE2-28CB9944E7D0}"/>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4</a:t>
              </a:r>
            </a:p>
          </p:txBody>
        </p:sp>
        <p:sp>
          <p:nvSpPr>
            <p:cNvPr id="23" name="textruta 22">
              <a:extLst>
                <a:ext uri="{FF2B5EF4-FFF2-40B4-BE49-F238E27FC236}">
                  <a16:creationId xmlns:a16="http://schemas.microsoft.com/office/drawing/2014/main" id="{2A8B3E55-B9B3-7B2C-A319-866421E54112}"/>
                </a:ext>
              </a:extLst>
            </p:cNvPr>
            <p:cNvSpPr txBox="1"/>
            <p:nvPr/>
          </p:nvSpPr>
          <p:spPr>
            <a:xfrm>
              <a:off x="833481" y="8291171"/>
              <a:ext cx="2501351" cy="738664"/>
            </a:xfrm>
            <a:prstGeom prst="rect">
              <a:avLst/>
            </a:prstGeom>
            <a:noFill/>
          </p:spPr>
          <p:txBody>
            <a:bodyPr wrap="square" rtlCol="0">
              <a:spAutoFit/>
            </a:bodyPr>
            <a:lstStyle/>
            <a:p>
              <a:pPr algn="ctr"/>
              <a:r>
                <a:rPr lang="sv-SE" sz="1400" dirty="0">
                  <a:solidFill>
                    <a:schemeClr val="bg1"/>
                  </a:solidFill>
                  <a:latin typeface="Greycliff CF" pitchFamily="2" charset="77"/>
                </a:rPr>
                <a:t>deltagare i NLU- talangprogram
</a:t>
              </a:r>
            </a:p>
          </p:txBody>
        </p:sp>
      </p:grpSp>
      <p:grpSp>
        <p:nvGrpSpPr>
          <p:cNvPr id="6" name="Grupp 5">
            <a:extLst>
              <a:ext uri="{FF2B5EF4-FFF2-40B4-BE49-F238E27FC236}">
                <a16:creationId xmlns:a16="http://schemas.microsoft.com/office/drawing/2014/main" id="{1A6935E8-A88D-3905-E5F5-F1BB15F52881}"/>
              </a:ext>
            </a:extLst>
          </p:cNvPr>
          <p:cNvGrpSpPr/>
          <p:nvPr/>
        </p:nvGrpSpPr>
        <p:grpSpPr>
          <a:xfrm>
            <a:off x="6132675" y="2290413"/>
            <a:ext cx="3000201" cy="1572275"/>
            <a:chOff x="404186" y="7242116"/>
            <a:chExt cx="3000201" cy="1572275"/>
          </a:xfrm>
        </p:grpSpPr>
        <p:sp>
          <p:nvSpPr>
            <p:cNvPr id="7" name="textruta 6">
              <a:extLst>
                <a:ext uri="{FF2B5EF4-FFF2-40B4-BE49-F238E27FC236}">
                  <a16:creationId xmlns:a16="http://schemas.microsoft.com/office/drawing/2014/main" id="{56617CD5-569F-9094-05A9-09C294F62713}"/>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40+</a:t>
              </a:r>
            </a:p>
          </p:txBody>
        </p:sp>
        <p:sp>
          <p:nvSpPr>
            <p:cNvPr id="8" name="textruta 7">
              <a:extLst>
                <a:ext uri="{FF2B5EF4-FFF2-40B4-BE49-F238E27FC236}">
                  <a16:creationId xmlns:a16="http://schemas.microsoft.com/office/drawing/2014/main" id="{FD7A8AEA-C81A-E446-AE71-0EB6285BCDA2}"/>
                </a:ext>
              </a:extLst>
            </p:cNvPr>
            <p:cNvSpPr txBox="1"/>
            <p:nvPr/>
          </p:nvSpPr>
          <p:spPr>
            <a:xfrm>
              <a:off x="404186" y="8291171"/>
              <a:ext cx="3000201" cy="523220"/>
            </a:xfrm>
            <a:prstGeom prst="rect">
              <a:avLst/>
            </a:prstGeom>
            <a:noFill/>
          </p:spPr>
          <p:txBody>
            <a:bodyPr wrap="square" rtlCol="0">
              <a:spAutoFit/>
            </a:bodyPr>
            <a:lstStyle/>
            <a:p>
              <a:pPr algn="ctr"/>
              <a:r>
                <a:rPr lang="sv-SE" sz="1400" dirty="0">
                  <a:solidFill>
                    <a:schemeClr val="bg1"/>
                  </a:solidFill>
                  <a:latin typeface="Greycliff CF" pitchFamily="2" charset="77"/>
                </a:rPr>
                <a:t>MSEK totala investeringar
</a:t>
              </a:r>
            </a:p>
          </p:txBody>
        </p:sp>
      </p:grpSp>
      <p:grpSp>
        <p:nvGrpSpPr>
          <p:cNvPr id="15" name="Grupp 14">
            <a:extLst>
              <a:ext uri="{FF2B5EF4-FFF2-40B4-BE49-F238E27FC236}">
                <a16:creationId xmlns:a16="http://schemas.microsoft.com/office/drawing/2014/main" id="{93D8BCC3-1F07-F0C2-5F03-17D7082AD840}"/>
              </a:ext>
            </a:extLst>
          </p:cNvPr>
          <p:cNvGrpSpPr/>
          <p:nvPr/>
        </p:nvGrpSpPr>
        <p:grpSpPr>
          <a:xfrm>
            <a:off x="8586090" y="2290413"/>
            <a:ext cx="3000201" cy="1880052"/>
            <a:chOff x="404186" y="7242116"/>
            <a:chExt cx="3000201" cy="1880052"/>
          </a:xfrm>
        </p:grpSpPr>
        <p:sp>
          <p:nvSpPr>
            <p:cNvPr id="16" name="textruta 15">
              <a:extLst>
                <a:ext uri="{FF2B5EF4-FFF2-40B4-BE49-F238E27FC236}">
                  <a16:creationId xmlns:a16="http://schemas.microsoft.com/office/drawing/2014/main" id="{D255C825-837F-27F2-CC2F-74B72920D794}"/>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40+</a:t>
              </a:r>
            </a:p>
          </p:txBody>
        </p:sp>
        <p:sp>
          <p:nvSpPr>
            <p:cNvPr id="17" name="textruta 16">
              <a:extLst>
                <a:ext uri="{FF2B5EF4-FFF2-40B4-BE49-F238E27FC236}">
                  <a16:creationId xmlns:a16="http://schemas.microsoft.com/office/drawing/2014/main" id="{18CE8B38-54F3-FA74-13F2-BD1CDA967C90}"/>
                </a:ext>
              </a:extLst>
            </p:cNvPr>
            <p:cNvSpPr txBox="1"/>
            <p:nvPr/>
          </p:nvSpPr>
          <p:spPr>
            <a:xfrm>
              <a:off x="404186" y="8291171"/>
              <a:ext cx="3000201" cy="830997"/>
            </a:xfrm>
            <a:prstGeom prst="rect">
              <a:avLst/>
            </a:prstGeom>
            <a:noFill/>
          </p:spPr>
          <p:txBody>
            <a:bodyPr wrap="square" rtlCol="0">
              <a:noAutofit/>
            </a:bodyPr>
            <a:lstStyle/>
            <a:p>
              <a:pPr algn="ctr"/>
              <a:r>
                <a:rPr lang="sv-SE" sz="1400" dirty="0">
                  <a:solidFill>
                    <a:schemeClr val="bg1"/>
                  </a:solidFill>
                  <a:latin typeface="Greycliff CF" pitchFamily="2" charset="77"/>
                </a:rPr>
                <a:t>partner som deltar i projekt
</a:t>
              </a:r>
            </a:p>
          </p:txBody>
        </p:sp>
      </p:grpSp>
      <p:grpSp>
        <p:nvGrpSpPr>
          <p:cNvPr id="18" name="Grupp 17">
            <a:extLst>
              <a:ext uri="{FF2B5EF4-FFF2-40B4-BE49-F238E27FC236}">
                <a16:creationId xmlns:a16="http://schemas.microsoft.com/office/drawing/2014/main" id="{E418214F-D932-8299-4BAA-3ED348990646}"/>
              </a:ext>
            </a:extLst>
          </p:cNvPr>
          <p:cNvGrpSpPr/>
          <p:nvPr/>
        </p:nvGrpSpPr>
        <p:grpSpPr>
          <a:xfrm>
            <a:off x="6273875" y="4170465"/>
            <a:ext cx="2743200" cy="2003162"/>
            <a:chOff x="661187" y="7242116"/>
            <a:chExt cx="2743200" cy="2003162"/>
          </a:xfrm>
        </p:grpSpPr>
        <p:sp>
          <p:nvSpPr>
            <p:cNvPr id="19" name="textruta 18">
              <a:extLst>
                <a:ext uri="{FF2B5EF4-FFF2-40B4-BE49-F238E27FC236}">
                  <a16:creationId xmlns:a16="http://schemas.microsoft.com/office/drawing/2014/main" id="{0325F143-934B-9F58-40B0-6629D1AED2E6}"/>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100+</a:t>
              </a:r>
            </a:p>
          </p:txBody>
        </p:sp>
        <p:sp>
          <p:nvSpPr>
            <p:cNvPr id="20" name="textruta 19">
              <a:extLst>
                <a:ext uri="{FF2B5EF4-FFF2-40B4-BE49-F238E27FC236}">
                  <a16:creationId xmlns:a16="http://schemas.microsoft.com/office/drawing/2014/main" id="{3933607D-E12A-56ED-98D0-AD1E8E14170E}"/>
                </a:ext>
              </a:extLst>
            </p:cNvPr>
            <p:cNvSpPr txBox="1"/>
            <p:nvPr/>
          </p:nvSpPr>
          <p:spPr>
            <a:xfrm>
              <a:off x="661187" y="8291171"/>
              <a:ext cx="2640460" cy="954107"/>
            </a:xfrm>
            <a:prstGeom prst="rect">
              <a:avLst/>
            </a:prstGeom>
            <a:noFill/>
          </p:spPr>
          <p:txBody>
            <a:bodyPr wrap="square" rtlCol="0">
              <a:spAutoFit/>
            </a:bodyPr>
            <a:lstStyle/>
            <a:p>
              <a:pPr algn="ctr"/>
              <a:r>
                <a:rPr lang="sv-SE" sz="1400" dirty="0">
                  <a:solidFill>
                    <a:schemeClr val="bg1"/>
                  </a:solidFill>
                  <a:latin typeface="Greycliff CF" pitchFamily="2" charset="77"/>
                </a:rPr>
                <a:t>deltagare vid de återkommande NLP-seminarierna
</a:t>
              </a:r>
            </a:p>
          </p:txBody>
        </p:sp>
      </p:grpSp>
      <p:sp>
        <p:nvSpPr>
          <p:cNvPr id="9" name="Rektangel 8">
            <a:extLst>
              <a:ext uri="{FF2B5EF4-FFF2-40B4-BE49-F238E27FC236}">
                <a16:creationId xmlns:a16="http://schemas.microsoft.com/office/drawing/2014/main" id="{280A0455-BF2F-78B1-4384-CE67C06FAE8A}"/>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2091932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09D017D-550C-3761-B5E2-5AE060FDBE3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096000" y="0"/>
            <a:ext cx="6096000" cy="3458724"/>
          </a:xfrm>
          <a:prstGeom prst="rect">
            <a:avLst/>
          </a:prstGeom>
        </p:spPr>
      </p:pic>
      <p:sp>
        <p:nvSpPr>
          <p:cNvPr id="3" name="textruta 76">
            <a:extLst>
              <a:ext uri="{FF2B5EF4-FFF2-40B4-BE49-F238E27FC236}">
                <a16:creationId xmlns:a16="http://schemas.microsoft.com/office/drawing/2014/main" id="{8E7856E6-809D-C1A4-D10D-7521E9416142}"/>
              </a:ext>
            </a:extLst>
          </p:cNvPr>
          <p:cNvSpPr txBox="1"/>
          <p:nvPr/>
        </p:nvSpPr>
        <p:spPr>
          <a:xfrm>
            <a:off x="669600" y="907200"/>
            <a:ext cx="7302834" cy="107721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Decentralized AI &amp;</a:t>
            </a:r>
            <a:br>
              <a:rPr lang="en-US" sz="3200" b="1" dirty="0">
                <a:solidFill>
                  <a:schemeClr val="bg1"/>
                </a:solidFill>
                <a:latin typeface="Greycliff CF Heavy" pitchFamily="2" charset="77"/>
                <a:ea typeface="+mj-ea"/>
                <a:cs typeface="+mj-cs"/>
                <a:sym typeface="Arial"/>
              </a:rPr>
            </a:br>
            <a:r>
              <a:rPr lang="en-US" sz="3200" b="1" dirty="0">
                <a:solidFill>
                  <a:schemeClr val="bg1"/>
                </a:solidFill>
                <a:latin typeface="Greycliff CF Heavy" pitchFamily="2" charset="77"/>
                <a:ea typeface="+mj-ea"/>
                <a:cs typeface="+mj-cs"/>
                <a:sym typeface="Arial"/>
              </a:rPr>
              <a:t>Edge Learning Lab</a:t>
            </a:r>
          </a:p>
        </p:txBody>
      </p:sp>
      <p:sp>
        <p:nvSpPr>
          <p:cNvPr id="4" name="textruta 3">
            <a:extLst>
              <a:ext uri="{FF2B5EF4-FFF2-40B4-BE49-F238E27FC236}">
                <a16:creationId xmlns:a16="http://schemas.microsoft.com/office/drawing/2014/main" id="{E9CF7697-F80E-040B-1331-DF873753CAAC}"/>
              </a:ext>
            </a:extLst>
          </p:cNvPr>
          <p:cNvSpPr txBox="1"/>
          <p:nvPr/>
        </p:nvSpPr>
        <p:spPr>
          <a:xfrm>
            <a:off x="669600" y="2261921"/>
            <a:ext cx="4754710" cy="1200329"/>
          </a:xfrm>
          <a:prstGeom prst="rect">
            <a:avLst/>
          </a:prstGeom>
          <a:noFill/>
        </p:spPr>
        <p:txBody>
          <a:bodyPr wrap="square" rtlCol="0">
            <a:spAutoFit/>
          </a:bodyPr>
          <a:lstStyle/>
          <a:p>
            <a:r>
              <a:rPr lang="en-US" dirty="0" err="1">
                <a:solidFill>
                  <a:schemeClr val="bg1"/>
                </a:solidFill>
                <a:latin typeface="Greycliff CF" pitchFamily="2" charset="77"/>
              </a:rPr>
              <a:t>Labbet</a:t>
            </a:r>
            <a:r>
              <a:rPr lang="en-US" dirty="0">
                <a:solidFill>
                  <a:schemeClr val="bg1"/>
                </a:solidFill>
                <a:latin typeface="Greycliff CF" pitchFamily="2" charset="77"/>
              </a:rPr>
              <a:t> </a:t>
            </a:r>
            <a:r>
              <a:rPr lang="en-US" dirty="0" err="1">
                <a:solidFill>
                  <a:schemeClr val="bg1"/>
                </a:solidFill>
                <a:latin typeface="Greycliff CF" pitchFamily="2" charset="77"/>
              </a:rPr>
              <a:t>gör</a:t>
            </a:r>
            <a:r>
              <a:rPr lang="en-US" dirty="0">
                <a:solidFill>
                  <a:schemeClr val="bg1"/>
                </a:solidFill>
                <a:latin typeface="Greycliff CF" pitchFamily="2" charset="77"/>
              </a:rPr>
              <a:t> det </a:t>
            </a:r>
            <a:r>
              <a:rPr lang="en-US" dirty="0" err="1">
                <a:solidFill>
                  <a:schemeClr val="bg1"/>
                </a:solidFill>
                <a:latin typeface="Greycliff CF" pitchFamily="2" charset="77"/>
              </a:rPr>
              <a:t>möjligt</a:t>
            </a:r>
            <a:r>
              <a:rPr lang="en-US" dirty="0">
                <a:solidFill>
                  <a:schemeClr val="bg1"/>
                </a:solidFill>
                <a:latin typeface="Greycliff CF" pitchFamily="2" charset="77"/>
              </a:rPr>
              <a:t> för </a:t>
            </a:r>
            <a:r>
              <a:rPr lang="en-US" dirty="0" err="1">
                <a:solidFill>
                  <a:schemeClr val="bg1"/>
                </a:solidFill>
                <a:latin typeface="Greycliff CF" pitchFamily="2" charset="77"/>
              </a:rPr>
              <a:t>alla</a:t>
            </a:r>
            <a:r>
              <a:rPr lang="en-US" dirty="0">
                <a:solidFill>
                  <a:schemeClr val="bg1"/>
                </a:solidFill>
                <a:latin typeface="Greycliff CF" pitchFamily="2" charset="77"/>
              </a:rPr>
              <a:t> partner </a:t>
            </a:r>
            <a:r>
              <a:rPr lang="en-US" dirty="0" err="1">
                <a:solidFill>
                  <a:schemeClr val="bg1"/>
                </a:solidFill>
                <a:latin typeface="Greycliff CF" pitchFamily="2" charset="77"/>
              </a:rPr>
              <a:t>att</a:t>
            </a:r>
            <a:r>
              <a:rPr lang="en-US" dirty="0">
                <a:solidFill>
                  <a:schemeClr val="bg1"/>
                </a:solidFill>
                <a:latin typeface="Greycliff CF" pitchFamily="2" charset="77"/>
              </a:rPr>
              <a:t> </a:t>
            </a:r>
            <a:r>
              <a:rPr lang="en-US" dirty="0" err="1">
                <a:solidFill>
                  <a:schemeClr val="bg1"/>
                </a:solidFill>
                <a:latin typeface="Greycliff CF" pitchFamily="2" charset="77"/>
              </a:rPr>
              <a:t>testa</a:t>
            </a:r>
            <a:r>
              <a:rPr lang="en-US" dirty="0">
                <a:solidFill>
                  <a:schemeClr val="bg1"/>
                </a:solidFill>
                <a:latin typeface="Greycliff CF" pitchFamily="2" charset="77"/>
              </a:rPr>
              <a:t>, </a:t>
            </a:r>
            <a:r>
              <a:rPr lang="en-US" dirty="0" err="1">
                <a:solidFill>
                  <a:schemeClr val="bg1"/>
                </a:solidFill>
                <a:latin typeface="Greycliff CF" pitchFamily="2" charset="77"/>
              </a:rPr>
              <a:t>lära</a:t>
            </a:r>
            <a:r>
              <a:rPr lang="en-US" dirty="0">
                <a:solidFill>
                  <a:schemeClr val="bg1"/>
                </a:solidFill>
                <a:latin typeface="Greycliff CF" pitchFamily="2" charset="77"/>
              </a:rPr>
              <a:t> sig </a:t>
            </a:r>
            <a:r>
              <a:rPr lang="en-US" dirty="0" err="1">
                <a:solidFill>
                  <a:schemeClr val="bg1"/>
                </a:solidFill>
                <a:latin typeface="Greycliff CF" pitchFamily="2" charset="77"/>
              </a:rPr>
              <a:t>och</a:t>
            </a:r>
            <a:r>
              <a:rPr lang="en-US" dirty="0">
                <a:solidFill>
                  <a:schemeClr val="bg1"/>
                </a:solidFill>
                <a:latin typeface="Greycliff CF" pitchFamily="2" charset="77"/>
              </a:rPr>
              <a:t> </a:t>
            </a:r>
            <a:r>
              <a:rPr lang="en-US" dirty="0" err="1">
                <a:solidFill>
                  <a:schemeClr val="bg1"/>
                </a:solidFill>
                <a:latin typeface="Greycliff CF" pitchFamily="2" charset="77"/>
              </a:rPr>
              <a:t>utforska</a:t>
            </a:r>
            <a:r>
              <a:rPr lang="en-US" dirty="0">
                <a:solidFill>
                  <a:schemeClr val="bg1"/>
                </a:solidFill>
                <a:latin typeface="Greycliff CF" pitchFamily="2" charset="77"/>
              </a:rPr>
              <a:t> </a:t>
            </a:r>
            <a:r>
              <a:rPr lang="en-US" dirty="0" err="1">
                <a:solidFill>
                  <a:schemeClr val="bg1"/>
                </a:solidFill>
                <a:latin typeface="Greycliff CF" pitchFamily="2" charset="77"/>
              </a:rPr>
              <a:t>federerad</a:t>
            </a:r>
            <a:r>
              <a:rPr lang="en-US" dirty="0">
                <a:solidFill>
                  <a:schemeClr val="bg1"/>
                </a:solidFill>
                <a:latin typeface="Greycliff CF" pitchFamily="2" charset="77"/>
              </a:rPr>
              <a:t> </a:t>
            </a:r>
            <a:r>
              <a:rPr lang="en-US" dirty="0" err="1">
                <a:solidFill>
                  <a:schemeClr val="bg1"/>
                </a:solidFill>
                <a:latin typeface="Greycliff CF" pitchFamily="2" charset="77"/>
              </a:rPr>
              <a:t>modellträning</a:t>
            </a:r>
            <a:r>
              <a:rPr lang="en-US" dirty="0">
                <a:solidFill>
                  <a:schemeClr val="bg1"/>
                </a:solidFill>
                <a:latin typeface="Greycliff CF" pitchFamily="2" charset="77"/>
              </a:rPr>
              <a:t>.
</a:t>
            </a:r>
          </a:p>
        </p:txBody>
      </p:sp>
      <p:grpSp>
        <p:nvGrpSpPr>
          <p:cNvPr id="17" name="Grupp 16">
            <a:extLst>
              <a:ext uri="{FF2B5EF4-FFF2-40B4-BE49-F238E27FC236}">
                <a16:creationId xmlns:a16="http://schemas.microsoft.com/office/drawing/2014/main" id="{A5FB68E0-6EB8-F42E-1293-83338F837D4B}"/>
              </a:ext>
            </a:extLst>
          </p:cNvPr>
          <p:cNvGrpSpPr/>
          <p:nvPr/>
        </p:nvGrpSpPr>
        <p:grpSpPr>
          <a:xfrm>
            <a:off x="925487" y="4074502"/>
            <a:ext cx="3000201" cy="1633830"/>
            <a:chOff x="712824" y="7242116"/>
            <a:chExt cx="3000201" cy="1633830"/>
          </a:xfrm>
        </p:grpSpPr>
        <p:sp>
          <p:nvSpPr>
            <p:cNvPr id="11" name="textruta 10">
              <a:extLst>
                <a:ext uri="{FF2B5EF4-FFF2-40B4-BE49-F238E27FC236}">
                  <a16:creationId xmlns:a16="http://schemas.microsoft.com/office/drawing/2014/main" id="{05BD39D7-93FB-3C71-454C-23A37B0BF8FA}"/>
                </a:ext>
              </a:extLst>
            </p:cNvPr>
            <p:cNvSpPr txBox="1"/>
            <p:nvPr/>
          </p:nvSpPr>
          <p:spPr>
            <a:xfrm>
              <a:off x="892694" y="7242116"/>
              <a:ext cx="2640459" cy="1200329"/>
            </a:xfrm>
            <a:prstGeom prst="rect">
              <a:avLst/>
            </a:prstGeom>
            <a:noFill/>
          </p:spPr>
          <p:txBody>
            <a:bodyPr wrap="square" rtlCol="0">
              <a:spAutoFit/>
            </a:bodyPr>
            <a:lstStyle/>
            <a:p>
              <a:pPr algn="ctr"/>
              <a:r>
                <a:rPr lang="sv-SE" sz="7200" b="1">
                  <a:solidFill>
                    <a:schemeClr val="accent1"/>
                  </a:solidFill>
                  <a:latin typeface="Greycliff CF Heavy" pitchFamily="2" charset="77"/>
                </a:rPr>
                <a:t>30+</a:t>
              </a:r>
            </a:p>
          </p:txBody>
        </p:sp>
        <p:sp>
          <p:nvSpPr>
            <p:cNvPr id="12" name="textruta 11">
              <a:extLst>
                <a:ext uri="{FF2B5EF4-FFF2-40B4-BE49-F238E27FC236}">
                  <a16:creationId xmlns:a16="http://schemas.microsoft.com/office/drawing/2014/main" id="{DB248DFF-5235-A803-0A85-FA9296C5061F}"/>
                </a:ext>
              </a:extLst>
            </p:cNvPr>
            <p:cNvSpPr txBox="1"/>
            <p:nvPr/>
          </p:nvSpPr>
          <p:spPr>
            <a:xfrm>
              <a:off x="712824" y="8291171"/>
              <a:ext cx="3000201" cy="584775"/>
            </a:xfrm>
            <a:prstGeom prst="rect">
              <a:avLst/>
            </a:prstGeom>
            <a:noFill/>
          </p:spPr>
          <p:txBody>
            <a:bodyPr wrap="square" rtlCol="0">
              <a:spAutoFit/>
            </a:bodyPr>
            <a:lstStyle/>
            <a:p>
              <a:pPr algn="ctr"/>
              <a:r>
                <a:rPr lang="sv-SE" sz="1600" dirty="0" err="1">
                  <a:solidFill>
                    <a:schemeClr val="bg1"/>
                  </a:solidFill>
                  <a:latin typeface="Greycliff CF" pitchFamily="2" charset="77"/>
                </a:rPr>
                <a:t>edge</a:t>
              </a:r>
              <a:r>
                <a:rPr lang="sv-SE" sz="1600" dirty="0">
                  <a:solidFill>
                    <a:schemeClr val="bg1"/>
                  </a:solidFill>
                  <a:latin typeface="Greycliff CF" pitchFamily="2" charset="77"/>
                </a:rPr>
                <a:t> </a:t>
              </a:r>
              <a:r>
                <a:rPr lang="sv-SE" sz="1600" dirty="0" err="1">
                  <a:solidFill>
                    <a:schemeClr val="bg1"/>
                  </a:solidFill>
                  <a:latin typeface="Greycliff CF" pitchFamily="2" charset="77"/>
                </a:rPr>
                <a:t>learning</a:t>
              </a:r>
              <a:r>
                <a:rPr lang="sv-SE" sz="1600" dirty="0">
                  <a:solidFill>
                    <a:schemeClr val="bg1"/>
                  </a:solidFill>
                  <a:latin typeface="Greycliff CF" pitchFamily="2" charset="77"/>
                </a:rPr>
                <a:t>-projekt
</a:t>
              </a:r>
            </a:p>
          </p:txBody>
        </p:sp>
      </p:grpSp>
      <p:grpSp>
        <p:nvGrpSpPr>
          <p:cNvPr id="18" name="Grupp 17">
            <a:extLst>
              <a:ext uri="{FF2B5EF4-FFF2-40B4-BE49-F238E27FC236}">
                <a16:creationId xmlns:a16="http://schemas.microsoft.com/office/drawing/2014/main" id="{4C4EB3FA-165C-3727-814B-9CD118E94DE4}"/>
              </a:ext>
            </a:extLst>
          </p:cNvPr>
          <p:cNvGrpSpPr/>
          <p:nvPr/>
        </p:nvGrpSpPr>
        <p:grpSpPr>
          <a:xfrm>
            <a:off x="5027627" y="4060420"/>
            <a:ext cx="2640459" cy="1880052"/>
            <a:chOff x="643739" y="7242116"/>
            <a:chExt cx="2640459" cy="1880052"/>
          </a:xfrm>
        </p:grpSpPr>
        <p:sp>
          <p:nvSpPr>
            <p:cNvPr id="19" name="textruta 18">
              <a:extLst>
                <a:ext uri="{FF2B5EF4-FFF2-40B4-BE49-F238E27FC236}">
                  <a16:creationId xmlns:a16="http://schemas.microsoft.com/office/drawing/2014/main" id="{9A88BD63-B478-DB14-BCE5-B6B8043B9FFB}"/>
                </a:ext>
              </a:extLst>
            </p:cNvPr>
            <p:cNvSpPr txBox="1"/>
            <p:nvPr/>
          </p:nvSpPr>
          <p:spPr>
            <a:xfrm>
              <a:off x="643739"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60+</a:t>
              </a:r>
            </a:p>
          </p:txBody>
        </p:sp>
        <p:sp>
          <p:nvSpPr>
            <p:cNvPr id="20" name="textruta 19">
              <a:extLst>
                <a:ext uri="{FF2B5EF4-FFF2-40B4-BE49-F238E27FC236}">
                  <a16:creationId xmlns:a16="http://schemas.microsoft.com/office/drawing/2014/main" id="{17F8F628-444D-76EC-A32B-1D314CE79BCF}"/>
                </a:ext>
              </a:extLst>
            </p:cNvPr>
            <p:cNvSpPr txBox="1"/>
            <p:nvPr/>
          </p:nvSpPr>
          <p:spPr>
            <a:xfrm>
              <a:off x="712825" y="8291171"/>
              <a:ext cx="2502288" cy="830997"/>
            </a:xfrm>
            <a:prstGeom prst="rect">
              <a:avLst/>
            </a:prstGeom>
            <a:noFill/>
          </p:spPr>
          <p:txBody>
            <a:bodyPr wrap="square" rtlCol="0">
              <a:spAutoFit/>
            </a:bodyPr>
            <a:lstStyle/>
            <a:p>
              <a:pPr algn="ctr"/>
              <a:r>
                <a:rPr lang="sv-SE" sz="1600" dirty="0">
                  <a:solidFill>
                    <a:schemeClr val="bg1"/>
                  </a:solidFill>
                  <a:latin typeface="Greycliff CF" pitchFamily="2" charset="77"/>
                </a:rPr>
                <a:t>MSEK totala partnerbidrag inom infrastruktur (2023)</a:t>
              </a:r>
            </a:p>
          </p:txBody>
        </p:sp>
      </p:grpSp>
      <p:grpSp>
        <p:nvGrpSpPr>
          <p:cNvPr id="21" name="Grupp 20">
            <a:extLst>
              <a:ext uri="{FF2B5EF4-FFF2-40B4-BE49-F238E27FC236}">
                <a16:creationId xmlns:a16="http://schemas.microsoft.com/office/drawing/2014/main" id="{CA37E802-31C4-8490-310B-944E5E5C3522}"/>
              </a:ext>
            </a:extLst>
          </p:cNvPr>
          <p:cNvGrpSpPr/>
          <p:nvPr/>
        </p:nvGrpSpPr>
        <p:grpSpPr>
          <a:xfrm>
            <a:off x="8790551" y="4000645"/>
            <a:ext cx="2640459" cy="1633830"/>
            <a:chOff x="763928" y="7242116"/>
            <a:chExt cx="2640459" cy="1633830"/>
          </a:xfrm>
        </p:grpSpPr>
        <p:sp>
          <p:nvSpPr>
            <p:cNvPr id="22" name="textruta 21">
              <a:extLst>
                <a:ext uri="{FF2B5EF4-FFF2-40B4-BE49-F238E27FC236}">
                  <a16:creationId xmlns:a16="http://schemas.microsoft.com/office/drawing/2014/main" id="{D41AD8A3-0788-3609-DACE-6429564F33D5}"/>
                </a:ext>
              </a:extLst>
            </p:cNvPr>
            <p:cNvSpPr txBox="1"/>
            <p:nvPr/>
          </p:nvSpPr>
          <p:spPr>
            <a:xfrm>
              <a:off x="763928" y="7242116"/>
              <a:ext cx="2640459" cy="1200329"/>
            </a:xfrm>
            <a:prstGeom prst="rect">
              <a:avLst/>
            </a:prstGeom>
            <a:noFill/>
          </p:spPr>
          <p:txBody>
            <a:bodyPr wrap="square" rtlCol="0">
              <a:spAutoFit/>
            </a:bodyPr>
            <a:lstStyle/>
            <a:p>
              <a:pPr algn="ctr"/>
              <a:r>
                <a:rPr lang="sv-SE" sz="7200" b="1">
                  <a:solidFill>
                    <a:schemeClr val="accent1"/>
                  </a:solidFill>
                  <a:latin typeface="Greycliff CF Heavy" pitchFamily="2" charset="77"/>
                </a:rPr>
                <a:t>16+</a:t>
              </a:r>
            </a:p>
          </p:txBody>
        </p:sp>
        <p:sp>
          <p:nvSpPr>
            <p:cNvPr id="23" name="textruta 22">
              <a:extLst>
                <a:ext uri="{FF2B5EF4-FFF2-40B4-BE49-F238E27FC236}">
                  <a16:creationId xmlns:a16="http://schemas.microsoft.com/office/drawing/2014/main" id="{99A061F4-E172-C4DC-571E-F0A8B2EFD458}"/>
                </a:ext>
              </a:extLst>
            </p:cNvPr>
            <p:cNvSpPr txBox="1"/>
            <p:nvPr/>
          </p:nvSpPr>
          <p:spPr>
            <a:xfrm>
              <a:off x="843457" y="8291171"/>
              <a:ext cx="2475962" cy="584775"/>
            </a:xfrm>
            <a:prstGeom prst="rect">
              <a:avLst/>
            </a:prstGeom>
            <a:noFill/>
          </p:spPr>
          <p:txBody>
            <a:bodyPr wrap="square" rtlCol="0">
              <a:spAutoFit/>
            </a:bodyPr>
            <a:lstStyle/>
            <a:p>
              <a:pPr algn="ctr"/>
              <a:r>
                <a:rPr lang="sv-SE" sz="1600" dirty="0">
                  <a:solidFill>
                    <a:schemeClr val="bg1"/>
                  </a:solidFill>
                  <a:latin typeface="Greycliff CF" pitchFamily="2" charset="77"/>
                </a:rPr>
                <a:t>partner är del av projekt
</a:t>
              </a:r>
            </a:p>
          </p:txBody>
        </p:sp>
      </p:grpSp>
      <p:sp>
        <p:nvSpPr>
          <p:cNvPr id="5" name="Rektangel 4">
            <a:extLst>
              <a:ext uri="{FF2B5EF4-FFF2-40B4-BE49-F238E27FC236}">
                <a16:creationId xmlns:a16="http://schemas.microsoft.com/office/drawing/2014/main" id="{FEFDF077-C483-46D2-A850-6F2CCB6D4B7D}"/>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489080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6BBA271-8BE9-1FC6-3ACA-2EF1B9625F44}"/>
              </a:ext>
            </a:extLst>
          </p:cNvPr>
          <p:cNvSpPr/>
          <p:nvPr/>
        </p:nvSpPr>
        <p:spPr>
          <a:xfrm>
            <a:off x="391442" y="0"/>
            <a:ext cx="11800558" cy="3605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Rektangel 5">
            <a:extLst>
              <a:ext uri="{FF2B5EF4-FFF2-40B4-BE49-F238E27FC236}">
                <a16:creationId xmlns:a16="http://schemas.microsoft.com/office/drawing/2014/main" id="{31C076FC-8A7B-2745-F5C1-6F655A9D8C8B}"/>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2" name="Grupp 1">
            <a:extLst>
              <a:ext uri="{FF2B5EF4-FFF2-40B4-BE49-F238E27FC236}">
                <a16:creationId xmlns:a16="http://schemas.microsoft.com/office/drawing/2014/main" id="{DEADDC6D-E02B-A545-1FE8-A3D9D7F2CDFB}"/>
              </a:ext>
            </a:extLst>
          </p:cNvPr>
          <p:cNvGrpSpPr/>
          <p:nvPr/>
        </p:nvGrpSpPr>
        <p:grpSpPr>
          <a:xfrm>
            <a:off x="391442" y="4518083"/>
            <a:ext cx="3000201" cy="1633830"/>
            <a:chOff x="404186" y="7242116"/>
            <a:chExt cx="3000201" cy="1633830"/>
          </a:xfrm>
        </p:grpSpPr>
        <p:sp>
          <p:nvSpPr>
            <p:cNvPr id="7" name="textruta 6">
              <a:extLst>
                <a:ext uri="{FF2B5EF4-FFF2-40B4-BE49-F238E27FC236}">
                  <a16:creationId xmlns:a16="http://schemas.microsoft.com/office/drawing/2014/main" id="{0B9ACE57-66AC-65A1-772D-1AD43938A53D}"/>
                </a:ext>
              </a:extLst>
            </p:cNvPr>
            <p:cNvSpPr txBox="1"/>
            <p:nvPr/>
          </p:nvSpPr>
          <p:spPr>
            <a:xfrm>
              <a:off x="552042"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8</a:t>
              </a:r>
            </a:p>
          </p:txBody>
        </p:sp>
        <p:sp>
          <p:nvSpPr>
            <p:cNvPr id="8" name="textruta 7">
              <a:extLst>
                <a:ext uri="{FF2B5EF4-FFF2-40B4-BE49-F238E27FC236}">
                  <a16:creationId xmlns:a16="http://schemas.microsoft.com/office/drawing/2014/main" id="{FD15E32A-7806-4926-BBB2-D98DC30AD9C1}"/>
                </a:ext>
              </a:extLst>
            </p:cNvPr>
            <p:cNvSpPr txBox="1"/>
            <p:nvPr/>
          </p:nvSpPr>
          <p:spPr>
            <a:xfrm>
              <a:off x="404186" y="8291171"/>
              <a:ext cx="3000201" cy="584775"/>
            </a:xfrm>
            <a:prstGeom prst="rect">
              <a:avLst/>
            </a:prstGeom>
            <a:noFill/>
          </p:spPr>
          <p:txBody>
            <a:bodyPr wrap="square" rtlCol="0">
              <a:spAutoFit/>
            </a:bodyPr>
            <a:lstStyle/>
            <a:p>
              <a:pPr algn="ctr"/>
              <a:r>
                <a:rPr lang="sv-SE" sz="1600" dirty="0">
                  <a:solidFill>
                    <a:schemeClr val="bg1"/>
                  </a:solidFill>
                  <a:latin typeface="Greycliff CF" pitchFamily="2" charset="77"/>
                </a:rPr>
                <a:t>nätverksgrupper
</a:t>
              </a:r>
            </a:p>
          </p:txBody>
        </p:sp>
      </p:grpSp>
      <p:grpSp>
        <p:nvGrpSpPr>
          <p:cNvPr id="9" name="Grupp 8">
            <a:extLst>
              <a:ext uri="{FF2B5EF4-FFF2-40B4-BE49-F238E27FC236}">
                <a16:creationId xmlns:a16="http://schemas.microsoft.com/office/drawing/2014/main" id="{37DA836D-69FF-569A-192A-655BE6A459CE}"/>
              </a:ext>
            </a:extLst>
          </p:cNvPr>
          <p:cNvGrpSpPr/>
          <p:nvPr/>
        </p:nvGrpSpPr>
        <p:grpSpPr>
          <a:xfrm>
            <a:off x="3391643" y="4512576"/>
            <a:ext cx="4104249" cy="1880052"/>
            <a:chOff x="270945" y="7242116"/>
            <a:chExt cx="3290253" cy="1880052"/>
          </a:xfrm>
        </p:grpSpPr>
        <p:sp>
          <p:nvSpPr>
            <p:cNvPr id="10" name="textruta 9">
              <a:extLst>
                <a:ext uri="{FF2B5EF4-FFF2-40B4-BE49-F238E27FC236}">
                  <a16:creationId xmlns:a16="http://schemas.microsoft.com/office/drawing/2014/main" id="{2855BFBF-3ACE-1D32-0121-BEB963A666B6}"/>
                </a:ext>
              </a:extLst>
            </p:cNvPr>
            <p:cNvSpPr txBox="1"/>
            <p:nvPr/>
          </p:nvSpPr>
          <p:spPr>
            <a:xfrm>
              <a:off x="435484" y="7242116"/>
              <a:ext cx="2968903"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5 000+</a:t>
              </a:r>
            </a:p>
          </p:txBody>
        </p:sp>
        <p:sp>
          <p:nvSpPr>
            <p:cNvPr id="11" name="textruta 10">
              <a:extLst>
                <a:ext uri="{FF2B5EF4-FFF2-40B4-BE49-F238E27FC236}">
                  <a16:creationId xmlns:a16="http://schemas.microsoft.com/office/drawing/2014/main" id="{05DCADD2-9674-03DA-95D5-27F0BA0F494A}"/>
                </a:ext>
              </a:extLst>
            </p:cNvPr>
            <p:cNvSpPr txBox="1"/>
            <p:nvPr/>
          </p:nvSpPr>
          <p:spPr>
            <a:xfrm>
              <a:off x="270945" y="8291171"/>
              <a:ext cx="3290253" cy="830997"/>
            </a:xfrm>
            <a:prstGeom prst="rect">
              <a:avLst/>
            </a:prstGeom>
            <a:noFill/>
          </p:spPr>
          <p:txBody>
            <a:bodyPr wrap="square" rtlCol="0">
              <a:noAutofit/>
            </a:bodyPr>
            <a:lstStyle/>
            <a:p>
              <a:pPr algn="ctr"/>
              <a:r>
                <a:rPr lang="sv-SE" sz="1600" dirty="0">
                  <a:solidFill>
                    <a:schemeClr val="bg1"/>
                  </a:solidFill>
                  <a:latin typeface="Greycliff CF" pitchFamily="2" charset="77"/>
                </a:rPr>
                <a:t>deltagare tillbringade 14 000+ timmar i 84 evenemang, seminarier och workshops under 2023
</a:t>
              </a:r>
            </a:p>
          </p:txBody>
        </p:sp>
      </p:grpSp>
      <p:grpSp>
        <p:nvGrpSpPr>
          <p:cNvPr id="12" name="Grupp 11">
            <a:extLst>
              <a:ext uri="{FF2B5EF4-FFF2-40B4-BE49-F238E27FC236}">
                <a16:creationId xmlns:a16="http://schemas.microsoft.com/office/drawing/2014/main" id="{7CF64AB6-C55C-5704-96C7-B50AAECD4143}"/>
              </a:ext>
            </a:extLst>
          </p:cNvPr>
          <p:cNvGrpSpPr/>
          <p:nvPr/>
        </p:nvGrpSpPr>
        <p:grpSpPr>
          <a:xfrm>
            <a:off x="7811244" y="4512576"/>
            <a:ext cx="3703398" cy="2308324"/>
            <a:chOff x="528318" y="7242116"/>
            <a:chExt cx="2955099" cy="2308324"/>
          </a:xfrm>
        </p:grpSpPr>
        <p:sp>
          <p:nvSpPr>
            <p:cNvPr id="13" name="textruta 12">
              <a:extLst>
                <a:ext uri="{FF2B5EF4-FFF2-40B4-BE49-F238E27FC236}">
                  <a16:creationId xmlns:a16="http://schemas.microsoft.com/office/drawing/2014/main" id="{8EABAAB4-7274-62E8-9BAF-E7A4FF9638EC}"/>
                </a:ext>
              </a:extLst>
            </p:cNvPr>
            <p:cNvSpPr txBox="1"/>
            <p:nvPr/>
          </p:nvSpPr>
          <p:spPr>
            <a:xfrm>
              <a:off x="528318" y="7242116"/>
              <a:ext cx="2955099" cy="2308324"/>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10 000+</a:t>
              </a:r>
            </a:p>
          </p:txBody>
        </p:sp>
        <p:sp>
          <p:nvSpPr>
            <p:cNvPr id="14" name="textruta 13">
              <a:extLst>
                <a:ext uri="{FF2B5EF4-FFF2-40B4-BE49-F238E27FC236}">
                  <a16:creationId xmlns:a16="http://schemas.microsoft.com/office/drawing/2014/main" id="{90A39EA0-BA24-2859-2F50-CFFD1B422CE9}"/>
                </a:ext>
              </a:extLst>
            </p:cNvPr>
            <p:cNvSpPr txBox="1"/>
            <p:nvPr/>
          </p:nvSpPr>
          <p:spPr>
            <a:xfrm>
              <a:off x="661187" y="8291171"/>
              <a:ext cx="2640460" cy="830997"/>
            </a:xfrm>
            <a:prstGeom prst="rect">
              <a:avLst/>
            </a:prstGeom>
            <a:noFill/>
          </p:spPr>
          <p:txBody>
            <a:bodyPr wrap="square" rtlCol="0">
              <a:spAutoFit/>
            </a:bodyPr>
            <a:lstStyle/>
            <a:p>
              <a:pPr algn="ctr"/>
              <a:r>
                <a:rPr lang="sv-SE" sz="1600" dirty="0">
                  <a:solidFill>
                    <a:schemeClr val="bg1"/>
                  </a:solidFill>
                  <a:latin typeface="Greycliff CF" pitchFamily="2" charset="77"/>
                </a:rPr>
                <a:t>registrerade användare från 500+ organisationer på My AI
</a:t>
              </a:r>
            </a:p>
          </p:txBody>
        </p:sp>
      </p:grpSp>
      <p:pic>
        <p:nvPicPr>
          <p:cNvPr id="17" name="Bildobjekt 16" descr="En bild som visar tänd, tecken, mörk, stor&#10;&#10;Automatiskt genererad beskrivning">
            <a:extLst>
              <a:ext uri="{FF2B5EF4-FFF2-40B4-BE49-F238E27FC236}">
                <a16:creationId xmlns:a16="http://schemas.microsoft.com/office/drawing/2014/main" id="{A1BA8BC2-15C3-A0E5-7993-2B317CC2B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1308" y="476250"/>
            <a:ext cx="765708" cy="765708"/>
          </a:xfrm>
          <a:prstGeom prst="rect">
            <a:avLst/>
          </a:prstGeom>
        </p:spPr>
      </p:pic>
      <p:sp>
        <p:nvSpPr>
          <p:cNvPr id="18" name="textruta 17">
            <a:extLst>
              <a:ext uri="{FF2B5EF4-FFF2-40B4-BE49-F238E27FC236}">
                <a16:creationId xmlns:a16="http://schemas.microsoft.com/office/drawing/2014/main" id="{0541EB8F-F495-DA51-2DE3-2BA858B1AFB4}"/>
              </a:ext>
            </a:extLst>
          </p:cNvPr>
          <p:cNvSpPr txBox="1"/>
          <p:nvPr/>
        </p:nvSpPr>
        <p:spPr>
          <a:xfrm>
            <a:off x="669600" y="1528187"/>
            <a:ext cx="6926500" cy="1753044"/>
          </a:xfrm>
          <a:prstGeom prst="rect">
            <a:avLst/>
          </a:prstGeom>
          <a:noFill/>
        </p:spPr>
        <p:txBody>
          <a:bodyPr wrap="square" rtlCol="0">
            <a:spAutoFit/>
          </a:bodyPr>
          <a:lstStyle/>
          <a:p>
            <a:pPr>
              <a:lnSpc>
                <a:spcPts val="2600"/>
              </a:lnSpc>
            </a:pPr>
            <a:r>
              <a:rPr lang="sv-SE" sz="2000" dirty="0">
                <a:latin typeface="Greycliff CF" pitchFamily="2" charset="77"/>
              </a:rPr>
              <a:t>Varje organisation som använder AI behöver sitt eget ekosystem av samarbetspartner. Genom nätverk, samarbetsplattformar och co-</a:t>
            </a:r>
            <a:r>
              <a:rPr lang="sv-SE" sz="2000" dirty="0" err="1">
                <a:latin typeface="Greycliff CF" pitchFamily="2" charset="77"/>
              </a:rPr>
              <a:t>workingmöjligheter</a:t>
            </a:r>
            <a:r>
              <a:rPr lang="sv-SE" sz="2000" dirty="0">
                <a:latin typeface="Greycliff CF" pitchFamily="2" charset="77"/>
              </a:rPr>
              <a:t> accelereras utvecklingen av denna fjärde möjliggörare inom AI </a:t>
            </a:r>
            <a:r>
              <a:rPr lang="sv-SE" sz="2000" dirty="0" err="1">
                <a:latin typeface="Greycliff CF" pitchFamily="2" charset="77"/>
              </a:rPr>
              <a:t>Swedens</a:t>
            </a:r>
            <a:r>
              <a:rPr lang="sv-SE" sz="2000" dirty="0">
                <a:latin typeface="Greycliff CF" pitchFamily="2" charset="77"/>
              </a:rPr>
              <a:t> partnerskap.</a:t>
            </a:r>
          </a:p>
        </p:txBody>
      </p:sp>
      <p:sp>
        <p:nvSpPr>
          <p:cNvPr id="3" name="Platshållare för text 71">
            <a:extLst>
              <a:ext uri="{FF2B5EF4-FFF2-40B4-BE49-F238E27FC236}">
                <a16:creationId xmlns:a16="http://schemas.microsoft.com/office/drawing/2014/main" id="{E51FA1AD-FE05-74A4-AF57-837D1EBE9416}"/>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err="1"/>
              <a:t>Ekosystem</a:t>
            </a:r>
            <a:endParaRPr lang="en-US" sz="4000" dirty="0">
              <a:solidFill>
                <a:srgbClr val="FFFDF9"/>
              </a:solidFill>
              <a:sym typeface="Arial"/>
            </a:endParaRPr>
          </a:p>
        </p:txBody>
      </p:sp>
    </p:spTree>
    <p:extLst>
      <p:ext uri="{BB962C8B-B14F-4D97-AF65-F5344CB8AC3E}">
        <p14:creationId xmlns:p14="http://schemas.microsoft.com/office/powerpoint/2010/main" val="3095263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skärmbild, konst&#10;&#10;Automatiskt genererad beskrivning">
            <a:extLst>
              <a:ext uri="{FF2B5EF4-FFF2-40B4-BE49-F238E27FC236}">
                <a16:creationId xmlns:a16="http://schemas.microsoft.com/office/drawing/2014/main" id="{7DD6A805-C767-BB97-A016-61C5266095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649" y="4878171"/>
            <a:ext cx="4414315" cy="1972706"/>
          </a:xfrm>
          <a:prstGeom prst="rect">
            <a:avLst/>
          </a:prstGeom>
        </p:spPr>
      </p:pic>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err="1">
                <a:solidFill>
                  <a:schemeClr val="bg1"/>
                </a:solidFill>
              </a:rPr>
              <a:t>Startuplandskapet</a:t>
            </a:r>
            <a:endParaRPr lang="en-US" sz="3200" dirty="0">
              <a:solidFill>
                <a:schemeClr val="bg1"/>
              </a:solidFill>
            </a:endParaRPr>
          </a:p>
        </p:txBody>
      </p:sp>
      <p:sp>
        <p:nvSpPr>
          <p:cNvPr id="9" name="Rektangel 8">
            <a:extLst>
              <a:ext uri="{FF2B5EF4-FFF2-40B4-BE49-F238E27FC236}">
                <a16:creationId xmlns:a16="http://schemas.microsoft.com/office/drawing/2014/main" id="{44EB6407-36AC-E2E6-65DF-94E06129F302}"/>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0" name="Bildobjekt 9">
            <a:extLst>
              <a:ext uri="{FF2B5EF4-FFF2-40B4-BE49-F238E27FC236}">
                <a16:creationId xmlns:a16="http://schemas.microsoft.com/office/drawing/2014/main" id="{9C60AEBA-0A5B-EE7F-706D-2FF80CEFCF27}"/>
              </a:ext>
            </a:extLst>
          </p:cNvPr>
          <p:cNvPicPr>
            <a:picLocks noChangeAspect="1"/>
          </p:cNvPicPr>
          <p:nvPr/>
        </p:nvPicPr>
        <p:blipFill>
          <a:blip r:embed="rId4"/>
          <a:srcRect/>
          <a:stretch/>
        </p:blipFill>
        <p:spPr>
          <a:xfrm>
            <a:off x="3836700" y="1924994"/>
            <a:ext cx="7583703" cy="4266900"/>
          </a:xfrm>
          <a:prstGeom prst="rect">
            <a:avLst/>
          </a:prstGeom>
        </p:spPr>
      </p:pic>
      <p:grpSp>
        <p:nvGrpSpPr>
          <p:cNvPr id="3" name="Grupp 2">
            <a:extLst>
              <a:ext uri="{FF2B5EF4-FFF2-40B4-BE49-F238E27FC236}">
                <a16:creationId xmlns:a16="http://schemas.microsoft.com/office/drawing/2014/main" id="{754D2F81-5527-9796-4AD6-88846CD7B780}"/>
              </a:ext>
            </a:extLst>
          </p:cNvPr>
          <p:cNvGrpSpPr/>
          <p:nvPr/>
        </p:nvGrpSpPr>
        <p:grpSpPr>
          <a:xfrm>
            <a:off x="704043" y="2080138"/>
            <a:ext cx="3000201" cy="2711989"/>
            <a:chOff x="275843" y="1249458"/>
            <a:chExt cx="3000201" cy="2711989"/>
          </a:xfrm>
        </p:grpSpPr>
        <p:sp>
          <p:nvSpPr>
            <p:cNvPr id="6" name="textruta 5">
              <a:extLst>
                <a:ext uri="{FF2B5EF4-FFF2-40B4-BE49-F238E27FC236}">
                  <a16:creationId xmlns:a16="http://schemas.microsoft.com/office/drawing/2014/main" id="{67FB929C-EEE6-8873-D84D-706026F54ACD}"/>
                </a:ext>
              </a:extLst>
            </p:cNvPr>
            <p:cNvSpPr txBox="1"/>
            <p:nvPr/>
          </p:nvSpPr>
          <p:spPr>
            <a:xfrm>
              <a:off x="275843" y="1899559"/>
              <a:ext cx="3000201" cy="646331"/>
            </a:xfrm>
            <a:prstGeom prst="rect">
              <a:avLst/>
            </a:prstGeom>
            <a:noFill/>
          </p:spPr>
          <p:txBody>
            <a:bodyPr wrap="square" rtlCol="0">
              <a:spAutoFit/>
            </a:bodyPr>
            <a:lstStyle/>
            <a:p>
              <a:pPr algn="ctr"/>
              <a:r>
                <a:rPr lang="sv-SE" sz="1200" dirty="0">
                  <a:solidFill>
                    <a:schemeClr val="bg1"/>
                  </a:solidFill>
                  <a:latin typeface="Greycliff CF" pitchFamily="2" charset="77"/>
                </a:rPr>
                <a:t>AI-</a:t>
              </a:r>
              <a:r>
                <a:rPr lang="sv-SE" sz="1200" dirty="0" err="1">
                  <a:solidFill>
                    <a:schemeClr val="bg1"/>
                  </a:solidFill>
                  <a:latin typeface="Greycliff CF" pitchFamily="2" charset="77"/>
                </a:rPr>
                <a:t>startups</a:t>
              </a:r>
              <a:r>
                <a:rPr lang="sv-SE" sz="1200" dirty="0">
                  <a:solidFill>
                    <a:schemeClr val="bg1"/>
                  </a:solidFill>
                  <a:latin typeface="Greycliff CF" pitchFamily="2" charset="77"/>
                </a:rPr>
                <a:t>
i det svenska landskapet
</a:t>
              </a:r>
            </a:p>
          </p:txBody>
        </p:sp>
        <p:grpSp>
          <p:nvGrpSpPr>
            <p:cNvPr id="2" name="Grupp 1">
              <a:extLst>
                <a:ext uri="{FF2B5EF4-FFF2-40B4-BE49-F238E27FC236}">
                  <a16:creationId xmlns:a16="http://schemas.microsoft.com/office/drawing/2014/main" id="{86AFBD55-4C3B-F36F-D040-78AD2A1CAD69}"/>
                </a:ext>
              </a:extLst>
            </p:cNvPr>
            <p:cNvGrpSpPr/>
            <p:nvPr/>
          </p:nvGrpSpPr>
          <p:grpSpPr>
            <a:xfrm>
              <a:off x="455714" y="1249458"/>
              <a:ext cx="2640459" cy="2028806"/>
              <a:chOff x="455714" y="1249458"/>
              <a:chExt cx="2640459" cy="2028806"/>
            </a:xfrm>
          </p:grpSpPr>
          <p:sp>
            <p:nvSpPr>
              <p:cNvPr id="5" name="textruta 4">
                <a:extLst>
                  <a:ext uri="{FF2B5EF4-FFF2-40B4-BE49-F238E27FC236}">
                    <a16:creationId xmlns:a16="http://schemas.microsoft.com/office/drawing/2014/main" id="{4B9D437D-1D1E-A3ED-7C5A-9F8989BBD336}"/>
                  </a:ext>
                </a:extLst>
              </p:cNvPr>
              <p:cNvSpPr txBox="1"/>
              <p:nvPr/>
            </p:nvSpPr>
            <p:spPr>
              <a:xfrm>
                <a:off x="455714" y="1249458"/>
                <a:ext cx="2640459" cy="830997"/>
              </a:xfrm>
              <a:prstGeom prst="rect">
                <a:avLst/>
              </a:prstGeom>
              <a:noFill/>
            </p:spPr>
            <p:txBody>
              <a:bodyPr wrap="square" rtlCol="0">
                <a:spAutoFit/>
              </a:bodyPr>
              <a:lstStyle/>
              <a:p>
                <a:pPr algn="ctr"/>
                <a:r>
                  <a:rPr lang="sv-SE" sz="4800" b="1" dirty="0">
                    <a:solidFill>
                      <a:schemeClr val="accent1"/>
                    </a:solidFill>
                    <a:latin typeface="Greycliff CF Heavy" pitchFamily="2" charset="77"/>
                  </a:rPr>
                  <a:t>198</a:t>
                </a:r>
              </a:p>
            </p:txBody>
          </p:sp>
          <p:sp>
            <p:nvSpPr>
              <p:cNvPr id="8" name="textruta 7">
                <a:extLst>
                  <a:ext uri="{FF2B5EF4-FFF2-40B4-BE49-F238E27FC236}">
                    <a16:creationId xmlns:a16="http://schemas.microsoft.com/office/drawing/2014/main" id="{CFF03F5C-21AC-818B-CE09-7298653C8FCC}"/>
                  </a:ext>
                </a:extLst>
              </p:cNvPr>
              <p:cNvSpPr txBox="1"/>
              <p:nvPr/>
            </p:nvSpPr>
            <p:spPr>
              <a:xfrm>
                <a:off x="455714" y="2447267"/>
                <a:ext cx="2640459" cy="830997"/>
              </a:xfrm>
              <a:prstGeom prst="rect">
                <a:avLst/>
              </a:prstGeom>
              <a:noFill/>
            </p:spPr>
            <p:txBody>
              <a:bodyPr wrap="square" rtlCol="0">
                <a:spAutoFit/>
              </a:bodyPr>
              <a:lstStyle/>
              <a:p>
                <a:pPr algn="ctr"/>
                <a:r>
                  <a:rPr lang="sv-SE" sz="4800" b="1">
                    <a:solidFill>
                      <a:schemeClr val="accent1"/>
                    </a:solidFill>
                    <a:latin typeface="Greycliff CF Heavy" pitchFamily="2" charset="77"/>
                  </a:rPr>
                  <a:t>900+</a:t>
                </a:r>
              </a:p>
            </p:txBody>
          </p:sp>
        </p:grpSp>
        <p:sp>
          <p:nvSpPr>
            <p:cNvPr id="11" name="textruta 10">
              <a:extLst>
                <a:ext uri="{FF2B5EF4-FFF2-40B4-BE49-F238E27FC236}">
                  <a16:creationId xmlns:a16="http://schemas.microsoft.com/office/drawing/2014/main" id="{84755AD0-FB13-A5BE-C2B8-20C51AC32907}"/>
                </a:ext>
              </a:extLst>
            </p:cNvPr>
            <p:cNvSpPr txBox="1"/>
            <p:nvPr/>
          </p:nvSpPr>
          <p:spPr>
            <a:xfrm>
              <a:off x="275843" y="3130450"/>
              <a:ext cx="3000201" cy="830997"/>
            </a:xfrm>
            <a:prstGeom prst="rect">
              <a:avLst/>
            </a:prstGeom>
            <a:noFill/>
          </p:spPr>
          <p:txBody>
            <a:bodyPr wrap="square" rtlCol="0">
              <a:noAutofit/>
            </a:bodyPr>
            <a:lstStyle/>
            <a:p>
              <a:pPr algn="ctr"/>
              <a:r>
                <a:rPr lang="sv-SE" sz="1200" dirty="0">
                  <a:solidFill>
                    <a:schemeClr val="bg1"/>
                  </a:solidFill>
                  <a:latin typeface="Greycliff CF" pitchFamily="2" charset="77"/>
                </a:rPr>
                <a:t>AI-</a:t>
              </a:r>
              <a:r>
                <a:rPr lang="sv-SE" sz="1200" dirty="0" err="1">
                  <a:solidFill>
                    <a:schemeClr val="bg1"/>
                  </a:solidFill>
                  <a:latin typeface="Greycliff CF" pitchFamily="2" charset="77"/>
                </a:rPr>
                <a:t>startups</a:t>
              </a:r>
              <a:r>
                <a:rPr lang="sv-SE" sz="1200" dirty="0">
                  <a:solidFill>
                    <a:schemeClr val="bg1"/>
                  </a:solidFill>
                  <a:latin typeface="Greycliff CF" pitchFamily="2" charset="77"/>
                </a:rPr>
                <a:t>
 i det europeiska landskapet
</a:t>
              </a:r>
            </a:p>
          </p:txBody>
        </p:sp>
      </p:grpSp>
    </p:spTree>
    <p:extLst>
      <p:ext uri="{BB962C8B-B14F-4D97-AF65-F5344CB8AC3E}">
        <p14:creationId xmlns:p14="http://schemas.microsoft.com/office/powerpoint/2010/main" val="3171714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BCF85F9-98C6-DA50-653B-53CF93F59C92}"/>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r="21519"/>
          <a:stretch/>
        </p:blipFill>
        <p:spPr>
          <a:xfrm>
            <a:off x="2460904" y="-38256"/>
            <a:ext cx="9731096" cy="7256913"/>
          </a:xfrm>
          <a:prstGeom prst="rect">
            <a:avLst/>
          </a:prstGeom>
        </p:spPr>
      </p:pic>
      <p:sp>
        <p:nvSpPr>
          <p:cNvPr id="5" name="Platshållare för text 71">
            <a:extLst>
              <a:ext uri="{FF2B5EF4-FFF2-40B4-BE49-F238E27FC236}">
                <a16:creationId xmlns:a16="http://schemas.microsoft.com/office/drawing/2014/main" id="{4F5D0A92-3B20-05DC-EE25-CD8502803F95}"/>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err="1"/>
              <a:t>Internationella</a:t>
            </a:r>
            <a:r>
              <a:rPr lang="en-US" sz="3200" dirty="0"/>
              <a:t> </a:t>
            </a:r>
            <a:r>
              <a:rPr lang="en-US" sz="3200" dirty="0" err="1"/>
              <a:t>samarbeten</a:t>
            </a:r>
            <a:endParaRPr lang="en-US" sz="3200" dirty="0"/>
          </a:p>
        </p:txBody>
      </p:sp>
      <p:pic>
        <p:nvPicPr>
          <p:cNvPr id="6" name="Bildobjekt 5" descr="En bild som visar ritning&#10;&#10;Automatiskt genererad beskrivning">
            <a:extLst>
              <a:ext uri="{FF2B5EF4-FFF2-40B4-BE49-F238E27FC236}">
                <a16:creationId xmlns:a16="http://schemas.microsoft.com/office/drawing/2014/main" id="{B5500084-88C1-381E-7088-DDB2A48FC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8" name="Rektangel 7">
            <a:extLst>
              <a:ext uri="{FF2B5EF4-FFF2-40B4-BE49-F238E27FC236}">
                <a16:creationId xmlns:a16="http://schemas.microsoft.com/office/drawing/2014/main" id="{F3551AB6-6C9C-C3F9-525E-70591890D669}"/>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grpSp>
        <p:nvGrpSpPr>
          <p:cNvPr id="9" name="Grupp 8">
            <a:extLst>
              <a:ext uri="{FF2B5EF4-FFF2-40B4-BE49-F238E27FC236}">
                <a16:creationId xmlns:a16="http://schemas.microsoft.com/office/drawing/2014/main" id="{CB5FE71B-6494-0233-E4E4-AF7E93EFCA1A}"/>
              </a:ext>
            </a:extLst>
          </p:cNvPr>
          <p:cNvGrpSpPr/>
          <p:nvPr/>
        </p:nvGrpSpPr>
        <p:grpSpPr>
          <a:xfrm>
            <a:off x="859117" y="3590200"/>
            <a:ext cx="8832759" cy="2378397"/>
            <a:chOff x="854941" y="2474633"/>
            <a:chExt cx="8832759" cy="2378397"/>
          </a:xfrm>
        </p:grpSpPr>
        <p:pic>
          <p:nvPicPr>
            <p:cNvPr id="2050" name="Picture 2">
              <a:extLst>
                <a:ext uri="{FF2B5EF4-FFF2-40B4-BE49-F238E27FC236}">
                  <a16:creationId xmlns:a16="http://schemas.microsoft.com/office/drawing/2014/main" id="{C5759657-7A74-D80F-74D3-6B005A1DA9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4941" y="2630391"/>
              <a:ext cx="1793147" cy="728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128DF5-A2D9-3E68-3464-031F7A7187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1008" y="2612403"/>
              <a:ext cx="1749587" cy="7645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76B0FABD-0694-48A1-BA43-3B2093C753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dirty="0"/>
            </a:p>
          </p:txBody>
        </p:sp>
        <p:pic>
          <p:nvPicPr>
            <p:cNvPr id="2056" name="Picture 8">
              <a:extLst>
                <a:ext uri="{FF2B5EF4-FFF2-40B4-BE49-F238E27FC236}">
                  <a16:creationId xmlns:a16="http://schemas.microsoft.com/office/drawing/2014/main" id="{98DC548B-D72E-91CB-A8EE-B00C30E138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94279" y="2730014"/>
              <a:ext cx="1574146" cy="52930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A44ABE7-1919-7C97-E3B3-84200E2FA20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7683" y="3847326"/>
              <a:ext cx="1790405" cy="10057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02E1AB7-C387-8EBE-0016-033D0A39AC0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17662" y="3884574"/>
              <a:ext cx="1970038" cy="681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31387633-1D8B-24E8-BC50-136280AEF78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37710" y="3941860"/>
              <a:ext cx="2064673" cy="56724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D1EC764D-EEEE-35D3-2CE2-3795C292147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21212" y="4005743"/>
              <a:ext cx="1843373" cy="4394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ppliedAI">
              <a:extLst>
                <a:ext uri="{FF2B5EF4-FFF2-40B4-BE49-F238E27FC236}">
                  <a16:creationId xmlns:a16="http://schemas.microsoft.com/office/drawing/2014/main" id="{505C8DEF-FB06-8035-011C-FA0C2BDDD7D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82145" y="2474633"/>
              <a:ext cx="2580841" cy="10400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Bildobjekt 9" descr="En bild som visar tänd, tecken, mörk, stor&#10;&#10;Automatiskt genererad beskrivning">
            <a:extLst>
              <a:ext uri="{FF2B5EF4-FFF2-40B4-BE49-F238E27FC236}">
                <a16:creationId xmlns:a16="http://schemas.microsoft.com/office/drawing/2014/main" id="{AA20EA11-FEBB-D5C4-0DFE-9FBE4B6E94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11308" y="476250"/>
            <a:ext cx="765708" cy="765708"/>
          </a:xfrm>
          <a:prstGeom prst="rect">
            <a:avLst/>
          </a:prstGeom>
        </p:spPr>
      </p:pic>
      <p:sp>
        <p:nvSpPr>
          <p:cNvPr id="11" name="textruta 10">
            <a:extLst>
              <a:ext uri="{FF2B5EF4-FFF2-40B4-BE49-F238E27FC236}">
                <a16:creationId xmlns:a16="http://schemas.microsoft.com/office/drawing/2014/main" id="{F50303EF-7454-AFF5-F89A-9DE0E13FB033}"/>
              </a:ext>
            </a:extLst>
          </p:cNvPr>
          <p:cNvSpPr txBox="1"/>
          <p:nvPr/>
        </p:nvSpPr>
        <p:spPr>
          <a:xfrm>
            <a:off x="669600" y="1551600"/>
            <a:ext cx="5278176" cy="1631216"/>
          </a:xfrm>
          <a:prstGeom prst="rect">
            <a:avLst/>
          </a:prstGeom>
          <a:noFill/>
        </p:spPr>
        <p:txBody>
          <a:bodyPr wrap="square" rtlCol="0">
            <a:spAutoFit/>
          </a:bodyPr>
          <a:lstStyle/>
          <a:p>
            <a:r>
              <a:rPr lang="sv-SE" sz="2000" dirty="0">
                <a:latin typeface="Greycliff CF" pitchFamily="2" charset="77"/>
              </a:rPr>
              <a:t>AI Sweden samarbetar med utvalda internationella organisationer, nätverk och ekosystem för att ömsesidigt engagera och göra det möjligt för partner att lära av de bästa internationellt.</a:t>
            </a:r>
          </a:p>
        </p:txBody>
      </p:sp>
    </p:spTree>
    <p:extLst>
      <p:ext uri="{BB962C8B-B14F-4D97-AF65-F5344CB8AC3E}">
        <p14:creationId xmlns:p14="http://schemas.microsoft.com/office/powerpoint/2010/main" val="204014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25F4A76-1B5B-28B4-38D4-18F19FE634C6}"/>
              </a:ext>
            </a:extLst>
          </p:cNvPr>
          <p:cNvSpPr/>
          <p:nvPr/>
        </p:nvSpPr>
        <p:spPr>
          <a:xfrm>
            <a:off x="655977" y="1916113"/>
            <a:ext cx="3426139" cy="4014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extLst>
              <a:ext uri="{FF2B5EF4-FFF2-40B4-BE49-F238E27FC236}">
                <a16:creationId xmlns:a16="http://schemas.microsoft.com/office/drawing/2014/main" id="{41EFD2FB-2F12-3C12-9612-7409B0C344D5}"/>
              </a:ext>
            </a:extLst>
          </p:cNvPr>
          <p:cNvSpPr/>
          <p:nvPr/>
        </p:nvSpPr>
        <p:spPr>
          <a:xfrm>
            <a:off x="4317116" y="1916113"/>
            <a:ext cx="3426139" cy="400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1" name="Rektangel 10">
            <a:extLst>
              <a:ext uri="{FF2B5EF4-FFF2-40B4-BE49-F238E27FC236}">
                <a16:creationId xmlns:a16="http://schemas.microsoft.com/office/drawing/2014/main" id="{AC7BCB68-9787-4FE9-8208-6900B17EB53E}"/>
              </a:ext>
            </a:extLst>
          </p:cNvPr>
          <p:cNvSpPr/>
          <p:nvPr/>
        </p:nvSpPr>
        <p:spPr>
          <a:xfrm>
            <a:off x="7993015" y="1916113"/>
            <a:ext cx="3432224" cy="40052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8" name="Bildobjekt 17" descr="En bild som visar text, inomhus, person, vägg&#10;&#10;Automatiskt genererad beskrivning">
            <a:extLst>
              <a:ext uri="{FF2B5EF4-FFF2-40B4-BE49-F238E27FC236}">
                <a16:creationId xmlns:a16="http://schemas.microsoft.com/office/drawing/2014/main" id="{12EA46E5-D554-FD79-EEFF-8574463169B6}"/>
              </a:ext>
            </a:extLst>
          </p:cNvPr>
          <p:cNvPicPr>
            <a:picLocks noChangeAspect="1"/>
          </p:cNvPicPr>
          <p:nvPr/>
        </p:nvPicPr>
        <p:blipFill rotWithShape="1">
          <a:blip r:embed="rId3" cstate="screen">
            <a:alphaModFix amt="65000"/>
            <a:extLst>
              <a:ext uri="{28A0092B-C50C-407E-A947-70E740481C1C}">
                <a14:useLocalDpi xmlns:a14="http://schemas.microsoft.com/office/drawing/2010/main"/>
              </a:ext>
            </a:extLst>
          </a:blip>
          <a:srcRect/>
          <a:stretch/>
        </p:blipFill>
        <p:spPr>
          <a:xfrm>
            <a:off x="769256" y="1916113"/>
            <a:ext cx="3312859" cy="2546159"/>
          </a:xfrm>
          <a:prstGeom prst="rect">
            <a:avLst/>
          </a:prstGeom>
        </p:spPr>
      </p:pic>
      <p:pic>
        <p:nvPicPr>
          <p:cNvPr id="12" name="Bildobjekt 11">
            <a:extLst>
              <a:ext uri="{FF2B5EF4-FFF2-40B4-BE49-F238E27FC236}">
                <a16:creationId xmlns:a16="http://schemas.microsoft.com/office/drawing/2014/main" id="{84BA99A0-8558-2702-4B8B-B72DFB10423C}"/>
              </a:ext>
            </a:extLst>
          </p:cNvPr>
          <p:cNvPicPr>
            <a:picLocks noChangeAspect="1"/>
          </p:cNvPicPr>
          <p:nvPr/>
        </p:nvPicPr>
        <p:blipFill rotWithShape="1">
          <a:blip r:embed="rId4" cstate="screen">
            <a:alphaModFix amt="86000"/>
            <a:extLst>
              <a:ext uri="{28A0092B-C50C-407E-A947-70E740481C1C}">
                <a14:useLocalDpi xmlns:a14="http://schemas.microsoft.com/office/drawing/2010/main"/>
              </a:ext>
            </a:extLst>
          </a:blip>
          <a:srcRect/>
          <a:stretch/>
        </p:blipFill>
        <p:spPr>
          <a:xfrm>
            <a:off x="4434114" y="1909627"/>
            <a:ext cx="3309140" cy="2546159"/>
          </a:xfrm>
          <a:prstGeom prst="rect">
            <a:avLst/>
          </a:prstGeom>
        </p:spPr>
      </p:pic>
      <p:sp>
        <p:nvSpPr>
          <p:cNvPr id="2" name="Rubrik 1">
            <a:extLst>
              <a:ext uri="{FF2B5EF4-FFF2-40B4-BE49-F238E27FC236}">
                <a16:creationId xmlns:a16="http://schemas.microsoft.com/office/drawing/2014/main" id="{CDD001A8-6D59-2E57-555B-0CCA05A64A0A}"/>
              </a:ext>
            </a:extLst>
          </p:cNvPr>
          <p:cNvSpPr>
            <a:spLocks noGrp="1"/>
          </p:cNvSpPr>
          <p:nvPr>
            <p:ph type="ctrTitle" idx="4294967295"/>
          </p:nvPr>
        </p:nvSpPr>
        <p:spPr>
          <a:xfrm>
            <a:off x="1032238" y="2235200"/>
            <a:ext cx="3095625" cy="777875"/>
          </a:xfrm>
        </p:spPr>
        <p:txBody>
          <a:bodyPr lIns="0" tIns="0" rIns="0" bIns="0" anchor="t" anchorCtr="0">
            <a:noAutofit/>
          </a:bodyPr>
          <a:lstStyle/>
          <a:p>
            <a:r>
              <a:rPr lang="en-US" sz="3200" err="1">
                <a:solidFill>
                  <a:schemeClr val="bg1"/>
                </a:solidFill>
              </a:rPr>
              <a:t>Ledarskap</a:t>
            </a:r>
            <a:endParaRPr lang="en-US" sz="3200">
              <a:solidFill>
                <a:schemeClr val="bg1"/>
              </a:solidFill>
            </a:endParaRPr>
          </a:p>
        </p:txBody>
      </p:sp>
      <p:sp>
        <p:nvSpPr>
          <p:cNvPr id="13" name="Rektangel 12">
            <a:extLst>
              <a:ext uri="{FF2B5EF4-FFF2-40B4-BE49-F238E27FC236}">
                <a16:creationId xmlns:a16="http://schemas.microsoft.com/office/drawing/2014/main" id="{825303C0-AB2B-D558-4955-AF16F98A8108}"/>
              </a:ext>
            </a:extLst>
          </p:cNvPr>
          <p:cNvSpPr/>
          <p:nvPr/>
        </p:nvSpPr>
        <p:spPr>
          <a:xfrm>
            <a:off x="4434115" y="1909627"/>
            <a:ext cx="3309140"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 name="Underrubrik 2">
            <a:extLst>
              <a:ext uri="{FF2B5EF4-FFF2-40B4-BE49-F238E27FC236}">
                <a16:creationId xmlns:a16="http://schemas.microsoft.com/office/drawing/2014/main" id="{9A8C7708-FB3F-60CF-BB8D-5D3E0B8B60E5}"/>
              </a:ext>
            </a:extLst>
          </p:cNvPr>
          <p:cNvSpPr>
            <a:spLocks noGrp="1"/>
          </p:cNvSpPr>
          <p:nvPr>
            <p:ph type="subTitle" idx="4294967295"/>
          </p:nvPr>
        </p:nvSpPr>
        <p:spPr>
          <a:xfrm>
            <a:off x="1032238" y="4606925"/>
            <a:ext cx="2452107" cy="1314450"/>
          </a:xfrm>
        </p:spPr>
        <p:txBody>
          <a:bodyPr lIns="0" tIns="0" rIns="0" bIns="0">
            <a:noAutofit/>
          </a:bodyPr>
          <a:lstStyle/>
          <a:p>
            <a:pPr marL="0" indent="0">
              <a:lnSpc>
                <a:spcPct val="100000"/>
              </a:lnSpc>
              <a:buNone/>
            </a:pPr>
            <a:r>
              <a:rPr lang="en-GB" sz="1400" b="0" i="0" dirty="0" err="1">
                <a:solidFill>
                  <a:schemeClr val="bg1"/>
                </a:solidFill>
                <a:effectLst/>
              </a:rPr>
              <a:t>Ledarskap</a:t>
            </a:r>
            <a:r>
              <a:rPr lang="en-GB" sz="1400" b="0" i="0" dirty="0">
                <a:solidFill>
                  <a:schemeClr val="bg1"/>
                </a:solidFill>
                <a:effectLst/>
              </a:rPr>
              <a:t> </a:t>
            </a:r>
            <a:r>
              <a:rPr lang="en-GB" sz="1400" b="0" i="0" dirty="0" err="1">
                <a:solidFill>
                  <a:schemeClr val="bg1"/>
                </a:solidFill>
                <a:effectLst/>
              </a:rPr>
              <a:t>och</a:t>
            </a:r>
            <a:r>
              <a:rPr lang="en-GB" sz="1400" b="0" i="0" dirty="0">
                <a:solidFill>
                  <a:schemeClr val="bg1"/>
                </a:solidFill>
                <a:effectLst/>
              </a:rPr>
              <a:t> </a:t>
            </a:r>
            <a:r>
              <a:rPr lang="en-GB" sz="1400" dirty="0">
                <a:solidFill>
                  <a:schemeClr val="bg1"/>
                </a:solidFill>
              </a:rPr>
              <a:t>ambition</a:t>
            </a:r>
            <a:r>
              <a:rPr lang="en-GB" sz="1400" b="0" i="0" dirty="0">
                <a:solidFill>
                  <a:schemeClr val="bg1"/>
                </a:solidFill>
                <a:effectLst/>
              </a:rPr>
              <a:t> </a:t>
            </a:r>
            <a:r>
              <a:rPr lang="en-GB" sz="1400" b="0" i="0" dirty="0" err="1">
                <a:solidFill>
                  <a:schemeClr val="bg1"/>
                </a:solidFill>
                <a:effectLst/>
              </a:rPr>
              <a:t>är</a:t>
            </a:r>
            <a:r>
              <a:rPr lang="en-GB" sz="1400" b="0" i="0" dirty="0">
                <a:solidFill>
                  <a:schemeClr val="bg1"/>
                </a:solidFill>
                <a:effectLst/>
              </a:rPr>
              <a:t> </a:t>
            </a:r>
            <a:r>
              <a:rPr lang="en-GB" sz="1400" b="0" i="0" dirty="0" err="1">
                <a:solidFill>
                  <a:schemeClr val="bg1"/>
                </a:solidFill>
                <a:effectLst/>
              </a:rPr>
              <a:t>nyckeln</a:t>
            </a:r>
            <a:r>
              <a:rPr lang="en-GB" sz="1400" b="0" i="0" dirty="0">
                <a:solidFill>
                  <a:schemeClr val="bg1"/>
                </a:solidFill>
                <a:effectLst/>
              </a:rPr>
              <a:t> till AI-</a:t>
            </a:r>
            <a:r>
              <a:rPr lang="en-GB" sz="1400" b="0" i="0" dirty="0" err="1">
                <a:solidFill>
                  <a:schemeClr val="bg1"/>
                </a:solidFill>
                <a:effectLst/>
              </a:rPr>
              <a:t>implementering</a:t>
            </a:r>
            <a:r>
              <a:rPr lang="en-GB" sz="1400" b="0" i="0" dirty="0">
                <a:solidFill>
                  <a:schemeClr val="bg1"/>
                </a:solidFill>
                <a:effectLst/>
              </a:rPr>
              <a:t>. Inom AI Sweden </a:t>
            </a:r>
            <a:r>
              <a:rPr lang="en-GB" sz="1400" b="0" i="0" dirty="0" err="1">
                <a:solidFill>
                  <a:schemeClr val="bg1"/>
                </a:solidFill>
                <a:effectLst/>
              </a:rPr>
              <a:t>delar</a:t>
            </a:r>
            <a:r>
              <a:rPr lang="en-GB" sz="1400" b="0" i="0" dirty="0">
                <a:solidFill>
                  <a:schemeClr val="bg1"/>
                </a:solidFill>
                <a:effectLst/>
              </a:rPr>
              <a:t> </a:t>
            </a:r>
            <a:r>
              <a:rPr lang="en-GB" sz="1400" b="0" i="0" dirty="0" err="1">
                <a:solidFill>
                  <a:schemeClr val="bg1"/>
                </a:solidFill>
                <a:effectLst/>
              </a:rPr>
              <a:t>våra</a:t>
            </a:r>
            <a:r>
              <a:rPr lang="en-GB" sz="1400" b="0" i="0" dirty="0">
                <a:solidFill>
                  <a:schemeClr val="bg1"/>
                </a:solidFill>
                <a:effectLst/>
              </a:rPr>
              <a:t> partner best-practices, </a:t>
            </a:r>
            <a:r>
              <a:rPr lang="en-GB" sz="1400" b="0" i="0" dirty="0" err="1">
                <a:solidFill>
                  <a:schemeClr val="bg1"/>
                </a:solidFill>
                <a:effectLst/>
              </a:rPr>
              <a:t>insikter</a:t>
            </a:r>
            <a:r>
              <a:rPr lang="en-GB" sz="1400" b="0" i="0" dirty="0">
                <a:solidFill>
                  <a:schemeClr val="bg1"/>
                </a:solidFill>
                <a:effectLst/>
              </a:rPr>
              <a:t> </a:t>
            </a:r>
            <a:r>
              <a:rPr lang="en-GB" sz="1400" b="0" i="0" dirty="0" err="1">
                <a:solidFill>
                  <a:schemeClr val="bg1"/>
                </a:solidFill>
                <a:effectLst/>
              </a:rPr>
              <a:t>och</a:t>
            </a:r>
            <a:r>
              <a:rPr lang="en-GB" sz="1400" b="0" i="0" dirty="0">
                <a:solidFill>
                  <a:schemeClr val="bg1"/>
                </a:solidFill>
                <a:effectLst/>
              </a:rPr>
              <a:t> </a:t>
            </a:r>
            <a:r>
              <a:rPr lang="en-GB" sz="1400" b="0" i="0" dirty="0" err="1">
                <a:solidFill>
                  <a:schemeClr val="bg1"/>
                </a:solidFill>
                <a:effectLst/>
              </a:rPr>
              <a:t>verktyg</a:t>
            </a:r>
            <a:r>
              <a:rPr lang="en-GB" sz="1400" b="0" i="0" dirty="0">
                <a:solidFill>
                  <a:schemeClr val="bg1"/>
                </a:solidFill>
                <a:effectLst/>
              </a:rPr>
              <a:t>.</a:t>
            </a:r>
            <a:endParaRPr lang="en-GB" sz="1400" dirty="0">
              <a:solidFill>
                <a:schemeClr val="bg1"/>
              </a:solidFill>
            </a:endParaRPr>
          </a:p>
        </p:txBody>
      </p:sp>
      <p:sp>
        <p:nvSpPr>
          <p:cNvPr id="4" name="Platshållare för text 3">
            <a:extLst>
              <a:ext uri="{FF2B5EF4-FFF2-40B4-BE49-F238E27FC236}">
                <a16:creationId xmlns:a16="http://schemas.microsoft.com/office/drawing/2014/main" id="{83C9BA70-9029-E958-8A99-61B5A80CC18E}"/>
              </a:ext>
            </a:extLst>
          </p:cNvPr>
          <p:cNvSpPr>
            <a:spLocks noGrp="1"/>
          </p:cNvSpPr>
          <p:nvPr>
            <p:ph type="body" sz="quarter" idx="4294967295"/>
          </p:nvPr>
        </p:nvSpPr>
        <p:spPr>
          <a:xfrm>
            <a:off x="4657676" y="4606925"/>
            <a:ext cx="2757487" cy="666750"/>
          </a:xfrm>
        </p:spPr>
        <p:txBody>
          <a:bodyPr lIns="0" tIns="0" rIns="0" bIns="0">
            <a:noAutofit/>
          </a:bodyPr>
          <a:lstStyle/>
          <a:p>
            <a:pPr marL="0" indent="0">
              <a:lnSpc>
                <a:spcPct val="100000"/>
              </a:lnSpc>
              <a:buNone/>
            </a:pPr>
            <a:r>
              <a:rPr lang="sv-SE" sz="1400" b="0" i="0" dirty="0">
                <a:effectLst/>
              </a:rPr>
              <a:t>Genom att tillsammans bygga kunskap, verktyg, labb, och modeller uppnår vi substantiellt värde. </a:t>
            </a:r>
            <a:endParaRPr lang="en-US" sz="1400" dirty="0"/>
          </a:p>
        </p:txBody>
      </p:sp>
      <p:pic>
        <p:nvPicPr>
          <p:cNvPr id="16" name="Bildobjekt 15">
            <a:extLst>
              <a:ext uri="{FF2B5EF4-FFF2-40B4-BE49-F238E27FC236}">
                <a16:creationId xmlns:a16="http://schemas.microsoft.com/office/drawing/2014/main" id="{1DE19C9D-589A-2311-1D00-A96342A6882A}"/>
              </a:ext>
            </a:extLst>
          </p:cNvPr>
          <p:cNvPicPr>
            <a:picLocks noChangeAspect="1"/>
          </p:cNvPicPr>
          <p:nvPr/>
        </p:nvPicPr>
        <p:blipFill rotWithShape="1">
          <a:blip r:embed="rId5" cstate="screen">
            <a:alphaModFix amt="84000"/>
            <a:extLst>
              <a:ext uri="{28A0092B-C50C-407E-A947-70E740481C1C}">
                <a14:useLocalDpi xmlns:a14="http://schemas.microsoft.com/office/drawing/2010/main"/>
              </a:ext>
            </a:extLst>
          </a:blip>
          <a:srcRect/>
          <a:stretch/>
        </p:blipFill>
        <p:spPr>
          <a:xfrm>
            <a:off x="8096385" y="1909628"/>
            <a:ext cx="3335338" cy="2546159"/>
          </a:xfrm>
          <a:prstGeom prst="rect">
            <a:avLst/>
          </a:prstGeom>
        </p:spPr>
      </p:pic>
      <p:sp>
        <p:nvSpPr>
          <p:cNvPr id="5" name="Platshållare för text 4">
            <a:extLst>
              <a:ext uri="{FF2B5EF4-FFF2-40B4-BE49-F238E27FC236}">
                <a16:creationId xmlns:a16="http://schemas.microsoft.com/office/drawing/2014/main" id="{C5D572A6-9F34-53A8-39B9-9D9EF7FEEF3B}"/>
              </a:ext>
            </a:extLst>
          </p:cNvPr>
          <p:cNvSpPr>
            <a:spLocks noGrp="1"/>
          </p:cNvSpPr>
          <p:nvPr>
            <p:ph type="body" sz="quarter" idx="4294967295"/>
          </p:nvPr>
        </p:nvSpPr>
        <p:spPr>
          <a:xfrm>
            <a:off x="4657676" y="2235200"/>
            <a:ext cx="3182937" cy="777875"/>
          </a:xfrm>
        </p:spPr>
        <p:txBody>
          <a:bodyPr lIns="0" tIns="0" rIns="0" bIns="0">
            <a:noAutofit/>
          </a:bodyPr>
          <a:lstStyle/>
          <a:p>
            <a:pPr marL="0" indent="0">
              <a:buNone/>
            </a:pPr>
            <a:r>
              <a:rPr lang="en-US" sz="3200" b="1" err="1">
                <a:solidFill>
                  <a:schemeClr val="bg1"/>
                </a:solidFill>
                <a:latin typeface="Greycliff CF Heavy" pitchFamily="2" charset="77"/>
              </a:rPr>
              <a:t>Samarbete</a:t>
            </a:r>
            <a:endParaRPr lang="en-US" sz="3200" b="1">
              <a:solidFill>
                <a:schemeClr val="bg1"/>
              </a:solidFill>
              <a:latin typeface="Greycliff CF Heavy" pitchFamily="2" charset="77"/>
            </a:endParaRPr>
          </a:p>
        </p:txBody>
      </p:sp>
      <p:sp>
        <p:nvSpPr>
          <p:cNvPr id="19" name="Rektangel 18">
            <a:extLst>
              <a:ext uri="{FF2B5EF4-FFF2-40B4-BE49-F238E27FC236}">
                <a16:creationId xmlns:a16="http://schemas.microsoft.com/office/drawing/2014/main" id="{FEEE8B75-FF0B-540C-96D8-508D5B3F6408}"/>
              </a:ext>
            </a:extLst>
          </p:cNvPr>
          <p:cNvSpPr/>
          <p:nvPr/>
        </p:nvSpPr>
        <p:spPr>
          <a:xfrm>
            <a:off x="8096384" y="1909627"/>
            <a:ext cx="3335339"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Platshållare för text 5">
            <a:extLst>
              <a:ext uri="{FF2B5EF4-FFF2-40B4-BE49-F238E27FC236}">
                <a16:creationId xmlns:a16="http://schemas.microsoft.com/office/drawing/2014/main" id="{961A63E8-490C-3B15-64E6-377DC7260A16}"/>
              </a:ext>
            </a:extLst>
          </p:cNvPr>
          <p:cNvSpPr>
            <a:spLocks noGrp="1"/>
          </p:cNvSpPr>
          <p:nvPr>
            <p:ph type="body" sz="quarter" idx="4294967295"/>
          </p:nvPr>
        </p:nvSpPr>
        <p:spPr>
          <a:xfrm>
            <a:off x="8353068" y="2235200"/>
            <a:ext cx="2898775" cy="777875"/>
          </a:xfrm>
        </p:spPr>
        <p:txBody>
          <a:bodyPr lIns="0" tIns="0" rIns="0" bIns="0">
            <a:noAutofit/>
          </a:bodyPr>
          <a:lstStyle/>
          <a:p>
            <a:pPr marL="0" indent="0">
              <a:buNone/>
            </a:pPr>
            <a:r>
              <a:rPr lang="en-US" sz="3200" b="1" dirty="0" err="1">
                <a:solidFill>
                  <a:schemeClr val="bg1"/>
                </a:solidFill>
                <a:latin typeface="Greycliff CF Heavy" pitchFamily="2" charset="77"/>
              </a:rPr>
              <a:t>Möjliggörare</a:t>
            </a:r>
            <a:endParaRPr lang="en-US" sz="3200" b="1" dirty="0">
              <a:solidFill>
                <a:schemeClr val="bg1"/>
              </a:solidFill>
              <a:latin typeface="Greycliff CF Heavy" pitchFamily="2" charset="77"/>
            </a:endParaRPr>
          </a:p>
        </p:txBody>
      </p:sp>
      <p:sp>
        <p:nvSpPr>
          <p:cNvPr id="7" name="Platshållare för text 6">
            <a:extLst>
              <a:ext uri="{FF2B5EF4-FFF2-40B4-BE49-F238E27FC236}">
                <a16:creationId xmlns:a16="http://schemas.microsoft.com/office/drawing/2014/main" id="{0BE4D23C-81D7-A0D2-516F-024EA66425E3}"/>
              </a:ext>
            </a:extLst>
          </p:cNvPr>
          <p:cNvSpPr>
            <a:spLocks noGrp="1"/>
          </p:cNvSpPr>
          <p:nvPr>
            <p:ph type="body" sz="quarter" idx="4294967295"/>
          </p:nvPr>
        </p:nvSpPr>
        <p:spPr>
          <a:xfrm>
            <a:off x="8353068" y="4606925"/>
            <a:ext cx="2898775" cy="1164483"/>
          </a:xfrm>
        </p:spPr>
        <p:txBody>
          <a:bodyPr lIns="0" tIns="0" rIns="0" bIns="0">
            <a:noAutofit/>
          </a:bodyPr>
          <a:lstStyle/>
          <a:p>
            <a:pPr marL="0" indent="0">
              <a:lnSpc>
                <a:spcPct val="100000"/>
              </a:lnSpc>
              <a:buNone/>
            </a:pPr>
            <a:r>
              <a:rPr lang="sv-SE" sz="1400" b="0" i="0" dirty="0">
                <a:solidFill>
                  <a:schemeClr val="bg1"/>
                </a:solidFill>
                <a:effectLst/>
              </a:rPr>
              <a:t>Vi fokuserar på fem möjliggörare: </a:t>
            </a:r>
            <a:r>
              <a:rPr lang="sv-SE" sz="1400" b="0" i="1" dirty="0">
                <a:solidFill>
                  <a:schemeClr val="bg1"/>
                </a:solidFill>
                <a:effectLst/>
              </a:rPr>
              <a:t>Data och infrastruktur</a:t>
            </a:r>
            <a:r>
              <a:rPr lang="sv-SE" sz="1400" b="0" i="0" dirty="0">
                <a:solidFill>
                  <a:schemeClr val="bg1"/>
                </a:solidFill>
                <a:effectLst/>
              </a:rPr>
              <a:t>, </a:t>
            </a:r>
            <a:r>
              <a:rPr lang="sv-SE" sz="1400" b="0" i="1" dirty="0">
                <a:solidFill>
                  <a:schemeClr val="bg1"/>
                </a:solidFill>
                <a:effectLst/>
              </a:rPr>
              <a:t>Organisation och kultur, Teknologi, Ekosystem </a:t>
            </a:r>
            <a:r>
              <a:rPr lang="sv-SE" sz="1400" b="0" dirty="0">
                <a:solidFill>
                  <a:schemeClr val="bg1"/>
                </a:solidFill>
                <a:effectLst/>
              </a:rPr>
              <a:t>och </a:t>
            </a:r>
            <a:r>
              <a:rPr lang="sv-SE" sz="1400" b="0" i="1" dirty="0">
                <a:solidFill>
                  <a:schemeClr val="bg1"/>
                </a:solidFill>
                <a:effectLst/>
              </a:rPr>
              <a:t>Expertis</a:t>
            </a:r>
            <a:r>
              <a:rPr lang="sv-SE" sz="1400" b="0" i="0" dirty="0">
                <a:solidFill>
                  <a:schemeClr val="bg1"/>
                </a:solidFill>
                <a:effectLst/>
              </a:rPr>
              <a:t>.</a:t>
            </a:r>
            <a:endParaRPr lang="en-US" sz="1400" dirty="0">
              <a:solidFill>
                <a:schemeClr val="bg1"/>
              </a:solidFill>
            </a:endParaRPr>
          </a:p>
        </p:txBody>
      </p:sp>
      <p:pic>
        <p:nvPicPr>
          <p:cNvPr id="14" name="Bildobjekt 13" descr="En bild som visar ritning&#10;&#10;Automatiskt genererad beskrivning">
            <a:extLst>
              <a:ext uri="{FF2B5EF4-FFF2-40B4-BE49-F238E27FC236}">
                <a16:creationId xmlns:a16="http://schemas.microsoft.com/office/drawing/2014/main" id="{E3822A32-E6BD-2D94-187C-FA51FD0D7B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5" name="Google Shape;141;p1">
            <a:extLst>
              <a:ext uri="{FF2B5EF4-FFF2-40B4-BE49-F238E27FC236}">
                <a16:creationId xmlns:a16="http://schemas.microsoft.com/office/drawing/2014/main" id="{14DD4276-1C61-94C6-AB2F-DAEBA0193805}"/>
              </a:ext>
            </a:extLst>
          </p:cNvPr>
          <p:cNvSpPr txBox="1">
            <a:spLocks/>
          </p:cNvSpPr>
          <p:nvPr/>
        </p:nvSpPr>
        <p:spPr>
          <a:xfrm>
            <a:off x="691672" y="905634"/>
            <a:ext cx="8290560" cy="761358"/>
          </a:xfrm>
          <a:prstGeom prst="rect">
            <a:avLst/>
          </a:prstGeom>
          <a:noFill/>
          <a:ln>
            <a:noFill/>
          </a:ln>
        </p:spPr>
        <p:txBody>
          <a:bodyPr spcFirstLastPara="1" vert="horz" wrap="square" lIns="90000" tIns="43200" rIns="90000" bIns="43200" rtlCol="0" anchor="t" anchorCtr="0">
            <a:noAutofit/>
          </a:bodyPr>
          <a:lstStyle>
            <a:lvl1pPr algn="ctr" defTabSz="914400" rtl="0" eaLnBrk="1" latinLnBrk="0" hangingPunct="1">
              <a:lnSpc>
                <a:spcPct val="90000"/>
              </a:lnSpc>
              <a:spcBef>
                <a:spcPct val="0"/>
              </a:spcBef>
              <a:buNone/>
              <a:defRPr sz="6400" b="1" i="0" kern="1200" cap="all" baseline="0">
                <a:solidFill>
                  <a:schemeClr val="tx1"/>
                </a:solidFill>
                <a:latin typeface="Greycliff CF Heavy" pitchFamily="2" charset="77"/>
                <a:ea typeface="+mj-ea"/>
                <a:cs typeface="+mj-cs"/>
              </a:defRPr>
            </a:lvl1pPr>
          </a:lstStyle>
          <a:p>
            <a:pPr algn="l"/>
            <a:r>
              <a:rPr lang="en-US" sz="3200" cap="none" err="1">
                <a:solidFill>
                  <a:schemeClr val="bg1"/>
                </a:solidFill>
                <a:latin typeface="Greycliff CF Heavy"/>
              </a:rPr>
              <a:t>Hur</a:t>
            </a:r>
            <a:r>
              <a:rPr lang="en-US" sz="3200">
                <a:solidFill>
                  <a:schemeClr val="bg1"/>
                </a:solidFill>
                <a:latin typeface="Greycliff CF Heavy"/>
              </a:rPr>
              <a:t>?</a:t>
            </a:r>
            <a:endParaRPr lang="sv-SE" sz="3200">
              <a:solidFill>
                <a:schemeClr val="bg1"/>
              </a:solidFill>
            </a:endParaRPr>
          </a:p>
        </p:txBody>
      </p:sp>
    </p:spTree>
    <p:extLst>
      <p:ext uri="{BB962C8B-B14F-4D97-AF65-F5344CB8AC3E}">
        <p14:creationId xmlns:p14="http://schemas.microsoft.com/office/powerpoint/2010/main" val="3245027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F517502F-FDCF-412F-C98D-56FF71D8622E}"/>
              </a:ext>
            </a:extLst>
          </p:cNvPr>
          <p:cNvSpPr/>
          <p:nvPr/>
        </p:nvSpPr>
        <p:spPr>
          <a:xfrm>
            <a:off x="391441" y="0"/>
            <a:ext cx="411429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4" name="Rektangel 3">
            <a:extLst>
              <a:ext uri="{FF2B5EF4-FFF2-40B4-BE49-F238E27FC236}">
                <a16:creationId xmlns:a16="http://schemas.microsoft.com/office/drawing/2014/main" id="{06D4442C-5037-49FC-EB56-CC4EB6FCBAAF}"/>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6" name="textruta 15">
            <a:extLst>
              <a:ext uri="{FF2B5EF4-FFF2-40B4-BE49-F238E27FC236}">
                <a16:creationId xmlns:a16="http://schemas.microsoft.com/office/drawing/2014/main" id="{A646F5CE-F2D6-1AA1-6052-2C6BD57C7525}"/>
              </a:ext>
            </a:extLst>
          </p:cNvPr>
          <p:cNvSpPr txBox="1"/>
          <p:nvPr/>
        </p:nvSpPr>
        <p:spPr>
          <a:xfrm>
            <a:off x="669600" y="1629420"/>
            <a:ext cx="3403043" cy="2554545"/>
          </a:xfrm>
          <a:prstGeom prst="rect">
            <a:avLst/>
          </a:prstGeom>
          <a:noFill/>
        </p:spPr>
        <p:txBody>
          <a:bodyPr wrap="square" rtlCol="0">
            <a:spAutoFit/>
          </a:bodyPr>
          <a:lstStyle/>
          <a:p>
            <a:r>
              <a:rPr lang="en-US" sz="2000" dirty="0">
                <a:latin typeface="Greycliff CF" pitchFamily="2" charset="77"/>
              </a:rPr>
              <a:t>Den </a:t>
            </a:r>
            <a:r>
              <a:rPr lang="en-US" sz="2000" dirty="0" err="1">
                <a:latin typeface="Greycliff CF" pitchFamily="2" charset="77"/>
              </a:rPr>
              <a:t>femte</a:t>
            </a:r>
            <a:r>
              <a:rPr lang="en-US" sz="2000" dirty="0">
                <a:latin typeface="Greycliff CF" pitchFamily="2" charset="77"/>
              </a:rPr>
              <a:t> </a:t>
            </a:r>
            <a:r>
              <a:rPr lang="en-US" sz="2000" dirty="0" err="1">
                <a:latin typeface="Greycliff CF" pitchFamily="2" charset="77"/>
              </a:rPr>
              <a:t>möjliggöraren</a:t>
            </a:r>
            <a:r>
              <a:rPr lang="en-US" sz="2000" dirty="0">
                <a:latin typeface="Greycliff CF" pitchFamily="2" charset="77"/>
              </a:rPr>
              <a:t> </a:t>
            </a:r>
            <a:r>
              <a:rPr lang="en-US" sz="2000" dirty="0" err="1">
                <a:latin typeface="Greycliff CF" pitchFamily="2" charset="77"/>
              </a:rPr>
              <a:t>handlar</a:t>
            </a:r>
            <a:r>
              <a:rPr lang="en-US" sz="2000" dirty="0">
                <a:latin typeface="Greycliff CF" pitchFamily="2" charset="77"/>
              </a:rPr>
              <a:t> om </a:t>
            </a:r>
            <a:r>
              <a:rPr lang="en-US" sz="2000" dirty="0" err="1">
                <a:latin typeface="Greycliff CF" pitchFamily="2" charset="77"/>
              </a:rPr>
              <a:t>expertis</a:t>
            </a:r>
            <a:r>
              <a:rPr lang="en-US" sz="2000" dirty="0">
                <a:latin typeface="Greycliff CF" pitchFamily="2" charset="77"/>
              </a:rPr>
              <a:t>. 
</a:t>
            </a:r>
          </a:p>
          <a:p>
            <a:r>
              <a:rPr lang="en-US" sz="2000" dirty="0">
                <a:latin typeface="Greycliff CF" pitchFamily="2" charset="77"/>
              </a:rPr>
              <a:t>AI Sweden </a:t>
            </a:r>
            <a:r>
              <a:rPr lang="en-US" sz="2000" dirty="0" err="1">
                <a:latin typeface="Greycliff CF" pitchFamily="2" charset="77"/>
              </a:rPr>
              <a:t>och</a:t>
            </a:r>
            <a:r>
              <a:rPr lang="en-US" sz="2000" dirty="0">
                <a:latin typeface="Greycliff CF" pitchFamily="2" charset="77"/>
              </a:rPr>
              <a:t> </a:t>
            </a:r>
            <a:r>
              <a:rPr lang="en-US" sz="2000" dirty="0" err="1">
                <a:latin typeface="Greycliff CF" pitchFamily="2" charset="77"/>
              </a:rPr>
              <a:t>våra</a:t>
            </a:r>
            <a:r>
              <a:rPr lang="en-US" sz="2000" dirty="0">
                <a:latin typeface="Greycliff CF" pitchFamily="2" charset="77"/>
              </a:rPr>
              <a:t> partner </a:t>
            </a:r>
            <a:r>
              <a:rPr lang="en-US" sz="2000" dirty="0" err="1">
                <a:latin typeface="Greycliff CF" pitchFamily="2" charset="77"/>
              </a:rPr>
              <a:t>utvecklar</a:t>
            </a:r>
            <a:r>
              <a:rPr lang="en-US" sz="2000" dirty="0">
                <a:latin typeface="Greycliff CF" pitchFamily="2" charset="77"/>
              </a:rPr>
              <a:t> </a:t>
            </a:r>
            <a:r>
              <a:rPr lang="en-US" sz="2000" dirty="0" err="1">
                <a:latin typeface="Greycliff CF" pitchFamily="2" charset="77"/>
              </a:rPr>
              <a:t>talangprogram</a:t>
            </a:r>
            <a:r>
              <a:rPr lang="en-US" sz="2000" dirty="0">
                <a:latin typeface="Greycliff CF" pitchFamily="2" charset="77"/>
              </a:rPr>
              <a:t>, </a:t>
            </a:r>
            <a:r>
              <a:rPr lang="en-US" sz="2000" dirty="0" err="1">
                <a:latin typeface="Greycliff CF" pitchFamily="2" charset="77"/>
              </a:rPr>
              <a:t>kurser</a:t>
            </a:r>
            <a:r>
              <a:rPr lang="en-US" sz="2000" dirty="0">
                <a:latin typeface="Greycliff CF" pitchFamily="2" charset="77"/>
              </a:rPr>
              <a:t> </a:t>
            </a:r>
            <a:r>
              <a:rPr lang="en-US" sz="2000" dirty="0" err="1">
                <a:latin typeface="Greycliff CF" pitchFamily="2" charset="77"/>
              </a:rPr>
              <a:t>och</a:t>
            </a:r>
            <a:r>
              <a:rPr lang="en-US" sz="2000" dirty="0">
                <a:latin typeface="Greycliff CF" pitchFamily="2" charset="77"/>
              </a:rPr>
              <a:t> </a:t>
            </a:r>
            <a:r>
              <a:rPr lang="en-US" sz="2000" dirty="0" err="1">
                <a:latin typeface="Greycliff CF" pitchFamily="2" charset="77"/>
              </a:rPr>
              <a:t>utbildningsmaterial</a:t>
            </a:r>
            <a:r>
              <a:rPr lang="en-US" sz="2000" dirty="0">
                <a:latin typeface="Greycliff CF" pitchFamily="2" charset="77"/>
              </a:rPr>
              <a:t>.
</a:t>
            </a:r>
          </a:p>
        </p:txBody>
      </p:sp>
      <p:grpSp>
        <p:nvGrpSpPr>
          <p:cNvPr id="39" name="Grupp 38">
            <a:extLst>
              <a:ext uri="{FF2B5EF4-FFF2-40B4-BE49-F238E27FC236}">
                <a16:creationId xmlns:a16="http://schemas.microsoft.com/office/drawing/2014/main" id="{3AC6DCA0-2BCA-634D-A329-9C0D57BB0997}"/>
              </a:ext>
            </a:extLst>
          </p:cNvPr>
          <p:cNvGrpSpPr/>
          <p:nvPr/>
        </p:nvGrpSpPr>
        <p:grpSpPr>
          <a:xfrm>
            <a:off x="4919037" y="1790465"/>
            <a:ext cx="6881522" cy="4426233"/>
            <a:chOff x="4593820" y="1856725"/>
            <a:chExt cx="6881522" cy="4426233"/>
          </a:xfrm>
        </p:grpSpPr>
        <p:grpSp>
          <p:nvGrpSpPr>
            <p:cNvPr id="3" name="Grupp 2">
              <a:extLst>
                <a:ext uri="{FF2B5EF4-FFF2-40B4-BE49-F238E27FC236}">
                  <a16:creationId xmlns:a16="http://schemas.microsoft.com/office/drawing/2014/main" id="{8BE1FC42-E894-46F4-DF61-887BA434476C}"/>
                </a:ext>
              </a:extLst>
            </p:cNvPr>
            <p:cNvGrpSpPr/>
            <p:nvPr/>
          </p:nvGrpSpPr>
          <p:grpSpPr>
            <a:xfrm>
              <a:off x="4773689" y="1856725"/>
              <a:ext cx="2640460" cy="1597011"/>
              <a:chOff x="892693" y="7242116"/>
              <a:chExt cx="2640460" cy="1597011"/>
            </a:xfrm>
          </p:grpSpPr>
          <p:sp>
            <p:nvSpPr>
              <p:cNvPr id="5" name="textruta 4">
                <a:extLst>
                  <a:ext uri="{FF2B5EF4-FFF2-40B4-BE49-F238E27FC236}">
                    <a16:creationId xmlns:a16="http://schemas.microsoft.com/office/drawing/2014/main" id="{438C9C95-B664-025F-A45B-A3EF36B37D66}"/>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125</a:t>
                </a:r>
              </a:p>
            </p:txBody>
          </p:sp>
          <p:sp>
            <p:nvSpPr>
              <p:cNvPr id="6" name="textruta 5">
                <a:extLst>
                  <a:ext uri="{FF2B5EF4-FFF2-40B4-BE49-F238E27FC236}">
                    <a16:creationId xmlns:a16="http://schemas.microsoft.com/office/drawing/2014/main" id="{A91DCDB8-5CDE-A7F7-5583-213669B42ADD}"/>
                  </a:ext>
                </a:extLst>
              </p:cNvPr>
              <p:cNvSpPr txBox="1"/>
              <p:nvPr/>
            </p:nvSpPr>
            <p:spPr>
              <a:xfrm>
                <a:off x="892693" y="8100463"/>
                <a:ext cx="2640459" cy="738664"/>
              </a:xfrm>
              <a:prstGeom prst="rect">
                <a:avLst/>
              </a:prstGeom>
              <a:noFill/>
            </p:spPr>
            <p:txBody>
              <a:bodyPr wrap="square" rtlCol="0">
                <a:spAutoFit/>
              </a:bodyPr>
              <a:lstStyle/>
              <a:p>
                <a:pPr algn="ctr"/>
                <a:r>
                  <a:rPr lang="sv-SE" sz="1400" dirty="0">
                    <a:solidFill>
                      <a:schemeClr val="bg1"/>
                    </a:solidFill>
                    <a:latin typeface="Greycliff CF" pitchFamily="2" charset="77"/>
                  </a:rPr>
                  <a:t>deltagare i 9</a:t>
                </a:r>
                <a:br>
                  <a:rPr lang="sv-SE" sz="1400" dirty="0">
                    <a:solidFill>
                      <a:schemeClr val="bg1"/>
                    </a:solidFill>
                    <a:latin typeface="Greycliff CF" pitchFamily="2" charset="77"/>
                  </a:rPr>
                </a:br>
                <a:r>
                  <a:rPr lang="sv-SE" sz="1400" dirty="0">
                    <a:solidFill>
                      <a:schemeClr val="bg1"/>
                    </a:solidFill>
                    <a:latin typeface="Greycliff CF" pitchFamily="2" charset="77"/>
                  </a:rPr>
                  <a:t> talangprogram
</a:t>
                </a:r>
              </a:p>
            </p:txBody>
          </p:sp>
        </p:grpSp>
        <p:grpSp>
          <p:nvGrpSpPr>
            <p:cNvPr id="23" name="Grupp 22">
              <a:extLst>
                <a:ext uri="{FF2B5EF4-FFF2-40B4-BE49-F238E27FC236}">
                  <a16:creationId xmlns:a16="http://schemas.microsoft.com/office/drawing/2014/main" id="{ADB63CAD-8982-2C27-D134-8ED133295E67}"/>
                </a:ext>
              </a:extLst>
            </p:cNvPr>
            <p:cNvGrpSpPr/>
            <p:nvPr/>
          </p:nvGrpSpPr>
          <p:grpSpPr>
            <a:xfrm>
              <a:off x="4763351" y="3374099"/>
              <a:ext cx="2650798" cy="1606929"/>
              <a:chOff x="882355" y="7242116"/>
              <a:chExt cx="2650798" cy="1606929"/>
            </a:xfrm>
          </p:grpSpPr>
          <p:sp>
            <p:nvSpPr>
              <p:cNvPr id="24" name="textruta 23">
                <a:extLst>
                  <a:ext uri="{FF2B5EF4-FFF2-40B4-BE49-F238E27FC236}">
                    <a16:creationId xmlns:a16="http://schemas.microsoft.com/office/drawing/2014/main" id="{CBECCE57-894F-02B5-76C4-F5499E3CF670}"/>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32</a:t>
                </a:r>
              </a:p>
            </p:txBody>
          </p:sp>
          <p:sp>
            <p:nvSpPr>
              <p:cNvPr id="25" name="textruta 24">
                <a:extLst>
                  <a:ext uri="{FF2B5EF4-FFF2-40B4-BE49-F238E27FC236}">
                    <a16:creationId xmlns:a16="http://schemas.microsoft.com/office/drawing/2014/main" id="{0E761C07-91DA-CCE4-BFD5-8B4D4302A23C}"/>
                  </a:ext>
                </a:extLst>
              </p:cNvPr>
              <p:cNvSpPr txBox="1"/>
              <p:nvPr/>
            </p:nvSpPr>
            <p:spPr>
              <a:xfrm>
                <a:off x="882355" y="8110381"/>
                <a:ext cx="2640459" cy="738664"/>
              </a:xfrm>
              <a:prstGeom prst="rect">
                <a:avLst/>
              </a:prstGeom>
              <a:noFill/>
            </p:spPr>
            <p:txBody>
              <a:bodyPr wrap="square" rtlCol="0">
                <a:spAutoFit/>
              </a:bodyPr>
              <a:lstStyle/>
              <a:p>
                <a:pPr algn="ctr"/>
                <a:r>
                  <a:rPr lang="sv-SE" sz="1400" dirty="0">
                    <a:solidFill>
                      <a:schemeClr val="bg1"/>
                    </a:solidFill>
                    <a:latin typeface="Greycliff CF" pitchFamily="2" charset="77"/>
                  </a:rPr>
                  <a:t>partnerorganisationer som deltar i talangprogram
</a:t>
                </a:r>
              </a:p>
            </p:txBody>
          </p:sp>
        </p:grpSp>
        <p:grpSp>
          <p:nvGrpSpPr>
            <p:cNvPr id="26" name="Grupp 25">
              <a:extLst>
                <a:ext uri="{FF2B5EF4-FFF2-40B4-BE49-F238E27FC236}">
                  <a16:creationId xmlns:a16="http://schemas.microsoft.com/office/drawing/2014/main" id="{C4913C53-A700-109D-DEC6-2A056B46C9EE}"/>
                </a:ext>
              </a:extLst>
            </p:cNvPr>
            <p:cNvGrpSpPr/>
            <p:nvPr/>
          </p:nvGrpSpPr>
          <p:grpSpPr>
            <a:xfrm>
              <a:off x="4593820" y="4891473"/>
              <a:ext cx="3198021" cy="1391485"/>
              <a:chOff x="712824" y="7242116"/>
              <a:chExt cx="3198021" cy="1391485"/>
            </a:xfrm>
          </p:grpSpPr>
          <p:sp>
            <p:nvSpPr>
              <p:cNvPr id="27" name="textruta 26">
                <a:extLst>
                  <a:ext uri="{FF2B5EF4-FFF2-40B4-BE49-F238E27FC236}">
                    <a16:creationId xmlns:a16="http://schemas.microsoft.com/office/drawing/2014/main" id="{7CC91021-EBAA-7221-FB4B-DE89682CE0E3}"/>
                  </a:ext>
                </a:extLst>
              </p:cNvPr>
              <p:cNvSpPr txBox="1"/>
              <p:nvPr/>
            </p:nvSpPr>
            <p:spPr>
              <a:xfrm>
                <a:off x="892694" y="7242116"/>
                <a:ext cx="28145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1 500+</a:t>
                </a:r>
              </a:p>
            </p:txBody>
          </p:sp>
          <p:sp>
            <p:nvSpPr>
              <p:cNvPr id="28" name="textruta 27">
                <a:extLst>
                  <a:ext uri="{FF2B5EF4-FFF2-40B4-BE49-F238E27FC236}">
                    <a16:creationId xmlns:a16="http://schemas.microsoft.com/office/drawing/2014/main" id="{6F5F2D19-0E2E-479E-9A99-24788B2BE693}"/>
                  </a:ext>
                </a:extLst>
              </p:cNvPr>
              <p:cNvSpPr txBox="1"/>
              <p:nvPr/>
            </p:nvSpPr>
            <p:spPr>
              <a:xfrm>
                <a:off x="712824" y="8110381"/>
                <a:ext cx="3198021" cy="523220"/>
              </a:xfrm>
              <a:prstGeom prst="rect">
                <a:avLst/>
              </a:prstGeom>
              <a:noFill/>
            </p:spPr>
            <p:txBody>
              <a:bodyPr wrap="square" rtlCol="0">
                <a:spAutoFit/>
              </a:bodyPr>
              <a:lstStyle/>
              <a:p>
                <a:pPr algn="ctr"/>
                <a:r>
                  <a:rPr lang="sv-SE" sz="1400" dirty="0">
                    <a:solidFill>
                      <a:schemeClr val="bg1"/>
                    </a:solidFill>
                    <a:latin typeface="Greycliff CF" pitchFamily="2" charset="77"/>
                  </a:rPr>
                  <a:t>deltagare tillbringade totalt </a:t>
                </a:r>
              </a:p>
              <a:p>
                <a:pPr algn="ctr"/>
                <a:r>
                  <a:rPr lang="sv-SE" sz="1400" dirty="0">
                    <a:solidFill>
                      <a:schemeClr val="bg1"/>
                    </a:solidFill>
                    <a:latin typeface="Greycliff CF" pitchFamily="2" charset="77"/>
                  </a:rPr>
                  <a:t>5 000+ timmar i utbildningsaktiviteter</a:t>
                </a:r>
              </a:p>
            </p:txBody>
          </p:sp>
        </p:grpSp>
        <p:grpSp>
          <p:nvGrpSpPr>
            <p:cNvPr id="29" name="Grupp 28">
              <a:extLst>
                <a:ext uri="{FF2B5EF4-FFF2-40B4-BE49-F238E27FC236}">
                  <a16:creationId xmlns:a16="http://schemas.microsoft.com/office/drawing/2014/main" id="{2327BE21-7B50-91D9-16D1-DEBC2E03F9CE}"/>
                </a:ext>
              </a:extLst>
            </p:cNvPr>
            <p:cNvGrpSpPr/>
            <p:nvPr/>
          </p:nvGrpSpPr>
          <p:grpSpPr>
            <a:xfrm>
              <a:off x="8431192" y="1856725"/>
              <a:ext cx="2640459" cy="1606929"/>
              <a:chOff x="892694" y="7242116"/>
              <a:chExt cx="2640459" cy="1606929"/>
            </a:xfrm>
          </p:grpSpPr>
          <p:sp>
            <p:nvSpPr>
              <p:cNvPr id="30" name="textruta 29">
                <a:extLst>
                  <a:ext uri="{FF2B5EF4-FFF2-40B4-BE49-F238E27FC236}">
                    <a16:creationId xmlns:a16="http://schemas.microsoft.com/office/drawing/2014/main" id="{F3681CC9-6505-F86F-A2C7-3811667E7120}"/>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9</a:t>
                </a:r>
              </a:p>
            </p:txBody>
          </p:sp>
          <p:sp>
            <p:nvSpPr>
              <p:cNvPr id="31" name="textruta 30">
                <a:extLst>
                  <a:ext uri="{FF2B5EF4-FFF2-40B4-BE49-F238E27FC236}">
                    <a16:creationId xmlns:a16="http://schemas.microsoft.com/office/drawing/2014/main" id="{F13BC083-C258-B6DF-ED1F-31563FE6E116}"/>
                  </a:ext>
                </a:extLst>
              </p:cNvPr>
              <p:cNvSpPr txBox="1"/>
              <p:nvPr/>
            </p:nvSpPr>
            <p:spPr>
              <a:xfrm>
                <a:off x="1070845" y="8110381"/>
                <a:ext cx="2284156" cy="738664"/>
              </a:xfrm>
              <a:prstGeom prst="rect">
                <a:avLst/>
              </a:prstGeom>
              <a:noFill/>
            </p:spPr>
            <p:txBody>
              <a:bodyPr wrap="square" rtlCol="0">
                <a:spAutoFit/>
              </a:bodyPr>
              <a:lstStyle/>
              <a:p>
                <a:pPr algn="ctr"/>
                <a:r>
                  <a:rPr lang="sv-SE" sz="1400" dirty="0">
                    <a:solidFill>
                      <a:schemeClr val="bg1"/>
                    </a:solidFill>
                    <a:latin typeface="Greycliff CF" pitchFamily="2" charset="77"/>
                  </a:rPr>
                  <a:t>Pågående talangprogram
</a:t>
                </a:r>
              </a:p>
            </p:txBody>
          </p:sp>
        </p:grpSp>
        <p:grpSp>
          <p:nvGrpSpPr>
            <p:cNvPr id="32" name="Grupp 31">
              <a:extLst>
                <a:ext uri="{FF2B5EF4-FFF2-40B4-BE49-F238E27FC236}">
                  <a16:creationId xmlns:a16="http://schemas.microsoft.com/office/drawing/2014/main" id="{1F9534A1-606D-7588-D8CE-C86F454CE285}"/>
                </a:ext>
              </a:extLst>
            </p:cNvPr>
            <p:cNvGrpSpPr/>
            <p:nvPr/>
          </p:nvGrpSpPr>
          <p:grpSpPr>
            <a:xfrm>
              <a:off x="8251322" y="3374099"/>
              <a:ext cx="3000201" cy="1606929"/>
              <a:chOff x="712824" y="7242116"/>
              <a:chExt cx="3000201" cy="1606929"/>
            </a:xfrm>
          </p:grpSpPr>
          <p:sp>
            <p:nvSpPr>
              <p:cNvPr id="33" name="textruta 32">
                <a:extLst>
                  <a:ext uri="{FF2B5EF4-FFF2-40B4-BE49-F238E27FC236}">
                    <a16:creationId xmlns:a16="http://schemas.microsoft.com/office/drawing/2014/main" id="{67ED0297-55BE-E78E-0111-1282E0D4670F}"/>
                  </a:ext>
                </a:extLst>
              </p:cNvPr>
              <p:cNvSpPr txBox="1"/>
              <p:nvPr/>
            </p:nvSpPr>
            <p:spPr>
              <a:xfrm>
                <a:off x="892694" y="7242116"/>
                <a:ext cx="2640459" cy="1015663"/>
              </a:xfrm>
              <a:prstGeom prst="rect">
                <a:avLst/>
              </a:prstGeom>
              <a:noFill/>
            </p:spPr>
            <p:txBody>
              <a:bodyPr wrap="square" rtlCol="0">
                <a:spAutoFit/>
              </a:bodyPr>
              <a:lstStyle/>
              <a:p>
                <a:pPr algn="ctr"/>
                <a:r>
                  <a:rPr lang="sv-SE" sz="6000" b="1">
                    <a:solidFill>
                      <a:schemeClr val="accent1"/>
                    </a:solidFill>
                    <a:latin typeface="Greycliff CF Heavy" pitchFamily="2" charset="77"/>
                  </a:rPr>
                  <a:t>7</a:t>
                </a:r>
              </a:p>
            </p:txBody>
          </p:sp>
          <p:sp>
            <p:nvSpPr>
              <p:cNvPr id="34" name="textruta 33">
                <a:extLst>
                  <a:ext uri="{FF2B5EF4-FFF2-40B4-BE49-F238E27FC236}">
                    <a16:creationId xmlns:a16="http://schemas.microsoft.com/office/drawing/2014/main" id="{6E6D3015-C60E-2C85-B7E1-1BFBF9D15962}"/>
                  </a:ext>
                </a:extLst>
              </p:cNvPr>
              <p:cNvSpPr txBox="1"/>
              <p:nvPr/>
            </p:nvSpPr>
            <p:spPr>
              <a:xfrm>
                <a:off x="712824" y="8110381"/>
                <a:ext cx="3000201" cy="738664"/>
              </a:xfrm>
              <a:prstGeom prst="rect">
                <a:avLst/>
              </a:prstGeom>
              <a:noFill/>
            </p:spPr>
            <p:txBody>
              <a:bodyPr wrap="square" rtlCol="0">
                <a:spAutoFit/>
              </a:bodyPr>
              <a:lstStyle/>
              <a:p>
                <a:pPr algn="ctr"/>
                <a:r>
                  <a:rPr lang="sv-SE" sz="1400" dirty="0">
                    <a:solidFill>
                      <a:schemeClr val="bg1"/>
                    </a:solidFill>
                    <a:latin typeface="Greycliff CF" pitchFamily="2" charset="77"/>
                  </a:rPr>
                  <a:t>kurser för att öka partners</a:t>
                </a:r>
                <a:br>
                  <a:rPr lang="sv-SE" sz="1400" dirty="0">
                    <a:solidFill>
                      <a:schemeClr val="bg1"/>
                    </a:solidFill>
                    <a:latin typeface="Greycliff CF" pitchFamily="2" charset="77"/>
                  </a:rPr>
                </a:br>
                <a:r>
                  <a:rPr lang="sv-SE" sz="1400" dirty="0">
                    <a:solidFill>
                      <a:schemeClr val="bg1"/>
                    </a:solidFill>
                    <a:latin typeface="Greycliff CF" pitchFamily="2" charset="77"/>
                  </a:rPr>
                  <a:t>AI-expertis
</a:t>
                </a:r>
              </a:p>
            </p:txBody>
          </p:sp>
        </p:grpSp>
        <p:grpSp>
          <p:nvGrpSpPr>
            <p:cNvPr id="35" name="Grupp 34">
              <a:extLst>
                <a:ext uri="{FF2B5EF4-FFF2-40B4-BE49-F238E27FC236}">
                  <a16:creationId xmlns:a16="http://schemas.microsoft.com/office/drawing/2014/main" id="{704D906F-8B53-DC9D-3B75-2A7CCEC8C437}"/>
                </a:ext>
              </a:extLst>
            </p:cNvPr>
            <p:cNvGrpSpPr/>
            <p:nvPr/>
          </p:nvGrpSpPr>
          <p:grpSpPr>
            <a:xfrm>
              <a:off x="8251322" y="4891473"/>
              <a:ext cx="3224020" cy="1391485"/>
              <a:chOff x="712824" y="7242116"/>
              <a:chExt cx="3224020" cy="1391485"/>
            </a:xfrm>
          </p:grpSpPr>
          <p:sp>
            <p:nvSpPr>
              <p:cNvPr id="36" name="textruta 35">
                <a:extLst>
                  <a:ext uri="{FF2B5EF4-FFF2-40B4-BE49-F238E27FC236}">
                    <a16:creationId xmlns:a16="http://schemas.microsoft.com/office/drawing/2014/main" id="{F7FB7482-D989-86D7-A688-C67CB39CE12E}"/>
                  </a:ext>
                </a:extLst>
              </p:cNvPr>
              <p:cNvSpPr txBox="1"/>
              <p:nvPr/>
            </p:nvSpPr>
            <p:spPr>
              <a:xfrm>
                <a:off x="836480" y="7242116"/>
                <a:ext cx="3100364"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14 000+</a:t>
                </a:r>
              </a:p>
            </p:txBody>
          </p:sp>
          <p:sp>
            <p:nvSpPr>
              <p:cNvPr id="37" name="textruta 36">
                <a:extLst>
                  <a:ext uri="{FF2B5EF4-FFF2-40B4-BE49-F238E27FC236}">
                    <a16:creationId xmlns:a16="http://schemas.microsoft.com/office/drawing/2014/main" id="{83F57C55-FA8A-6284-6CE9-668142B42825}"/>
                  </a:ext>
                </a:extLst>
              </p:cNvPr>
              <p:cNvSpPr txBox="1"/>
              <p:nvPr/>
            </p:nvSpPr>
            <p:spPr>
              <a:xfrm>
                <a:off x="712824" y="8110381"/>
                <a:ext cx="3000201" cy="523220"/>
              </a:xfrm>
              <a:prstGeom prst="rect">
                <a:avLst/>
              </a:prstGeom>
              <a:noFill/>
            </p:spPr>
            <p:txBody>
              <a:bodyPr wrap="square" rtlCol="0">
                <a:spAutoFit/>
              </a:bodyPr>
              <a:lstStyle/>
              <a:p>
                <a:pPr algn="ctr"/>
                <a:r>
                  <a:rPr lang="sv-SE" sz="1400" dirty="0">
                    <a:solidFill>
                      <a:schemeClr val="bg1"/>
                    </a:solidFill>
                    <a:latin typeface="Greycliff CF" pitchFamily="2" charset="77"/>
                  </a:rPr>
                  <a:t>lyssningstimmar på AI Sweden podcast</a:t>
                </a:r>
                <a:endParaRPr lang="sv-SE" sz="1400" i="1" dirty="0">
                  <a:solidFill>
                    <a:schemeClr val="bg1"/>
                  </a:solidFill>
                  <a:latin typeface="Greycliff CF" pitchFamily="2" charset="77"/>
                </a:endParaRPr>
              </a:p>
            </p:txBody>
          </p:sp>
        </p:grpSp>
      </p:grpSp>
      <p:sp>
        <p:nvSpPr>
          <p:cNvPr id="2" name="textruta 1">
            <a:extLst>
              <a:ext uri="{FF2B5EF4-FFF2-40B4-BE49-F238E27FC236}">
                <a16:creationId xmlns:a16="http://schemas.microsoft.com/office/drawing/2014/main" id="{537764A8-608C-9105-6949-B532F563C8AD}"/>
              </a:ext>
            </a:extLst>
          </p:cNvPr>
          <p:cNvSpPr txBox="1"/>
          <p:nvPr/>
        </p:nvSpPr>
        <p:spPr>
          <a:xfrm>
            <a:off x="7918437" y="1114630"/>
            <a:ext cx="838691" cy="461665"/>
          </a:xfrm>
          <a:prstGeom prst="rect">
            <a:avLst/>
          </a:prstGeom>
          <a:noFill/>
        </p:spPr>
        <p:txBody>
          <a:bodyPr wrap="none" rtlCol="0">
            <a:spAutoFit/>
          </a:bodyPr>
          <a:lstStyle/>
          <a:p>
            <a:pPr algn="ctr"/>
            <a:r>
              <a:rPr lang="en-US" sz="2400" dirty="0">
                <a:solidFill>
                  <a:schemeClr val="bg1"/>
                </a:solidFill>
                <a:latin typeface="Greycliff CF" pitchFamily="2" charset="77"/>
              </a:rPr>
              <a:t>2023</a:t>
            </a:r>
          </a:p>
        </p:txBody>
      </p:sp>
      <p:sp>
        <p:nvSpPr>
          <p:cNvPr id="7" name="Platshållare för text 71">
            <a:extLst>
              <a:ext uri="{FF2B5EF4-FFF2-40B4-BE49-F238E27FC236}">
                <a16:creationId xmlns:a16="http://schemas.microsoft.com/office/drawing/2014/main" id="{075D5375-02C2-999A-7A71-2BA1C1DAB2D8}"/>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err="1"/>
              <a:t>Expertis</a:t>
            </a:r>
            <a:endParaRPr lang="en-US" sz="4000" dirty="0">
              <a:solidFill>
                <a:srgbClr val="FFFDF9"/>
              </a:solidFill>
              <a:sym typeface="Arial"/>
            </a:endParaRPr>
          </a:p>
        </p:txBody>
      </p:sp>
    </p:spTree>
    <p:extLst>
      <p:ext uri="{BB962C8B-B14F-4D97-AF65-F5344CB8AC3E}">
        <p14:creationId xmlns:p14="http://schemas.microsoft.com/office/powerpoint/2010/main" val="26103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cirkel, Färggrann, Grafik, kreativitet&#10;&#10;Automatiskt genererad beskrivning">
            <a:extLst>
              <a:ext uri="{FF2B5EF4-FFF2-40B4-BE49-F238E27FC236}">
                <a16:creationId xmlns:a16="http://schemas.microsoft.com/office/drawing/2014/main" id="{DB36F387-796E-1578-E273-27EEF1A178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5551"/>
            <a:ext cx="4447268" cy="2552450"/>
          </a:xfrm>
          <a:prstGeom prst="rect">
            <a:avLst/>
          </a:prstGeom>
        </p:spPr>
      </p:pic>
      <p:sp>
        <p:nvSpPr>
          <p:cNvPr id="3" name="Underrubrik 2">
            <a:extLst>
              <a:ext uri="{FF2B5EF4-FFF2-40B4-BE49-F238E27FC236}">
                <a16:creationId xmlns:a16="http://schemas.microsoft.com/office/drawing/2014/main" id="{75C313F6-CAD7-CFAB-4A7B-DBA70C74C783}"/>
              </a:ext>
            </a:extLst>
          </p:cNvPr>
          <p:cNvSpPr>
            <a:spLocks noGrp="1"/>
          </p:cNvSpPr>
          <p:nvPr>
            <p:ph type="subTitle" idx="1"/>
          </p:nvPr>
        </p:nvSpPr>
        <p:spPr>
          <a:xfrm>
            <a:off x="673999" y="2307538"/>
            <a:ext cx="4653376" cy="1998012"/>
          </a:xfrm>
        </p:spPr>
        <p:txBody>
          <a:bodyPr/>
          <a:lstStyle/>
          <a:p>
            <a:r>
              <a:rPr lang="en-US" dirty="0"/>
              <a:t>|  </a:t>
            </a:r>
            <a:r>
              <a:rPr lang="en-US" dirty="0" err="1"/>
              <a:t>Roterande</a:t>
            </a:r>
            <a:r>
              <a:rPr lang="en-US" dirty="0"/>
              <a:t> program
|  </a:t>
            </a:r>
            <a:r>
              <a:rPr lang="en-US" dirty="0" err="1"/>
              <a:t>Karriärmöjligheter</a:t>
            </a:r>
            <a:r>
              <a:rPr lang="en-US" dirty="0"/>
              <a:t>
|  </a:t>
            </a:r>
            <a:r>
              <a:rPr lang="en-US" dirty="0" err="1"/>
              <a:t>Examensarbeten</a:t>
            </a:r>
            <a:r>
              <a:rPr lang="en-US" dirty="0"/>
              <a:t>
|  </a:t>
            </a:r>
            <a:r>
              <a:rPr lang="en-US" dirty="0" err="1"/>
              <a:t>Sommarprogram</a:t>
            </a:r>
            <a:endParaRPr lang="en-US" dirty="0"/>
          </a:p>
        </p:txBody>
      </p:sp>
      <p:sp>
        <p:nvSpPr>
          <p:cNvPr id="5" name="Rektangel 4">
            <a:extLst>
              <a:ext uri="{FF2B5EF4-FFF2-40B4-BE49-F238E27FC236}">
                <a16:creationId xmlns:a16="http://schemas.microsoft.com/office/drawing/2014/main" id="{2AFFF32A-3218-4A3E-B9C1-BE817707CDD6}"/>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4" name="Onlinemedia 3" descr="Curious about talent programs at AI Sweden?">
            <a:hlinkClick r:id="" action="ppaction://media"/>
            <a:extLst>
              <a:ext uri="{FF2B5EF4-FFF2-40B4-BE49-F238E27FC236}">
                <a16:creationId xmlns:a16="http://schemas.microsoft.com/office/drawing/2014/main" id="{CCCC58CC-395D-3167-6DD9-FE4C9425D882}"/>
              </a:ext>
            </a:extLst>
          </p:cNvPr>
          <p:cNvPicPr>
            <a:picLocks noRot="1" noChangeAspect="1"/>
          </p:cNvPicPr>
          <p:nvPr>
            <a:videoFile r:link="rId1"/>
          </p:nvPr>
        </p:nvPicPr>
        <p:blipFill>
          <a:blip r:embed="rId4"/>
          <a:stretch>
            <a:fillRect/>
          </a:stretch>
        </p:blipFill>
        <p:spPr>
          <a:xfrm>
            <a:off x="4969565" y="2307537"/>
            <a:ext cx="6458630" cy="3649126"/>
          </a:xfrm>
          <a:prstGeom prst="rect">
            <a:avLst/>
          </a:prstGeom>
        </p:spPr>
      </p:pic>
      <p:sp>
        <p:nvSpPr>
          <p:cNvPr id="10" name="Platshållare för text 71">
            <a:extLst>
              <a:ext uri="{FF2B5EF4-FFF2-40B4-BE49-F238E27FC236}">
                <a16:creationId xmlns:a16="http://schemas.microsoft.com/office/drawing/2014/main" id="{3FBD90C9-C37F-55C4-9413-ADBBB50FE256}"/>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err="1"/>
              <a:t>Talangprogram</a:t>
            </a:r>
            <a:r>
              <a:rPr lang="en-US" sz="3200" dirty="0"/>
              <a:t>
</a:t>
            </a:r>
          </a:p>
        </p:txBody>
      </p:sp>
    </p:spTree>
    <p:extLst>
      <p:ext uri="{BB962C8B-B14F-4D97-AF65-F5344CB8AC3E}">
        <p14:creationId xmlns:p14="http://schemas.microsoft.com/office/powerpoint/2010/main" val="365777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olleagues at a conference table in the Edge Learning Lab">
            <a:extLst>
              <a:ext uri="{FF2B5EF4-FFF2-40B4-BE49-F238E27FC236}">
                <a16:creationId xmlns:a16="http://schemas.microsoft.com/office/drawing/2014/main" id="{5D0D1801-AF82-9521-0641-6D05645D22D2}"/>
              </a:ext>
            </a:extLst>
          </p:cNvPr>
          <p:cNvPicPr>
            <a:picLocks noChangeAspect="1" noChangeArrowheads="1"/>
          </p:cNvPicPr>
          <p:nvPr/>
        </p:nvPicPr>
        <p:blipFill rotWithShape="1">
          <a:blip r:embed="rId2" cstate="screen">
            <a:alphaModFix amt="85000"/>
            <a:extLst>
              <a:ext uri="{28A0092B-C50C-407E-A947-70E740481C1C}">
                <a14:useLocalDpi xmlns:a14="http://schemas.microsoft.com/office/drawing/2010/main"/>
              </a:ext>
            </a:extLst>
          </a:blip>
          <a:srcRect l="-346" r="-1"/>
          <a:stretch/>
        </p:blipFill>
        <p:spPr bwMode="auto">
          <a:xfrm>
            <a:off x="743588" y="1916113"/>
            <a:ext cx="3361213" cy="431868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D931EEFD-7EE3-86CF-C6C7-755FCE3694A4}"/>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028" name="Picture 4">
            <a:extLst>
              <a:ext uri="{FF2B5EF4-FFF2-40B4-BE49-F238E27FC236}">
                <a16:creationId xmlns:a16="http://schemas.microsoft.com/office/drawing/2014/main" id="{D3C0291B-59EF-B9FD-D010-33CB7DA121CA}"/>
              </a:ext>
            </a:extLst>
          </p:cNvPr>
          <p:cNvPicPr>
            <a:picLocks noChangeAspect="1" noChangeArrowheads="1"/>
          </p:cNvPicPr>
          <p:nvPr/>
        </p:nvPicPr>
        <p:blipFill rotWithShape="1">
          <a:blip r:embed="rId3" cstate="screen">
            <a:alphaModFix amt="82000"/>
            <a:extLst>
              <a:ext uri="{28A0092B-C50C-407E-A947-70E740481C1C}">
                <a14:useLocalDpi xmlns:a14="http://schemas.microsoft.com/office/drawing/2010/main"/>
              </a:ext>
            </a:extLst>
          </a:blip>
          <a:srcRect/>
          <a:stretch/>
        </p:blipFill>
        <p:spPr bwMode="auto">
          <a:xfrm>
            <a:off x="8064026" y="1916113"/>
            <a:ext cx="3361212" cy="4318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City Lab">
            <a:extLst>
              <a:ext uri="{FF2B5EF4-FFF2-40B4-BE49-F238E27FC236}">
                <a16:creationId xmlns:a16="http://schemas.microsoft.com/office/drawing/2014/main" id="{EF1D8D9B-96E5-7B92-4568-650731BF0AA7}"/>
              </a:ext>
            </a:extLst>
          </p:cNvPr>
          <p:cNvPicPr>
            <a:picLocks noChangeAspect="1" noChangeArrowheads="1"/>
          </p:cNvPicPr>
          <p:nvPr/>
        </p:nvPicPr>
        <p:blipFill rotWithShape="1">
          <a:blip r:embed="rId4" cstate="screen">
            <a:alphaModFix amt="85000"/>
            <a:extLst>
              <a:ext uri="{28A0092B-C50C-407E-A947-70E740481C1C}">
                <a14:useLocalDpi xmlns:a14="http://schemas.microsoft.com/office/drawing/2010/main"/>
              </a:ext>
            </a:extLst>
          </a:blip>
          <a:srcRect/>
          <a:stretch/>
        </p:blipFill>
        <p:spPr bwMode="auto">
          <a:xfrm>
            <a:off x="4392138" y="1916113"/>
            <a:ext cx="3384550" cy="4318680"/>
          </a:xfrm>
          <a:prstGeom prst="rect">
            <a:avLst/>
          </a:prstGeom>
          <a:noFill/>
          <a:extLst>
            <a:ext uri="{909E8E84-426E-40DD-AFC4-6F175D3DCCD1}">
              <a14:hiddenFill xmlns:a14="http://schemas.microsoft.com/office/drawing/2010/main">
                <a:solidFill>
                  <a:srgbClr val="FFFFFF"/>
                </a:solidFill>
              </a14:hiddenFill>
            </a:ext>
          </a:extLst>
        </p:spPr>
      </p:pic>
      <p:sp>
        <p:nvSpPr>
          <p:cNvPr id="5" name="Rubrik 1">
            <a:extLst>
              <a:ext uri="{FF2B5EF4-FFF2-40B4-BE49-F238E27FC236}">
                <a16:creationId xmlns:a16="http://schemas.microsoft.com/office/drawing/2014/main" id="{F0C08DC5-D9EC-9C47-4591-482C6D864F49}"/>
              </a:ext>
            </a:extLst>
          </p:cNvPr>
          <p:cNvSpPr txBox="1">
            <a:spLocks/>
          </p:cNvSpPr>
          <p:nvPr/>
        </p:nvSpPr>
        <p:spPr>
          <a:xfrm>
            <a:off x="987993" y="2160554"/>
            <a:ext cx="2935605" cy="7778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a:lnSpc>
                <a:spcPct val="100000"/>
              </a:lnSpc>
            </a:pPr>
            <a:r>
              <a:rPr lang="en-US" sz="2800" b="1" dirty="0">
                <a:solidFill>
                  <a:schemeClr val="bg1"/>
                </a:solidFill>
                <a:latin typeface="Greycliff CF Heavy" pitchFamily="2" charset="77"/>
              </a:rPr>
              <a:t>Deep dive sessions for </a:t>
            </a:r>
            <a:r>
              <a:rPr lang="en-US" sz="2800" dirty="0">
                <a:solidFill>
                  <a:schemeClr val="bg1"/>
                </a:solidFill>
              </a:rPr>
              <a:t>practitioners</a:t>
            </a:r>
            <a:endParaRPr lang="en-US" sz="2800" b="1" dirty="0">
              <a:solidFill>
                <a:schemeClr val="bg1"/>
              </a:solidFill>
              <a:latin typeface="Greycliff CF Heavy" pitchFamily="2" charset="77"/>
            </a:endParaRPr>
          </a:p>
        </p:txBody>
      </p:sp>
      <p:sp>
        <p:nvSpPr>
          <p:cNvPr id="8" name="Rubrik 1">
            <a:extLst>
              <a:ext uri="{FF2B5EF4-FFF2-40B4-BE49-F238E27FC236}">
                <a16:creationId xmlns:a16="http://schemas.microsoft.com/office/drawing/2014/main" id="{83BB0FB0-88C3-3CE3-927D-C7AAA17FF2F4}"/>
              </a:ext>
            </a:extLst>
          </p:cNvPr>
          <p:cNvSpPr txBox="1">
            <a:spLocks/>
          </p:cNvSpPr>
          <p:nvPr/>
        </p:nvSpPr>
        <p:spPr>
          <a:xfrm>
            <a:off x="4628955" y="2160554"/>
            <a:ext cx="3095625" cy="7778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a:lnSpc>
                <a:spcPct val="100000"/>
              </a:lnSpc>
            </a:pPr>
            <a:r>
              <a:rPr lang="en-US" sz="2800" dirty="0" err="1">
                <a:solidFill>
                  <a:schemeClr val="bg1"/>
                </a:solidFill>
              </a:rPr>
              <a:t>Kom</a:t>
            </a:r>
            <a:r>
              <a:rPr lang="en-US" sz="2800" dirty="0">
                <a:solidFill>
                  <a:schemeClr val="bg1"/>
                </a:solidFill>
              </a:rPr>
              <a:t> </a:t>
            </a:r>
            <a:r>
              <a:rPr lang="en-US" sz="2800" dirty="0" err="1">
                <a:solidFill>
                  <a:schemeClr val="bg1"/>
                </a:solidFill>
              </a:rPr>
              <a:t>igång</a:t>
            </a:r>
            <a:r>
              <a:rPr lang="en-US" sz="2800" dirty="0">
                <a:solidFill>
                  <a:schemeClr val="bg1"/>
                </a:solidFill>
              </a:rPr>
              <a:t> </a:t>
            </a:r>
          </a:p>
          <a:p>
            <a:pPr>
              <a:lnSpc>
                <a:spcPct val="100000"/>
              </a:lnSpc>
            </a:pPr>
            <a:r>
              <a:rPr lang="en-US" sz="2800" dirty="0">
                <a:solidFill>
                  <a:schemeClr val="bg1"/>
                </a:solidFill>
              </a:rPr>
              <a:t>med AI
</a:t>
            </a:r>
          </a:p>
        </p:txBody>
      </p:sp>
      <p:sp>
        <p:nvSpPr>
          <p:cNvPr id="9" name="Rubrik 1">
            <a:extLst>
              <a:ext uri="{FF2B5EF4-FFF2-40B4-BE49-F238E27FC236}">
                <a16:creationId xmlns:a16="http://schemas.microsoft.com/office/drawing/2014/main" id="{E877BAF0-99CB-A372-CC20-2241B6D7536F}"/>
              </a:ext>
            </a:extLst>
          </p:cNvPr>
          <p:cNvSpPr txBox="1">
            <a:spLocks/>
          </p:cNvSpPr>
          <p:nvPr/>
        </p:nvSpPr>
        <p:spPr>
          <a:xfrm>
            <a:off x="8303194" y="2160554"/>
            <a:ext cx="2935605" cy="7778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a:lnSpc>
                <a:spcPct val="100000"/>
              </a:lnSpc>
            </a:pPr>
            <a:r>
              <a:rPr lang="sv-SE" sz="2800" dirty="0">
                <a:solidFill>
                  <a:schemeClr val="bg1"/>
                </a:solidFill>
              </a:rPr>
              <a:t>AI för ledare
</a:t>
            </a:r>
            <a:endParaRPr lang="en-US" sz="2800" dirty="0">
              <a:solidFill>
                <a:schemeClr val="bg1"/>
              </a:solidFill>
            </a:endParaRPr>
          </a:p>
        </p:txBody>
      </p:sp>
      <p:sp>
        <p:nvSpPr>
          <p:cNvPr id="7" name="Platshållare för text 71">
            <a:extLst>
              <a:ext uri="{FF2B5EF4-FFF2-40B4-BE49-F238E27FC236}">
                <a16:creationId xmlns:a16="http://schemas.microsoft.com/office/drawing/2014/main" id="{52E88530-F9DF-F541-5FFF-979B9E6C598A}"/>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err="1">
                <a:solidFill>
                  <a:schemeClr val="bg1"/>
                </a:solidFill>
              </a:rPr>
              <a:t>Kurser</a:t>
            </a:r>
            <a:endParaRPr lang="en-US" sz="3200" dirty="0">
              <a:solidFill>
                <a:schemeClr val="bg1"/>
              </a:solidFill>
            </a:endParaRPr>
          </a:p>
        </p:txBody>
      </p:sp>
    </p:spTree>
    <p:extLst>
      <p:ext uri="{BB962C8B-B14F-4D97-AF65-F5344CB8AC3E}">
        <p14:creationId xmlns:p14="http://schemas.microsoft.com/office/powerpoint/2010/main" val="3483689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27" name="Google Shape;327;p13"/>
          <p:cNvSpPr txBox="1"/>
          <p:nvPr/>
        </p:nvSpPr>
        <p:spPr>
          <a:xfrm>
            <a:off x="669600" y="907200"/>
            <a:ext cx="511678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sv-SE" sz="4000" b="1" dirty="0">
                <a:solidFill>
                  <a:schemeClr val="lt1"/>
                </a:solidFill>
                <a:latin typeface="Greycliff CF Heavy" pitchFamily="2" charset="77"/>
                <a:ea typeface="Arial"/>
                <a:cs typeface="Arial"/>
                <a:sym typeface="Arial"/>
              </a:rPr>
              <a:t>Ta nästa steg</a:t>
            </a:r>
            <a:endParaRPr b="1" dirty="0">
              <a:latin typeface="Greycliff CF Heavy" pitchFamily="2" charset="77"/>
            </a:endParaRPr>
          </a:p>
        </p:txBody>
      </p:sp>
      <p:sp>
        <p:nvSpPr>
          <p:cNvPr id="27" name="Google Shape;308;p13">
            <a:extLst>
              <a:ext uri="{FF2B5EF4-FFF2-40B4-BE49-F238E27FC236}">
                <a16:creationId xmlns:a16="http://schemas.microsoft.com/office/drawing/2014/main" id="{AB2EBECA-7C10-A8DC-4310-28D7F5161546}"/>
              </a:ext>
            </a:extLst>
          </p:cNvPr>
          <p:cNvSpPr/>
          <p:nvPr/>
        </p:nvSpPr>
        <p:spPr>
          <a:xfrm>
            <a:off x="1588376" y="4063303"/>
            <a:ext cx="2160000" cy="135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28" name="Google Shape;309;p13">
            <a:extLst>
              <a:ext uri="{FF2B5EF4-FFF2-40B4-BE49-F238E27FC236}">
                <a16:creationId xmlns:a16="http://schemas.microsoft.com/office/drawing/2014/main" id="{42F46C6E-F499-BD05-1C10-A3D29CDADD24}"/>
              </a:ext>
            </a:extLst>
          </p:cNvPr>
          <p:cNvSpPr/>
          <p:nvPr/>
        </p:nvSpPr>
        <p:spPr>
          <a:xfrm>
            <a:off x="3239053" y="3684855"/>
            <a:ext cx="2160000" cy="135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29" name="Google Shape;310;p13">
            <a:extLst>
              <a:ext uri="{FF2B5EF4-FFF2-40B4-BE49-F238E27FC236}">
                <a16:creationId xmlns:a16="http://schemas.microsoft.com/office/drawing/2014/main" id="{833C93D9-01CF-28BD-8F62-493E013785C8}"/>
              </a:ext>
            </a:extLst>
          </p:cNvPr>
          <p:cNvSpPr/>
          <p:nvPr/>
        </p:nvSpPr>
        <p:spPr>
          <a:xfrm>
            <a:off x="4865264" y="3312712"/>
            <a:ext cx="2160000" cy="135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0" name="Google Shape;311;p13">
            <a:extLst>
              <a:ext uri="{FF2B5EF4-FFF2-40B4-BE49-F238E27FC236}">
                <a16:creationId xmlns:a16="http://schemas.microsoft.com/office/drawing/2014/main" id="{F9390614-D6BE-B155-46E4-C9DC7F88E5B7}"/>
              </a:ext>
            </a:extLst>
          </p:cNvPr>
          <p:cNvSpPr/>
          <p:nvPr/>
        </p:nvSpPr>
        <p:spPr>
          <a:xfrm>
            <a:off x="6495757" y="2941568"/>
            <a:ext cx="2160000" cy="135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 name="Google Shape;312;p13">
            <a:extLst>
              <a:ext uri="{FF2B5EF4-FFF2-40B4-BE49-F238E27FC236}">
                <a16:creationId xmlns:a16="http://schemas.microsoft.com/office/drawing/2014/main" id="{822202F0-D542-A28F-4334-30BB70FBC8A8}"/>
              </a:ext>
            </a:extLst>
          </p:cNvPr>
          <p:cNvSpPr/>
          <p:nvPr/>
        </p:nvSpPr>
        <p:spPr>
          <a:xfrm>
            <a:off x="8098432" y="2575662"/>
            <a:ext cx="1995337" cy="135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2" name="Google Shape;313;p13">
            <a:extLst>
              <a:ext uri="{FF2B5EF4-FFF2-40B4-BE49-F238E27FC236}">
                <a16:creationId xmlns:a16="http://schemas.microsoft.com/office/drawing/2014/main" id="{577E67CD-1771-545B-F53C-983FA771546B}"/>
              </a:ext>
            </a:extLst>
          </p:cNvPr>
          <p:cNvSpPr/>
          <p:nvPr/>
        </p:nvSpPr>
        <p:spPr>
          <a:xfrm rot="-5400000">
            <a:off x="2968437" y="3790768"/>
            <a:ext cx="246038" cy="246038"/>
          </a:xfrm>
          <a:prstGeom prst="rtTriangl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3" name="Google Shape;314;p13">
            <a:extLst>
              <a:ext uri="{FF2B5EF4-FFF2-40B4-BE49-F238E27FC236}">
                <a16:creationId xmlns:a16="http://schemas.microsoft.com/office/drawing/2014/main" id="{C857B333-4F1B-5522-C80A-1DA23994F67A}"/>
              </a:ext>
            </a:extLst>
          </p:cNvPr>
          <p:cNvSpPr/>
          <p:nvPr/>
        </p:nvSpPr>
        <p:spPr>
          <a:xfrm rot="-5400000">
            <a:off x="4593600" y="3412800"/>
            <a:ext cx="246038" cy="246038"/>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4" name="Google Shape;315;p13">
            <a:extLst>
              <a:ext uri="{FF2B5EF4-FFF2-40B4-BE49-F238E27FC236}">
                <a16:creationId xmlns:a16="http://schemas.microsoft.com/office/drawing/2014/main" id="{3317E9AA-1BF9-4777-0E26-940ECA035EB7}"/>
              </a:ext>
            </a:extLst>
          </p:cNvPr>
          <p:cNvSpPr/>
          <p:nvPr/>
        </p:nvSpPr>
        <p:spPr>
          <a:xfrm rot="-5400000">
            <a:off x="6223466" y="3037130"/>
            <a:ext cx="246038" cy="246038"/>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5" name="Google Shape;316;p13">
            <a:extLst>
              <a:ext uri="{FF2B5EF4-FFF2-40B4-BE49-F238E27FC236}">
                <a16:creationId xmlns:a16="http://schemas.microsoft.com/office/drawing/2014/main" id="{C81B4C92-B19F-04C2-7261-FE5D019BAEF6}"/>
              </a:ext>
            </a:extLst>
          </p:cNvPr>
          <p:cNvSpPr/>
          <p:nvPr/>
        </p:nvSpPr>
        <p:spPr>
          <a:xfrm rot="-5400000">
            <a:off x="7830000" y="2669210"/>
            <a:ext cx="246038" cy="246038"/>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6" name="Google Shape;317;p13">
            <a:extLst>
              <a:ext uri="{FF2B5EF4-FFF2-40B4-BE49-F238E27FC236}">
                <a16:creationId xmlns:a16="http://schemas.microsoft.com/office/drawing/2014/main" id="{BA5A8B7D-AB3A-0F85-6F8D-889B284DF7E5}"/>
              </a:ext>
            </a:extLst>
          </p:cNvPr>
          <p:cNvSpPr/>
          <p:nvPr/>
        </p:nvSpPr>
        <p:spPr>
          <a:xfrm rot="5400000">
            <a:off x="9323954" y="2788232"/>
            <a:ext cx="1924591" cy="9144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7" name="Google Shape;318;p13">
            <a:extLst>
              <a:ext uri="{FF2B5EF4-FFF2-40B4-BE49-F238E27FC236}">
                <a16:creationId xmlns:a16="http://schemas.microsoft.com/office/drawing/2014/main" id="{BBC18C79-C0BC-E915-B860-BD7FFFF12245}"/>
              </a:ext>
            </a:extLst>
          </p:cNvPr>
          <p:cNvSpPr txBox="1"/>
          <p:nvPr/>
        </p:nvSpPr>
        <p:spPr>
          <a:xfrm>
            <a:off x="1496201" y="3639247"/>
            <a:ext cx="13933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Nybörjare</a:t>
            </a:r>
            <a:endParaRPr>
              <a:latin typeface="Greycliff CF" pitchFamily="2" charset="77"/>
            </a:endParaRPr>
          </a:p>
        </p:txBody>
      </p:sp>
      <p:sp>
        <p:nvSpPr>
          <p:cNvPr id="38" name="Google Shape;319;p13">
            <a:extLst>
              <a:ext uri="{FF2B5EF4-FFF2-40B4-BE49-F238E27FC236}">
                <a16:creationId xmlns:a16="http://schemas.microsoft.com/office/drawing/2014/main" id="{4972AF70-90A5-C871-ADD0-47D860ED99B3}"/>
              </a:ext>
            </a:extLst>
          </p:cNvPr>
          <p:cNvSpPr txBox="1"/>
          <p:nvPr/>
        </p:nvSpPr>
        <p:spPr>
          <a:xfrm>
            <a:off x="3155736" y="3284971"/>
            <a:ext cx="16177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Utforskare</a:t>
            </a:r>
            <a:endParaRPr>
              <a:latin typeface="Greycliff CF" pitchFamily="2" charset="77"/>
            </a:endParaRPr>
          </a:p>
        </p:txBody>
      </p:sp>
      <p:sp>
        <p:nvSpPr>
          <p:cNvPr id="39" name="Google Shape;320;p13">
            <a:extLst>
              <a:ext uri="{FF2B5EF4-FFF2-40B4-BE49-F238E27FC236}">
                <a16:creationId xmlns:a16="http://schemas.microsoft.com/office/drawing/2014/main" id="{60D64ADC-EBB1-669E-F27A-12B2100E501D}"/>
              </a:ext>
            </a:extLst>
          </p:cNvPr>
          <p:cNvSpPr txBox="1"/>
          <p:nvPr/>
        </p:nvSpPr>
        <p:spPr>
          <a:xfrm>
            <a:off x="4791637" y="2904423"/>
            <a:ext cx="14606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Utövare</a:t>
            </a:r>
            <a:endParaRPr>
              <a:latin typeface="Greycliff CF" pitchFamily="2" charset="77"/>
            </a:endParaRPr>
          </a:p>
        </p:txBody>
      </p:sp>
      <p:sp>
        <p:nvSpPr>
          <p:cNvPr id="40" name="Google Shape;321;p13">
            <a:extLst>
              <a:ext uri="{FF2B5EF4-FFF2-40B4-BE49-F238E27FC236}">
                <a16:creationId xmlns:a16="http://schemas.microsoft.com/office/drawing/2014/main" id="{7C097540-3E78-FA66-7D51-8A4ADCEB122C}"/>
              </a:ext>
            </a:extLst>
          </p:cNvPr>
          <p:cNvSpPr txBox="1"/>
          <p:nvPr/>
        </p:nvSpPr>
        <p:spPr>
          <a:xfrm>
            <a:off x="6411852" y="2536883"/>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Professionell</a:t>
            </a:r>
            <a:endParaRPr>
              <a:latin typeface="Greycliff CF" pitchFamily="2" charset="77"/>
            </a:endParaRPr>
          </a:p>
        </p:txBody>
      </p:sp>
      <p:sp>
        <p:nvSpPr>
          <p:cNvPr id="41" name="Google Shape;322;p13">
            <a:extLst>
              <a:ext uri="{FF2B5EF4-FFF2-40B4-BE49-F238E27FC236}">
                <a16:creationId xmlns:a16="http://schemas.microsoft.com/office/drawing/2014/main" id="{12247959-1E64-9455-5CC9-34C52572D0B7}"/>
              </a:ext>
            </a:extLst>
          </p:cNvPr>
          <p:cNvSpPr txBox="1"/>
          <p:nvPr/>
        </p:nvSpPr>
        <p:spPr>
          <a:xfrm>
            <a:off x="8017381" y="2177224"/>
            <a:ext cx="950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Ledare</a:t>
            </a:r>
            <a:endParaRPr>
              <a:latin typeface="Greycliff CF" pitchFamily="2" charset="77"/>
            </a:endParaRPr>
          </a:p>
        </p:txBody>
      </p:sp>
      <p:sp>
        <p:nvSpPr>
          <p:cNvPr id="42" name="Google Shape;323;p13">
            <a:extLst>
              <a:ext uri="{FF2B5EF4-FFF2-40B4-BE49-F238E27FC236}">
                <a16:creationId xmlns:a16="http://schemas.microsoft.com/office/drawing/2014/main" id="{6FF28BA9-E288-C891-5864-0A4BDFF64C30}"/>
              </a:ext>
            </a:extLst>
          </p:cNvPr>
          <p:cNvSpPr txBox="1"/>
          <p:nvPr/>
        </p:nvSpPr>
        <p:spPr>
          <a:xfrm>
            <a:off x="1675860" y="4347823"/>
            <a:ext cx="1490465"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är inte på </a:t>
            </a:r>
            <a:r>
              <a:rPr lang="sv-SE" sz="1500" dirty="0" err="1">
                <a:solidFill>
                  <a:schemeClr val="dk1"/>
                </a:solidFill>
                <a:latin typeface="Greycliff CF" pitchFamily="2" charset="77"/>
                <a:ea typeface="Arial"/>
                <a:cs typeface="Arial"/>
                <a:sym typeface="Arial"/>
              </a:rPr>
              <a:t>organisatio-nens</a:t>
            </a:r>
            <a:r>
              <a:rPr lang="sv-SE" sz="1500" dirty="0">
                <a:solidFill>
                  <a:schemeClr val="dk1"/>
                </a:solidFill>
                <a:latin typeface="Greycliff CF" pitchFamily="2" charset="77"/>
                <a:ea typeface="Arial"/>
                <a:cs typeface="Arial"/>
                <a:sym typeface="Arial"/>
              </a:rPr>
              <a:t> agenda</a:t>
            </a:r>
            <a:endParaRPr dirty="0">
              <a:latin typeface="Greycliff CF" pitchFamily="2" charset="77"/>
            </a:endParaRPr>
          </a:p>
        </p:txBody>
      </p:sp>
      <p:sp>
        <p:nvSpPr>
          <p:cNvPr id="43" name="Google Shape;324;p13">
            <a:extLst>
              <a:ext uri="{FF2B5EF4-FFF2-40B4-BE49-F238E27FC236}">
                <a16:creationId xmlns:a16="http://schemas.microsoft.com/office/drawing/2014/main" id="{B207423A-246D-6D20-1C4C-4BC2DB1AD6E2}"/>
              </a:ext>
            </a:extLst>
          </p:cNvPr>
          <p:cNvSpPr txBox="1"/>
          <p:nvPr/>
        </p:nvSpPr>
        <p:spPr>
          <a:xfrm>
            <a:off x="3430447" y="3921872"/>
            <a:ext cx="1266960"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En önskan att börja med AI</a:t>
            </a:r>
            <a:endParaRPr>
              <a:latin typeface="Greycliff CF" pitchFamily="2" charset="77"/>
            </a:endParaRPr>
          </a:p>
        </p:txBody>
      </p:sp>
      <p:sp>
        <p:nvSpPr>
          <p:cNvPr id="44" name="Google Shape;325;p13">
            <a:extLst>
              <a:ext uri="{FF2B5EF4-FFF2-40B4-BE49-F238E27FC236}">
                <a16:creationId xmlns:a16="http://schemas.microsoft.com/office/drawing/2014/main" id="{952D977F-156B-42F9-69CD-69B47F6AC376}"/>
              </a:ext>
            </a:extLst>
          </p:cNvPr>
          <p:cNvSpPr txBox="1"/>
          <p:nvPr/>
        </p:nvSpPr>
        <p:spPr>
          <a:xfrm>
            <a:off x="5057745" y="3485635"/>
            <a:ext cx="1458196"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Det finns en påbörjad AI-vision</a:t>
            </a:r>
            <a:endParaRPr>
              <a:latin typeface="Greycliff CF" pitchFamily="2" charset="77"/>
            </a:endParaRPr>
          </a:p>
        </p:txBody>
      </p:sp>
      <p:sp>
        <p:nvSpPr>
          <p:cNvPr id="45" name="Google Shape;326;p13">
            <a:extLst>
              <a:ext uri="{FF2B5EF4-FFF2-40B4-BE49-F238E27FC236}">
                <a16:creationId xmlns:a16="http://schemas.microsoft.com/office/drawing/2014/main" id="{08F7E1EF-7F96-9C10-B9A4-DA44C4C4E102}"/>
              </a:ext>
            </a:extLst>
          </p:cNvPr>
          <p:cNvSpPr txBox="1"/>
          <p:nvPr/>
        </p:nvSpPr>
        <p:spPr>
          <a:xfrm>
            <a:off x="6532450" y="3195124"/>
            <a:ext cx="1538167"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AI är i produktion och brett införlivat</a:t>
            </a:r>
            <a:endParaRPr>
              <a:latin typeface="Greycliff CF" pitchFamily="2" charset="77"/>
            </a:endParaRPr>
          </a:p>
        </p:txBody>
      </p:sp>
      <p:sp>
        <p:nvSpPr>
          <p:cNvPr id="46" name="Google Shape;328;p13">
            <a:extLst>
              <a:ext uri="{FF2B5EF4-FFF2-40B4-BE49-F238E27FC236}">
                <a16:creationId xmlns:a16="http://schemas.microsoft.com/office/drawing/2014/main" id="{FA0AEDCC-344E-DD31-53DB-5778D081D7EE}"/>
              </a:ext>
            </a:extLst>
          </p:cNvPr>
          <p:cNvSpPr txBox="1"/>
          <p:nvPr/>
        </p:nvSpPr>
        <p:spPr>
          <a:xfrm>
            <a:off x="8274851" y="2790896"/>
            <a:ext cx="1569233"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Det </a:t>
            </a:r>
            <a:r>
              <a:rPr lang="sv-SE" sz="1500" dirty="0" err="1">
                <a:solidFill>
                  <a:schemeClr val="dk1"/>
                </a:solidFill>
                <a:latin typeface="Greycliff CF" pitchFamily="2" charset="77"/>
                <a:ea typeface="Arial"/>
                <a:cs typeface="Arial"/>
                <a:sym typeface="Arial"/>
              </a:rPr>
              <a:t>organisa-toriska</a:t>
            </a:r>
            <a:r>
              <a:rPr lang="sv-SE" sz="1500" dirty="0">
                <a:solidFill>
                  <a:schemeClr val="dk1"/>
                </a:solidFill>
                <a:latin typeface="Greycliff CF" pitchFamily="2" charset="77"/>
                <a:ea typeface="Arial"/>
                <a:cs typeface="Arial"/>
                <a:sym typeface="Arial"/>
              </a:rPr>
              <a:t> </a:t>
            </a:r>
            <a:r>
              <a:rPr lang="sv-SE" sz="1500" dirty="0" err="1">
                <a:solidFill>
                  <a:schemeClr val="dk1"/>
                </a:solidFill>
                <a:latin typeface="Greycliff CF" pitchFamily="2" charset="77"/>
                <a:ea typeface="Arial"/>
                <a:cs typeface="Arial"/>
                <a:sym typeface="Arial"/>
              </a:rPr>
              <a:t>DNA:t</a:t>
            </a:r>
            <a:r>
              <a:rPr lang="sv-SE" sz="1500" dirty="0">
                <a:solidFill>
                  <a:schemeClr val="dk1"/>
                </a:solidFill>
                <a:latin typeface="Greycliff CF" pitchFamily="2" charset="77"/>
                <a:ea typeface="Arial"/>
                <a:cs typeface="Arial"/>
                <a:sym typeface="Arial"/>
              </a:rPr>
              <a:t> är transformerat!</a:t>
            </a:r>
            <a:endParaRPr dirty="0">
              <a:latin typeface="Greycliff CF" pitchFamily="2" charset="77"/>
            </a:endParaRPr>
          </a:p>
        </p:txBody>
      </p:sp>
      <p:sp>
        <p:nvSpPr>
          <p:cNvPr id="47" name="Google Shape;334;p13">
            <a:extLst>
              <a:ext uri="{FF2B5EF4-FFF2-40B4-BE49-F238E27FC236}">
                <a16:creationId xmlns:a16="http://schemas.microsoft.com/office/drawing/2014/main" id="{DC5AE786-5B60-0B31-7099-D40DBD19AF37}"/>
              </a:ext>
            </a:extLst>
          </p:cNvPr>
          <p:cNvSpPr txBox="1"/>
          <p:nvPr/>
        </p:nvSpPr>
        <p:spPr>
          <a:xfrm>
            <a:off x="1664578" y="5418654"/>
            <a:ext cx="2083798" cy="435058"/>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Risk att förlora relevans</a:t>
            </a:r>
            <a:endParaRPr>
              <a:latin typeface="Greycliff CF" pitchFamily="2" charset="77"/>
            </a:endParaRPr>
          </a:p>
        </p:txBody>
      </p:sp>
      <p:sp>
        <p:nvSpPr>
          <p:cNvPr id="48" name="Google Shape;335;p13">
            <a:extLst>
              <a:ext uri="{FF2B5EF4-FFF2-40B4-BE49-F238E27FC236}">
                <a16:creationId xmlns:a16="http://schemas.microsoft.com/office/drawing/2014/main" id="{57BBD282-C2FB-F958-F5BC-68C56BDE39D9}"/>
              </a:ext>
            </a:extLst>
          </p:cNvPr>
          <p:cNvSpPr txBox="1"/>
          <p:nvPr/>
        </p:nvSpPr>
        <p:spPr>
          <a:xfrm>
            <a:off x="3841905" y="5046824"/>
            <a:ext cx="1625390" cy="65046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Kommer inte vidare från piloter</a:t>
            </a:r>
            <a:endParaRPr>
              <a:latin typeface="Greycliff CF" pitchFamily="2" charset="77"/>
            </a:endParaRPr>
          </a:p>
        </p:txBody>
      </p:sp>
      <p:sp>
        <p:nvSpPr>
          <p:cNvPr id="49" name="Google Shape;336;p13">
            <a:extLst>
              <a:ext uri="{FF2B5EF4-FFF2-40B4-BE49-F238E27FC236}">
                <a16:creationId xmlns:a16="http://schemas.microsoft.com/office/drawing/2014/main" id="{43AD117E-07D1-2B3D-C20F-B481E43ED74B}"/>
              </a:ext>
            </a:extLst>
          </p:cNvPr>
          <p:cNvSpPr txBox="1"/>
          <p:nvPr/>
        </p:nvSpPr>
        <p:spPr>
          <a:xfrm>
            <a:off x="5484856" y="4635751"/>
            <a:ext cx="1458196" cy="65046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Skapat värde men inte hållbart</a:t>
            </a:r>
            <a:endParaRPr>
              <a:latin typeface="Greycliff CF" pitchFamily="2" charset="77"/>
            </a:endParaRPr>
          </a:p>
        </p:txBody>
      </p:sp>
      <p:sp>
        <p:nvSpPr>
          <p:cNvPr id="50" name="Google Shape;337;p13">
            <a:extLst>
              <a:ext uri="{FF2B5EF4-FFF2-40B4-BE49-F238E27FC236}">
                <a16:creationId xmlns:a16="http://schemas.microsoft.com/office/drawing/2014/main" id="{5CBE824F-B34F-03B5-C922-06E2531D9FEF}"/>
              </a:ext>
            </a:extLst>
          </p:cNvPr>
          <p:cNvSpPr txBox="1"/>
          <p:nvPr/>
        </p:nvSpPr>
        <p:spPr>
          <a:xfrm>
            <a:off x="7082891" y="4261753"/>
            <a:ext cx="1625390" cy="65046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Skalbart värdeskapande</a:t>
            </a:r>
            <a:endParaRPr>
              <a:latin typeface="Greycliff CF" pitchFamily="2" charset="77"/>
            </a:endParaRPr>
          </a:p>
        </p:txBody>
      </p:sp>
      <p:sp>
        <p:nvSpPr>
          <p:cNvPr id="51" name="Google Shape;338;p13">
            <a:extLst>
              <a:ext uri="{FF2B5EF4-FFF2-40B4-BE49-F238E27FC236}">
                <a16:creationId xmlns:a16="http://schemas.microsoft.com/office/drawing/2014/main" id="{A4F4F41E-DF64-DD82-17AA-5F66F8FD9C1A}"/>
              </a:ext>
            </a:extLst>
          </p:cNvPr>
          <p:cNvSpPr txBox="1"/>
          <p:nvPr/>
        </p:nvSpPr>
        <p:spPr>
          <a:xfrm>
            <a:off x="8710843" y="3887755"/>
            <a:ext cx="1299562" cy="865904"/>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Transfor-merar</a:t>
            </a:r>
            <a:r>
              <a:rPr lang="sv-SE" sz="1400" dirty="0">
                <a:solidFill>
                  <a:schemeClr val="lt1"/>
                </a:solidFill>
                <a:latin typeface="Greycliff CF" pitchFamily="2" charset="77"/>
                <a:ea typeface="Arial"/>
                <a:cs typeface="Arial"/>
                <a:sym typeface="Arial"/>
              </a:rPr>
              <a:t> hela uppdraget</a:t>
            </a:r>
            <a:endParaRPr dirty="0">
              <a:latin typeface="Greycliff CF" pitchFamily="2" charset="77"/>
            </a:endParaRPr>
          </a:p>
        </p:txBody>
      </p:sp>
    </p:spTree>
    <p:extLst>
      <p:ext uri="{BB962C8B-B14F-4D97-AF65-F5344CB8AC3E}">
        <p14:creationId xmlns:p14="http://schemas.microsoft.com/office/powerpoint/2010/main" val="12424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D78B2-8A07-349B-0015-1AACE04CF420}"/>
              </a:ext>
            </a:extLst>
          </p:cNvPr>
          <p:cNvSpPr>
            <a:spLocks noGrp="1"/>
          </p:cNvSpPr>
          <p:nvPr>
            <p:ph type="ctrTitle"/>
          </p:nvPr>
        </p:nvSpPr>
        <p:spPr>
          <a:xfrm>
            <a:off x="669600" y="907200"/>
            <a:ext cx="5980043" cy="825211"/>
          </a:xfrm>
        </p:spPr>
        <p:txBody>
          <a:bodyPr/>
          <a:lstStyle/>
          <a:p>
            <a:r>
              <a:rPr lang="en-US" dirty="0" err="1"/>
              <a:t>Engagera</a:t>
            </a:r>
            <a:r>
              <a:rPr lang="en-US" dirty="0"/>
              <a:t> dig</a:t>
            </a:r>
          </a:p>
        </p:txBody>
      </p:sp>
      <p:pic>
        <p:nvPicPr>
          <p:cNvPr id="4" name="Google Shape;782;p47">
            <a:extLst>
              <a:ext uri="{FF2B5EF4-FFF2-40B4-BE49-F238E27FC236}">
                <a16:creationId xmlns:a16="http://schemas.microsoft.com/office/drawing/2014/main" id="{97FA2A8E-DD16-294C-3B31-38E9E2DDF8C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5793" y="1916113"/>
            <a:ext cx="3362482" cy="4284662"/>
          </a:xfrm>
          <a:prstGeom prst="rect">
            <a:avLst/>
          </a:prstGeom>
          <a:noFill/>
          <a:ln>
            <a:noFill/>
          </a:ln>
        </p:spPr>
      </p:pic>
      <p:sp>
        <p:nvSpPr>
          <p:cNvPr id="15" name="Platshållare för text 4">
            <a:extLst>
              <a:ext uri="{FF2B5EF4-FFF2-40B4-BE49-F238E27FC236}">
                <a16:creationId xmlns:a16="http://schemas.microsoft.com/office/drawing/2014/main" id="{F2FDE5BA-5564-D041-79FF-1840C2BF9795}"/>
              </a:ext>
            </a:extLst>
          </p:cNvPr>
          <p:cNvSpPr txBox="1">
            <a:spLocks/>
          </p:cNvSpPr>
          <p:nvPr/>
        </p:nvSpPr>
        <p:spPr>
          <a:xfrm>
            <a:off x="4656000" y="2217421"/>
            <a:ext cx="2880000" cy="170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err="1">
                <a:solidFill>
                  <a:schemeClr val="bg2"/>
                </a:solidFill>
                <a:latin typeface="Greycliff CF Heavy" pitchFamily="2" charset="77"/>
              </a:rPr>
              <a:t>Utvärdera</a:t>
            </a:r>
            <a:r>
              <a:rPr lang="en-US" sz="3400" b="1" dirty="0">
                <a:solidFill>
                  <a:schemeClr val="bg2"/>
                </a:solidFill>
                <a:latin typeface="Greycliff CF Heavy" pitchFamily="2" charset="77"/>
              </a:rPr>
              <a:t> din AI-</a:t>
            </a:r>
            <a:r>
              <a:rPr lang="en-US" sz="3400" b="1" dirty="0" err="1">
                <a:solidFill>
                  <a:schemeClr val="bg2"/>
                </a:solidFill>
                <a:latin typeface="Greycliff CF Heavy" pitchFamily="2" charset="77"/>
              </a:rPr>
              <a:t>mognad</a:t>
            </a:r>
            <a:r>
              <a:rPr lang="en-US" sz="3400" b="1" dirty="0">
                <a:solidFill>
                  <a:schemeClr val="bg2"/>
                </a:solidFill>
                <a:latin typeface="Greycliff CF Heavy" pitchFamily="2" charset="77"/>
              </a:rPr>
              <a:t>
</a:t>
            </a:r>
          </a:p>
        </p:txBody>
      </p:sp>
      <p:pic>
        <p:nvPicPr>
          <p:cNvPr id="16" name="Google Shape;782;p47">
            <a:extLst>
              <a:ext uri="{FF2B5EF4-FFF2-40B4-BE49-F238E27FC236}">
                <a16:creationId xmlns:a16="http://schemas.microsoft.com/office/drawing/2014/main" id="{A9B44896-1EFA-C5C9-75C3-A52DD1605FD8}"/>
              </a:ext>
            </a:extLst>
          </p:cNvPr>
          <p:cNvPicPr preferRelativeResize="0"/>
          <p:nvPr/>
        </p:nvPicPr>
        <p:blipFill rotWithShape="1">
          <a:blip r:embed="rId4" cstate="screen">
            <a:alphaModFix amt="73000"/>
            <a:extLst>
              <a:ext uri="{28A0092B-C50C-407E-A947-70E740481C1C}">
                <a14:useLocalDpi xmlns:a14="http://schemas.microsoft.com/office/drawing/2010/main"/>
              </a:ext>
            </a:extLst>
          </a:blip>
          <a:srcRect/>
          <a:stretch/>
        </p:blipFill>
        <p:spPr>
          <a:xfrm>
            <a:off x="768193" y="1916113"/>
            <a:ext cx="3362482" cy="4284662"/>
          </a:xfrm>
          <a:prstGeom prst="rect">
            <a:avLst/>
          </a:prstGeom>
          <a:noFill/>
          <a:ln>
            <a:noFill/>
          </a:ln>
        </p:spPr>
      </p:pic>
      <p:sp>
        <p:nvSpPr>
          <p:cNvPr id="17" name="Platshållare för text 4">
            <a:extLst>
              <a:ext uri="{FF2B5EF4-FFF2-40B4-BE49-F238E27FC236}">
                <a16:creationId xmlns:a16="http://schemas.microsoft.com/office/drawing/2014/main" id="{95A7EF0A-642E-BFCA-EB72-6AC8B824D41E}"/>
              </a:ext>
            </a:extLst>
          </p:cNvPr>
          <p:cNvSpPr txBox="1">
            <a:spLocks/>
          </p:cNvSpPr>
          <p:nvPr/>
        </p:nvSpPr>
        <p:spPr>
          <a:xfrm>
            <a:off x="998400" y="2217421"/>
            <a:ext cx="2880000" cy="170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err="1">
                <a:latin typeface="Greycliff CF Heavy" pitchFamily="2" charset="77"/>
              </a:rPr>
              <a:t>Använd</a:t>
            </a:r>
            <a:r>
              <a:rPr lang="en-US" sz="3400" b="1" dirty="0">
                <a:latin typeface="Greycliff CF Heavy" pitchFamily="2" charset="77"/>
              </a:rPr>
              <a:t> </a:t>
            </a:r>
            <a:r>
              <a:rPr lang="en-US" sz="3400" b="1" dirty="0" err="1">
                <a:latin typeface="Greycliff CF Heavy" pitchFamily="2" charset="77"/>
              </a:rPr>
              <a:t>verktyg</a:t>
            </a:r>
            <a:r>
              <a:rPr lang="en-US" sz="3400" b="1" dirty="0">
                <a:latin typeface="Greycliff CF Heavy" pitchFamily="2" charset="77"/>
              </a:rPr>
              <a:t> </a:t>
            </a:r>
            <a:r>
              <a:rPr lang="en-US" sz="3400" b="1" dirty="0" err="1">
                <a:latin typeface="Greycliff CF Heavy" pitchFamily="2" charset="77"/>
              </a:rPr>
              <a:t>och</a:t>
            </a:r>
            <a:r>
              <a:rPr lang="en-US" sz="3400" b="1" dirty="0">
                <a:latin typeface="Greycliff CF Heavy" pitchFamily="2" charset="77"/>
              </a:rPr>
              <a:t> </a:t>
            </a:r>
            <a:r>
              <a:rPr lang="en-US" sz="3400" b="1" dirty="0" err="1">
                <a:latin typeface="Greycliff CF Heavy" pitchFamily="2" charset="77"/>
              </a:rPr>
              <a:t>resurser</a:t>
            </a:r>
            <a:r>
              <a:rPr lang="en-US" sz="3400" b="1" dirty="0">
                <a:latin typeface="Greycliff CF Heavy" pitchFamily="2" charset="77"/>
              </a:rPr>
              <a:t>
</a:t>
            </a:r>
          </a:p>
        </p:txBody>
      </p:sp>
      <p:pic>
        <p:nvPicPr>
          <p:cNvPr id="3" name="Picture 8" descr="Colleagues at a conference table in the Edge Learning Lab">
            <a:extLst>
              <a:ext uri="{FF2B5EF4-FFF2-40B4-BE49-F238E27FC236}">
                <a16:creationId xmlns:a16="http://schemas.microsoft.com/office/drawing/2014/main" id="{F6F032BC-6AA6-46EB-F3FE-C8D9537C9F9E}"/>
              </a:ext>
            </a:extLst>
          </p:cNvPr>
          <p:cNvPicPr>
            <a:picLocks noChangeAspect="1" noChangeArrowheads="1"/>
          </p:cNvPicPr>
          <p:nvPr/>
        </p:nvPicPr>
        <p:blipFill rotWithShape="1">
          <a:blip r:embed="rId5" cstate="screen">
            <a:alphaModFix amt="75000"/>
            <a:extLst>
              <a:ext uri="{28A0092B-C50C-407E-A947-70E740481C1C}">
                <a14:useLocalDpi xmlns:a14="http://schemas.microsoft.com/office/drawing/2010/main"/>
              </a:ext>
            </a:extLst>
          </a:blip>
          <a:srcRect l="-346" r="-1"/>
          <a:stretch/>
        </p:blipFill>
        <p:spPr bwMode="auto">
          <a:xfrm>
            <a:off x="8087104" y="1916113"/>
            <a:ext cx="3361213" cy="4318680"/>
          </a:xfrm>
          <a:prstGeom prst="rect">
            <a:avLst/>
          </a:prstGeom>
          <a:noFill/>
          <a:extLst>
            <a:ext uri="{909E8E84-426E-40DD-AFC4-6F175D3DCCD1}">
              <a14:hiddenFill xmlns:a14="http://schemas.microsoft.com/office/drawing/2010/main">
                <a:solidFill>
                  <a:srgbClr val="FFFFFF"/>
                </a:solidFill>
              </a14:hiddenFill>
            </a:ext>
          </a:extLst>
        </p:spPr>
      </p:pic>
      <p:sp>
        <p:nvSpPr>
          <p:cNvPr id="19" name="Platshållare för text 4">
            <a:extLst>
              <a:ext uri="{FF2B5EF4-FFF2-40B4-BE49-F238E27FC236}">
                <a16:creationId xmlns:a16="http://schemas.microsoft.com/office/drawing/2014/main" id="{2473F1AB-74C7-CB3A-8688-E7A248A5D919}"/>
              </a:ext>
            </a:extLst>
          </p:cNvPr>
          <p:cNvSpPr txBox="1">
            <a:spLocks/>
          </p:cNvSpPr>
          <p:nvPr/>
        </p:nvSpPr>
        <p:spPr>
          <a:xfrm>
            <a:off x="8299746" y="2217421"/>
            <a:ext cx="2622254" cy="170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err="1">
                <a:latin typeface="Greycliff CF Heavy" pitchFamily="2" charset="77"/>
              </a:rPr>
              <a:t>Anmäl</a:t>
            </a:r>
            <a:r>
              <a:rPr lang="en-US" sz="3400" b="1" dirty="0">
                <a:latin typeface="Greycliff CF Heavy" pitchFamily="2" charset="77"/>
              </a:rPr>
              <a:t> dig till event</a:t>
            </a:r>
          </a:p>
        </p:txBody>
      </p:sp>
    </p:spTree>
    <p:extLst>
      <p:ext uri="{BB962C8B-B14F-4D97-AF65-F5344CB8AC3E}">
        <p14:creationId xmlns:p14="http://schemas.microsoft.com/office/powerpoint/2010/main" val="2693855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6" name="Picture 2">
            <a:extLst>
              <a:ext uri="{FF2B5EF4-FFF2-40B4-BE49-F238E27FC236}">
                <a16:creationId xmlns:a16="http://schemas.microsoft.com/office/drawing/2014/main" id="{18036DD5-C750-682E-75BF-B71859641D8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198" y="0"/>
            <a:ext cx="6119198"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 name="Google Shape;911;p59"/>
          <p:cNvSpPr/>
          <p:nvPr/>
        </p:nvSpPr>
        <p:spPr>
          <a:xfrm>
            <a:off x="-23198" y="0"/>
            <a:ext cx="6120683" cy="6858000"/>
          </a:xfrm>
          <a:prstGeom prst="rect">
            <a:avLst/>
          </a:prstGeom>
          <a:solidFill>
            <a:schemeClr val="accent4">
              <a:alpha val="8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dk1"/>
              </a:solidFill>
              <a:latin typeface="Arial"/>
              <a:ea typeface="Arial"/>
              <a:cs typeface="Arial"/>
              <a:sym typeface="Arial"/>
            </a:endParaRPr>
          </a:p>
        </p:txBody>
      </p:sp>
      <p:sp>
        <p:nvSpPr>
          <p:cNvPr id="912" name="Google Shape;912;p59"/>
          <p:cNvSpPr txBox="1">
            <a:spLocks noGrp="1"/>
          </p:cNvSpPr>
          <p:nvPr>
            <p:ph type="ctrTitle"/>
          </p:nvPr>
        </p:nvSpPr>
        <p:spPr>
          <a:xfrm>
            <a:off x="999959" y="2520000"/>
            <a:ext cx="4072884" cy="1442089"/>
          </a:xfrm>
          <a:prstGeom prst="rect">
            <a:avLst/>
          </a:prstGeom>
          <a:noFill/>
          <a:ln>
            <a:noFill/>
          </a:ln>
        </p:spPr>
        <p:txBody>
          <a:bodyPr spcFirstLastPara="1" wrap="square" lIns="90000" tIns="43200" rIns="90000" bIns="43200" anchor="t" anchorCtr="0">
            <a:noAutofit/>
          </a:bodyPr>
          <a:lstStyle/>
          <a:p>
            <a:pPr algn="ctr">
              <a:buSzPts val="3600"/>
            </a:pPr>
            <a:r>
              <a:rPr lang="sv-SE" sz="2400" b="0" dirty="0">
                <a:latin typeface="Greycliff CF" pitchFamily="2" charset="77"/>
              </a:rPr>
              <a:t>P</a:t>
            </a:r>
            <a:r>
              <a:rPr lang="sv-SE" sz="2400" b="0" dirty="0">
                <a:latin typeface="Greycliff CF" pitchFamily="2" charset="77"/>
                <a:sym typeface="Arial"/>
              </a:rPr>
              <a:t>lattformen framtagen specifikt för AI-</a:t>
            </a:r>
            <a:r>
              <a:rPr lang="sv-SE" sz="2400" b="0" dirty="0" err="1">
                <a:latin typeface="Greycliff CF" pitchFamily="2" charset="77"/>
                <a:sym typeface="Arial"/>
              </a:rPr>
              <a:t>communityt</a:t>
            </a:r>
            <a:r>
              <a:rPr lang="sv-SE" sz="2400" b="0" dirty="0">
                <a:latin typeface="Greycliff CF" pitchFamily="2" charset="77"/>
                <a:sym typeface="Arial"/>
              </a:rPr>
              <a:t> och dig som vill lära dig mer.</a:t>
            </a:r>
            <a:endParaRPr lang="sv-SE" sz="2400" b="0" dirty="0">
              <a:latin typeface="Greycliff CF" pitchFamily="2" charset="77"/>
            </a:endParaRPr>
          </a:p>
        </p:txBody>
      </p:sp>
      <p:pic>
        <p:nvPicPr>
          <p:cNvPr id="914" name="Google Shape;914;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40653" y="1045314"/>
            <a:ext cx="2568300" cy="911822"/>
          </a:xfrm>
          <a:prstGeom prst="rect">
            <a:avLst/>
          </a:prstGeom>
          <a:noFill/>
          <a:ln>
            <a:noFill/>
          </a:ln>
        </p:spPr>
      </p:pic>
      <p:sp>
        <p:nvSpPr>
          <p:cNvPr id="915" name="Google Shape;915;p59"/>
          <p:cNvSpPr/>
          <p:nvPr/>
        </p:nvSpPr>
        <p:spPr>
          <a:xfrm>
            <a:off x="1852772" y="5726792"/>
            <a:ext cx="234406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err="1">
                <a:solidFill>
                  <a:schemeClr val="lt1"/>
                </a:solidFill>
                <a:latin typeface="Greycliff CF Heavy" pitchFamily="2" charset="77"/>
                <a:ea typeface="Arial"/>
                <a:cs typeface="Arial"/>
                <a:sym typeface="Arial"/>
              </a:rPr>
              <a:t>my.ai.se</a:t>
            </a:r>
            <a:endParaRPr sz="3200" b="1" dirty="0">
              <a:solidFill>
                <a:schemeClr val="lt1"/>
              </a:solidFill>
              <a:latin typeface="Greycliff CF Heavy" pitchFamily="2" charset="77"/>
              <a:ea typeface="Arial"/>
              <a:cs typeface="Arial"/>
              <a:sym typeface="Arial"/>
            </a:endParaRPr>
          </a:p>
        </p:txBody>
      </p:sp>
      <p:pic>
        <p:nvPicPr>
          <p:cNvPr id="916" name="Google Shape;916;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87570" y="2072570"/>
            <a:ext cx="2712860" cy="2712860"/>
          </a:xfrm>
          <a:prstGeom prst="rect">
            <a:avLst/>
          </a:prstGeom>
          <a:noFill/>
          <a:ln>
            <a:noFill/>
          </a:ln>
        </p:spPr>
      </p:pic>
      <p:sp>
        <p:nvSpPr>
          <p:cNvPr id="4" name="Google Shape;915;p59">
            <a:extLst>
              <a:ext uri="{FF2B5EF4-FFF2-40B4-BE49-F238E27FC236}">
                <a16:creationId xmlns:a16="http://schemas.microsoft.com/office/drawing/2014/main" id="{D290FF54-F42E-6461-55E1-1615232A2324}"/>
              </a:ext>
            </a:extLst>
          </p:cNvPr>
          <p:cNvSpPr/>
          <p:nvPr/>
        </p:nvSpPr>
        <p:spPr>
          <a:xfrm>
            <a:off x="7269409" y="5726792"/>
            <a:ext cx="374918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a:solidFill>
                  <a:schemeClr val="tx2"/>
                </a:solidFill>
                <a:latin typeface="Greycliff CF Heavy" pitchFamily="2" charset="77"/>
                <a:ea typeface="Arial"/>
                <a:cs typeface="Arial"/>
                <a:sym typeface="Arial"/>
              </a:rPr>
              <a:t>Gå med idag</a:t>
            </a:r>
            <a:endParaRPr sz="3200" b="1" dirty="0">
              <a:solidFill>
                <a:schemeClr val="tx2"/>
              </a:solidFill>
              <a:latin typeface="Greycliff CF Heavy" pitchFamily="2" charset="77"/>
              <a:ea typeface="Arial"/>
              <a:cs typeface="Arial"/>
              <a:sym typeface="Arial"/>
            </a:endParaRPr>
          </a:p>
        </p:txBody>
      </p:sp>
    </p:spTree>
    <p:extLst>
      <p:ext uri="{BB962C8B-B14F-4D97-AF65-F5344CB8AC3E}">
        <p14:creationId xmlns:p14="http://schemas.microsoft.com/office/powerpoint/2010/main" val="1633713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2" name="Bildobjekt 1" descr="En bild som visar diagram&#10;&#10;Automatiskt genererad beskrivning">
            <a:extLst>
              <a:ext uri="{FF2B5EF4-FFF2-40B4-BE49-F238E27FC236}">
                <a16:creationId xmlns:a16="http://schemas.microsoft.com/office/drawing/2014/main" id="{EDAAE83C-E965-C51D-3FE3-C77D351FE07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0" y="1"/>
            <a:ext cx="6858000" cy="6856663"/>
          </a:xfrm>
          <a:prstGeom prst="rect">
            <a:avLst/>
          </a:prstGeom>
          <a:noFill/>
        </p:spPr>
      </p:pic>
      <p:sp>
        <p:nvSpPr>
          <p:cNvPr id="912" name="Google Shape;912;p59"/>
          <p:cNvSpPr txBox="1">
            <a:spLocks noGrp="1"/>
          </p:cNvSpPr>
          <p:nvPr>
            <p:ph type="ctrTitle"/>
          </p:nvPr>
        </p:nvSpPr>
        <p:spPr>
          <a:xfrm>
            <a:off x="961200" y="2520000"/>
            <a:ext cx="4160590" cy="2119286"/>
          </a:xfrm>
          <a:prstGeom prst="rect">
            <a:avLst/>
          </a:prstGeom>
          <a:noFill/>
          <a:ln>
            <a:noFill/>
          </a:ln>
        </p:spPr>
        <p:txBody>
          <a:bodyPr spcFirstLastPara="1" wrap="square" lIns="90000" tIns="43200" rIns="90000" bIns="43200" anchor="t" anchorCtr="0">
            <a:noAutofit/>
          </a:bodyPr>
          <a:lstStyle/>
          <a:p>
            <a:pPr marL="0" lvl="0" indent="0" algn="ctr" rtl="0">
              <a:lnSpc>
                <a:spcPct val="90000"/>
              </a:lnSpc>
              <a:spcBef>
                <a:spcPts val="0"/>
              </a:spcBef>
              <a:spcAft>
                <a:spcPts val="0"/>
              </a:spcAft>
              <a:buClr>
                <a:schemeClr val="lt1"/>
              </a:buClr>
              <a:buSzPts val="3600"/>
              <a:buFont typeface="Arial"/>
              <a:buNone/>
            </a:pPr>
            <a:r>
              <a:rPr lang="en-US" sz="2400" b="0" dirty="0" err="1">
                <a:latin typeface="Greycliff CF" pitchFamily="2" charset="77"/>
              </a:rPr>
              <a:t>Anmäl</a:t>
            </a:r>
            <a:r>
              <a:rPr lang="en-US" sz="2400" b="0" dirty="0">
                <a:latin typeface="Greycliff CF" pitchFamily="2" charset="77"/>
              </a:rPr>
              <a:t> dig till </a:t>
            </a:r>
            <a:r>
              <a:rPr lang="en-US" sz="2400" b="0" dirty="0" err="1">
                <a:latin typeface="Greycliff CF" pitchFamily="2" charset="77"/>
              </a:rPr>
              <a:t>vårt</a:t>
            </a:r>
            <a:r>
              <a:rPr lang="en-US" sz="2400" b="0" dirty="0">
                <a:latin typeface="Greycliff CF" pitchFamily="2" charset="77"/>
              </a:rPr>
              <a:t> </a:t>
            </a:r>
            <a:r>
              <a:rPr lang="en-US" sz="2400" b="0" dirty="0" err="1">
                <a:latin typeface="Greycliff CF" pitchFamily="2" charset="77"/>
              </a:rPr>
              <a:t>månatliga</a:t>
            </a:r>
            <a:r>
              <a:rPr lang="en-US" sz="2400" b="0" dirty="0">
                <a:latin typeface="Greycliff CF" pitchFamily="2" charset="77"/>
              </a:rPr>
              <a:t> </a:t>
            </a:r>
            <a:r>
              <a:rPr lang="en-US" sz="2400" b="0" dirty="0" err="1">
                <a:latin typeface="Greycliff CF" pitchFamily="2" charset="77"/>
              </a:rPr>
              <a:t>nyhetsbrev</a:t>
            </a:r>
            <a:r>
              <a:rPr lang="en-US" sz="2400" b="0" dirty="0">
                <a:latin typeface="Greycliff CF" pitchFamily="2" charset="77"/>
              </a:rPr>
              <a:t> </a:t>
            </a:r>
            <a:r>
              <a:rPr lang="en-US" sz="2400" b="0" dirty="0" err="1">
                <a:latin typeface="Greycliff CF" pitchFamily="2" charset="77"/>
              </a:rPr>
              <a:t>och</a:t>
            </a:r>
            <a:r>
              <a:rPr lang="en-US" sz="2400" b="0" dirty="0">
                <a:latin typeface="Greycliff CF" pitchFamily="2" charset="77"/>
              </a:rPr>
              <a:t> </a:t>
            </a:r>
            <a:r>
              <a:rPr lang="en-US" sz="2400" b="0" dirty="0" err="1">
                <a:latin typeface="Greycliff CF" pitchFamily="2" charset="77"/>
              </a:rPr>
              <a:t>få</a:t>
            </a:r>
            <a:r>
              <a:rPr lang="en-US" sz="2400" b="0" dirty="0">
                <a:latin typeface="Greycliff CF" pitchFamily="2" charset="77"/>
              </a:rPr>
              <a:t> det </a:t>
            </a:r>
            <a:r>
              <a:rPr lang="en-US" sz="2400" b="0" dirty="0" err="1">
                <a:latin typeface="Greycliff CF" pitchFamily="2" charset="77"/>
              </a:rPr>
              <a:t>senaste</a:t>
            </a:r>
            <a:r>
              <a:rPr lang="en-US" sz="2400" b="0" dirty="0">
                <a:latin typeface="Greycliff CF" pitchFamily="2" charset="77"/>
              </a:rPr>
              <a:t> om </a:t>
            </a:r>
            <a:r>
              <a:rPr lang="en-US" sz="2400" b="0" dirty="0" err="1">
                <a:latin typeface="Greycliff CF" pitchFamily="2" charset="77"/>
              </a:rPr>
              <a:t>våra</a:t>
            </a:r>
            <a:r>
              <a:rPr lang="en-US" sz="2400" b="0" dirty="0">
                <a:latin typeface="Greycliff CF" pitchFamily="2" charset="77"/>
              </a:rPr>
              <a:t> </a:t>
            </a:r>
            <a:r>
              <a:rPr lang="en-US" sz="2400" b="0" dirty="0" err="1">
                <a:latin typeface="Greycliff CF" pitchFamily="2" charset="77"/>
              </a:rPr>
              <a:t>projekt</a:t>
            </a:r>
            <a:r>
              <a:rPr lang="en-US" sz="2400" b="0" dirty="0">
                <a:latin typeface="Greycliff CF" pitchFamily="2" charset="77"/>
              </a:rPr>
              <a:t>, event </a:t>
            </a:r>
            <a:r>
              <a:rPr lang="en-US" sz="2400" b="0" dirty="0" err="1">
                <a:latin typeface="Greycliff CF" pitchFamily="2" charset="77"/>
              </a:rPr>
              <a:t>och</a:t>
            </a:r>
            <a:r>
              <a:rPr lang="en-US" sz="2400" b="0" dirty="0">
                <a:latin typeface="Greycliff CF" pitchFamily="2" charset="77"/>
              </a:rPr>
              <a:t> </a:t>
            </a:r>
            <a:r>
              <a:rPr lang="en-US" sz="2400" b="0" dirty="0" err="1">
                <a:latin typeface="Greycliff CF" pitchFamily="2" charset="77"/>
              </a:rPr>
              <a:t>poddar</a:t>
            </a:r>
            <a:r>
              <a:rPr lang="en-US" sz="2400" b="0" dirty="0">
                <a:latin typeface="Greycliff CF" pitchFamily="2" charset="77"/>
              </a:rPr>
              <a:t>.</a:t>
            </a:r>
          </a:p>
        </p:txBody>
      </p:sp>
      <p:sp>
        <p:nvSpPr>
          <p:cNvPr id="915" name="Google Shape;915;p59"/>
          <p:cNvSpPr/>
          <p:nvPr/>
        </p:nvSpPr>
        <p:spPr>
          <a:xfrm>
            <a:off x="962346" y="5726792"/>
            <a:ext cx="416059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err="1">
                <a:solidFill>
                  <a:schemeClr val="lt1"/>
                </a:solidFill>
                <a:latin typeface="Greycliff CF Heavy" pitchFamily="2" charset="77"/>
                <a:ea typeface="Arial"/>
                <a:cs typeface="Arial"/>
                <a:sym typeface="Arial"/>
              </a:rPr>
              <a:t>ai.se</a:t>
            </a:r>
            <a:r>
              <a:rPr lang="sv-SE" sz="3200" b="1" dirty="0">
                <a:solidFill>
                  <a:schemeClr val="lt1"/>
                </a:solidFill>
                <a:latin typeface="Greycliff CF Heavy" pitchFamily="2" charset="77"/>
                <a:ea typeface="Arial"/>
                <a:cs typeface="Arial"/>
                <a:sym typeface="Arial"/>
              </a:rPr>
              <a:t>/newsletter</a:t>
            </a:r>
            <a:endParaRPr sz="3200" b="1" dirty="0">
              <a:solidFill>
                <a:schemeClr val="lt1"/>
              </a:solidFill>
              <a:latin typeface="Greycliff CF Heavy" pitchFamily="2" charset="77"/>
              <a:ea typeface="Arial"/>
              <a:cs typeface="Arial"/>
              <a:sym typeface="Arial"/>
            </a:endParaRPr>
          </a:p>
        </p:txBody>
      </p:sp>
      <p:sp>
        <p:nvSpPr>
          <p:cNvPr id="4" name="Google Shape;915;p59">
            <a:extLst>
              <a:ext uri="{FF2B5EF4-FFF2-40B4-BE49-F238E27FC236}">
                <a16:creationId xmlns:a16="http://schemas.microsoft.com/office/drawing/2014/main" id="{D290FF54-F42E-6461-55E1-1615232A2324}"/>
              </a:ext>
            </a:extLst>
          </p:cNvPr>
          <p:cNvSpPr/>
          <p:nvPr/>
        </p:nvSpPr>
        <p:spPr>
          <a:xfrm>
            <a:off x="6725035" y="5726792"/>
            <a:ext cx="492259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a:solidFill>
                  <a:schemeClr val="tx2"/>
                </a:solidFill>
                <a:latin typeface="Greycliff CF Heavy" pitchFamily="2" charset="77"/>
                <a:ea typeface="Arial"/>
                <a:cs typeface="Arial"/>
                <a:sym typeface="Arial"/>
              </a:rPr>
              <a:t>Börja prenumerera idag</a:t>
            </a:r>
            <a:endParaRPr sz="3200" b="1" dirty="0">
              <a:solidFill>
                <a:schemeClr val="tx2"/>
              </a:solidFill>
              <a:latin typeface="Greycliff CF Heavy" pitchFamily="2" charset="77"/>
              <a:ea typeface="Arial"/>
              <a:cs typeface="Arial"/>
              <a:sym typeface="Arial"/>
            </a:endParaRPr>
          </a:p>
        </p:txBody>
      </p:sp>
      <p:pic>
        <p:nvPicPr>
          <p:cNvPr id="11" name="Picture 10">
            <a:extLst>
              <a:ext uri="{FF2B5EF4-FFF2-40B4-BE49-F238E27FC236}">
                <a16:creationId xmlns:a16="http://schemas.microsoft.com/office/drawing/2014/main" id="{FFC3DA14-8CD6-0705-E2DF-5F36E00560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198" y="1947333"/>
            <a:ext cx="2980267" cy="2980267"/>
          </a:xfrm>
          <a:prstGeom prst="rect">
            <a:avLst/>
          </a:prstGeom>
        </p:spPr>
      </p:pic>
      <p:sp>
        <p:nvSpPr>
          <p:cNvPr id="12" name="Rektangel 11">
            <a:extLst>
              <a:ext uri="{FF2B5EF4-FFF2-40B4-BE49-F238E27FC236}">
                <a16:creationId xmlns:a16="http://schemas.microsoft.com/office/drawing/2014/main" id="{CABAF3E1-BDA2-CC7B-3E88-4B5E294517F6}"/>
              </a:ext>
            </a:extLst>
          </p:cNvPr>
          <p:cNvSpPr/>
          <p:nvPr/>
        </p:nvSpPr>
        <p:spPr>
          <a:xfrm>
            <a:off x="8802155" y="3051175"/>
            <a:ext cx="770469" cy="774700"/>
          </a:xfrm>
          <a:prstGeom prst="rect">
            <a:avLst/>
          </a:prstGeom>
          <a:solidFill>
            <a:srgbClr val="1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err="1">
                <a:solidFill>
                  <a:schemeClr val="accent1"/>
                </a:solidFill>
                <a:latin typeface="Greycliff CF Heavy" pitchFamily="2" charset="77"/>
              </a:rPr>
              <a:t>News</a:t>
            </a:r>
            <a:endParaRPr lang="sv-SE" sz="1600" b="1" dirty="0">
              <a:solidFill>
                <a:schemeClr val="accent1"/>
              </a:solidFill>
              <a:latin typeface="Greycliff CF Heavy" pitchFamily="2" charset="77"/>
            </a:endParaRPr>
          </a:p>
        </p:txBody>
      </p:sp>
      <p:sp>
        <p:nvSpPr>
          <p:cNvPr id="16" name="Platshållare för text 71">
            <a:extLst>
              <a:ext uri="{FF2B5EF4-FFF2-40B4-BE49-F238E27FC236}">
                <a16:creationId xmlns:a16="http://schemas.microsoft.com/office/drawing/2014/main" id="{B03FE280-DB7E-D3CF-4E50-341DE47B6668}"/>
              </a:ext>
            </a:extLst>
          </p:cNvPr>
          <p:cNvSpPr txBox="1">
            <a:spLocks/>
          </p:cNvSpPr>
          <p:nvPr/>
        </p:nvSpPr>
        <p:spPr>
          <a:xfrm>
            <a:off x="0" y="1168860"/>
            <a:ext cx="6096000" cy="778473"/>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4000" dirty="0" err="1">
                <a:solidFill>
                  <a:schemeClr val="bg2"/>
                </a:solidFill>
              </a:rPr>
              <a:t>Missa</a:t>
            </a:r>
            <a:r>
              <a:rPr lang="en-US" sz="4000" dirty="0">
                <a:solidFill>
                  <a:schemeClr val="bg2"/>
                </a:solidFill>
              </a:rPr>
              <a:t> </a:t>
            </a:r>
            <a:r>
              <a:rPr lang="en-US" sz="4000" dirty="0" err="1">
                <a:solidFill>
                  <a:schemeClr val="bg2"/>
                </a:solidFill>
              </a:rPr>
              <a:t>ingenting</a:t>
            </a:r>
            <a:endParaRPr lang="en-US" sz="4000" dirty="0">
              <a:solidFill>
                <a:schemeClr val="bg2"/>
              </a:solidFill>
              <a:sym typeface="Arial"/>
            </a:endParaRPr>
          </a:p>
        </p:txBody>
      </p:sp>
    </p:spTree>
    <p:extLst>
      <p:ext uri="{BB962C8B-B14F-4D97-AF65-F5344CB8AC3E}">
        <p14:creationId xmlns:p14="http://schemas.microsoft.com/office/powerpoint/2010/main" val="277684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909"/>
        <p:cNvGrpSpPr/>
        <p:nvPr/>
      </p:nvGrpSpPr>
      <p:grpSpPr>
        <a:xfrm>
          <a:off x="0" y="0"/>
          <a:ext cx="0" cy="0"/>
          <a:chOff x="0" y="0"/>
          <a:chExt cx="0" cy="0"/>
        </a:xfrm>
      </p:grpSpPr>
      <p:pic>
        <p:nvPicPr>
          <p:cNvPr id="2" name="Bildobjekt 1" descr="En bild som visar diagram&#10;&#10;Automatiskt genererad beskrivning">
            <a:extLst>
              <a:ext uri="{FF2B5EF4-FFF2-40B4-BE49-F238E27FC236}">
                <a16:creationId xmlns:a16="http://schemas.microsoft.com/office/drawing/2014/main" id="{EDAAE83C-E965-C51D-3FE3-C77D351FE07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0" y="9134"/>
            <a:ext cx="6858000" cy="6856663"/>
          </a:xfrm>
          <a:prstGeom prst="rect">
            <a:avLst/>
          </a:prstGeom>
          <a:noFill/>
        </p:spPr>
      </p:pic>
      <p:sp>
        <p:nvSpPr>
          <p:cNvPr id="912" name="Google Shape;912;p59"/>
          <p:cNvSpPr txBox="1">
            <a:spLocks noGrp="1"/>
          </p:cNvSpPr>
          <p:nvPr>
            <p:ph type="ctrTitle"/>
          </p:nvPr>
        </p:nvSpPr>
        <p:spPr>
          <a:xfrm>
            <a:off x="668636" y="2638534"/>
            <a:ext cx="4745715" cy="2119286"/>
          </a:xfrm>
          <a:prstGeom prst="rect">
            <a:avLst/>
          </a:prstGeom>
          <a:noFill/>
          <a:ln>
            <a:noFill/>
          </a:ln>
        </p:spPr>
        <p:txBody>
          <a:bodyPr spcFirstLastPara="1" wrap="square" lIns="90000" tIns="43200" rIns="90000" bIns="43200" anchor="t" anchorCtr="0">
            <a:noAutofit/>
          </a:bodyPr>
          <a:lstStyle/>
          <a:p>
            <a:pPr algn="ctr">
              <a:buSzPts val="3600"/>
            </a:pPr>
            <a:r>
              <a:rPr lang="en-US" sz="2400" b="0" dirty="0" err="1">
                <a:latin typeface="Greycliff CF" pitchFamily="2" charset="77"/>
              </a:rPr>
              <a:t>Anslut</a:t>
            </a:r>
            <a:r>
              <a:rPr lang="en-US" sz="2400" b="0" dirty="0">
                <a:latin typeface="Greycliff CF" pitchFamily="2" charset="77"/>
              </a:rPr>
              <a:t> dig till </a:t>
            </a:r>
            <a:r>
              <a:rPr lang="en-US" sz="2400" b="0" dirty="0" err="1">
                <a:latin typeface="Greycliff CF" pitchFamily="2" charset="77"/>
              </a:rPr>
              <a:t>oss</a:t>
            </a:r>
            <a:r>
              <a:rPr lang="en-US" sz="2400" b="0" dirty="0">
                <a:latin typeface="Greycliff CF" pitchFamily="2" charset="77"/>
              </a:rPr>
              <a:t> </a:t>
            </a:r>
            <a:r>
              <a:rPr lang="en-US" sz="2400" b="0" dirty="0" err="1">
                <a:latin typeface="Greycliff CF" pitchFamily="2" charset="77"/>
              </a:rPr>
              <a:t>och</a:t>
            </a:r>
            <a:r>
              <a:rPr lang="en-US" sz="2400" b="0" dirty="0">
                <a:latin typeface="Greycliff CF" pitchFamily="2" charset="77"/>
              </a:rPr>
              <a:t> </a:t>
            </a:r>
            <a:r>
              <a:rPr lang="en-US" sz="2400" b="0" dirty="0" err="1">
                <a:latin typeface="Greycliff CF" pitchFamily="2" charset="77"/>
              </a:rPr>
              <a:t>över</a:t>
            </a:r>
            <a:r>
              <a:rPr lang="en-US" sz="2400" b="0" dirty="0">
                <a:latin typeface="Greycliff CF" pitchFamily="2" charset="77"/>
              </a:rPr>
              <a:t> 120 partners </a:t>
            </a:r>
            <a:r>
              <a:rPr lang="en-US" sz="2400" b="0" dirty="0" err="1">
                <a:latin typeface="Greycliff CF" pitchFamily="2" charset="77"/>
              </a:rPr>
              <a:t>i</a:t>
            </a:r>
            <a:r>
              <a:rPr lang="en-US" sz="2400" b="0" dirty="0">
                <a:latin typeface="Greycliff CF" pitchFamily="2" charset="77"/>
              </a:rPr>
              <a:t> AI-</a:t>
            </a:r>
            <a:r>
              <a:rPr lang="en-US" sz="2400" b="0" dirty="0" err="1">
                <a:latin typeface="Greycliff CF" pitchFamily="2" charset="77"/>
              </a:rPr>
              <a:t>ekosystemet</a:t>
            </a:r>
            <a:r>
              <a:rPr lang="en-US" sz="2400" b="0" dirty="0">
                <a:latin typeface="Greycliff CF" pitchFamily="2" charset="77"/>
              </a:rPr>
              <a:t> </a:t>
            </a:r>
            <a:r>
              <a:rPr lang="en-US" sz="2400" b="0" dirty="0" err="1">
                <a:latin typeface="Greycliff CF" pitchFamily="2" charset="77"/>
              </a:rPr>
              <a:t>när</a:t>
            </a:r>
            <a:r>
              <a:rPr lang="en-US" sz="2400" b="0" dirty="0">
                <a:latin typeface="Greycliff CF" pitchFamily="2" charset="77"/>
              </a:rPr>
              <a:t> vi </a:t>
            </a:r>
            <a:r>
              <a:rPr lang="en-US" sz="2400" b="0" dirty="0" err="1">
                <a:latin typeface="Greycliff CF" pitchFamily="2" charset="77"/>
              </a:rPr>
              <a:t>accelererar</a:t>
            </a:r>
            <a:r>
              <a:rPr lang="en-US" sz="2400" b="0" dirty="0">
                <a:latin typeface="Greycliff CF" pitchFamily="2" charset="77"/>
              </a:rPr>
              <a:t> </a:t>
            </a:r>
            <a:r>
              <a:rPr lang="en-US" sz="2400" b="0" dirty="0" err="1">
                <a:latin typeface="Greycliff CF" pitchFamily="2" charset="77"/>
              </a:rPr>
              <a:t>användningen</a:t>
            </a:r>
            <a:r>
              <a:rPr lang="en-US" sz="2400" b="0" dirty="0">
                <a:latin typeface="Greycliff CF" pitchFamily="2" charset="77"/>
              </a:rPr>
              <a:t> av AI för </a:t>
            </a:r>
            <a:r>
              <a:rPr lang="en-US" sz="2400" b="0" dirty="0" err="1">
                <a:latin typeface="Greycliff CF" pitchFamily="2" charset="77"/>
              </a:rPr>
              <a:t>fördelarna</a:t>
            </a:r>
            <a:r>
              <a:rPr lang="en-US" sz="2400" b="0" dirty="0">
                <a:latin typeface="Greycliff CF" pitchFamily="2" charset="77"/>
              </a:rPr>
              <a:t> av </a:t>
            </a:r>
            <a:r>
              <a:rPr lang="en-US" sz="2400" b="0" dirty="0" err="1">
                <a:latin typeface="Greycliff CF" pitchFamily="2" charset="77"/>
              </a:rPr>
              <a:t>vårt</a:t>
            </a:r>
            <a:r>
              <a:rPr lang="en-US" sz="2400" b="0" dirty="0">
                <a:latin typeface="Greycliff CF" pitchFamily="2" charset="77"/>
              </a:rPr>
              <a:t> </a:t>
            </a:r>
            <a:r>
              <a:rPr lang="en-US" sz="2400" b="0" dirty="0" err="1">
                <a:latin typeface="Greycliff CF" pitchFamily="2" charset="77"/>
              </a:rPr>
              <a:t>samhälle</a:t>
            </a:r>
            <a:r>
              <a:rPr lang="en-US" sz="2400" b="0" dirty="0">
                <a:latin typeface="Greycliff CF" pitchFamily="2" charset="77"/>
              </a:rPr>
              <a:t>, </a:t>
            </a:r>
            <a:r>
              <a:rPr lang="en-US" sz="2400" b="0" dirty="0" err="1">
                <a:latin typeface="Greycliff CF" pitchFamily="2" charset="77"/>
              </a:rPr>
              <a:t>vår</a:t>
            </a:r>
            <a:r>
              <a:rPr lang="en-US" sz="2400" b="0" dirty="0">
                <a:latin typeface="Greycliff CF" pitchFamily="2" charset="77"/>
              </a:rPr>
              <a:t> </a:t>
            </a:r>
            <a:r>
              <a:rPr lang="en-US" sz="2400" b="0" dirty="0" err="1">
                <a:latin typeface="Greycliff CF" pitchFamily="2" charset="77"/>
              </a:rPr>
              <a:t>konkurrenskraft</a:t>
            </a:r>
            <a:r>
              <a:rPr lang="en-US" sz="2400" b="0" dirty="0">
                <a:latin typeface="Greycliff CF" pitchFamily="2" charset="77"/>
              </a:rPr>
              <a:t> </a:t>
            </a:r>
            <a:r>
              <a:rPr lang="en-US" sz="2400" b="0" dirty="0" err="1">
                <a:latin typeface="Greycliff CF" pitchFamily="2" charset="77"/>
              </a:rPr>
              <a:t>och</a:t>
            </a:r>
            <a:r>
              <a:rPr lang="en-US" sz="2400" b="0" dirty="0">
                <a:latin typeface="Greycliff CF" pitchFamily="2" charset="77"/>
              </a:rPr>
              <a:t> </a:t>
            </a:r>
            <a:r>
              <a:rPr lang="en-US" sz="2400" b="0" dirty="0" err="1">
                <a:latin typeface="Greycliff CF" pitchFamily="2" charset="77"/>
              </a:rPr>
              <a:t>alla</a:t>
            </a:r>
            <a:r>
              <a:rPr lang="en-US" sz="2400" b="0" dirty="0">
                <a:latin typeface="Greycliff CF" pitchFamily="2" charset="77"/>
              </a:rPr>
              <a:t> </a:t>
            </a:r>
            <a:r>
              <a:rPr lang="en-US" sz="2400" b="0" dirty="0" err="1">
                <a:latin typeface="Greycliff CF" pitchFamily="2" charset="77"/>
              </a:rPr>
              <a:t>som</a:t>
            </a:r>
            <a:r>
              <a:rPr lang="en-US" sz="2400" b="0" dirty="0">
                <a:latin typeface="Greycliff CF" pitchFamily="2" charset="77"/>
              </a:rPr>
              <a:t> </a:t>
            </a:r>
            <a:r>
              <a:rPr lang="en-US" sz="2400" b="0" dirty="0" err="1">
                <a:latin typeface="Greycliff CF" pitchFamily="2" charset="77"/>
              </a:rPr>
              <a:t>bor</a:t>
            </a:r>
            <a:r>
              <a:rPr lang="en-US" sz="2400" b="0" dirty="0">
                <a:latin typeface="Greycliff CF" pitchFamily="2" charset="77"/>
              </a:rPr>
              <a:t> </a:t>
            </a:r>
            <a:r>
              <a:rPr lang="en-US" sz="2400" b="0" dirty="0" err="1">
                <a:latin typeface="Greycliff CF" pitchFamily="2" charset="77"/>
              </a:rPr>
              <a:t>i</a:t>
            </a:r>
            <a:r>
              <a:rPr lang="en-US" sz="2400" b="0" dirty="0">
                <a:latin typeface="Greycliff CF" pitchFamily="2" charset="77"/>
              </a:rPr>
              <a:t> Sverige.</a:t>
            </a:r>
          </a:p>
        </p:txBody>
      </p:sp>
      <p:sp>
        <p:nvSpPr>
          <p:cNvPr id="915" name="Google Shape;915;p59"/>
          <p:cNvSpPr/>
          <p:nvPr/>
        </p:nvSpPr>
        <p:spPr>
          <a:xfrm>
            <a:off x="624266" y="5819124"/>
            <a:ext cx="4847468"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200" b="1" dirty="0" err="1">
                <a:solidFill>
                  <a:schemeClr val="lt1"/>
                </a:solidFill>
                <a:latin typeface="Greycliff CF Heavy" pitchFamily="2" charset="77"/>
                <a:ea typeface="Arial"/>
                <a:cs typeface="Arial"/>
                <a:sym typeface="Arial"/>
              </a:rPr>
              <a:t>https</a:t>
            </a:r>
            <a:r>
              <a:rPr lang="sv-SE" sz="1200" b="1" dirty="0">
                <a:solidFill>
                  <a:schemeClr val="lt1"/>
                </a:solidFill>
                <a:latin typeface="Greycliff CF Heavy" pitchFamily="2" charset="77"/>
                <a:ea typeface="Arial"/>
                <a:cs typeface="Arial"/>
                <a:sym typeface="Arial"/>
              </a:rPr>
              <a:t>://</a:t>
            </a:r>
            <a:r>
              <a:rPr lang="sv-SE" sz="1200" b="1" dirty="0" err="1">
                <a:solidFill>
                  <a:schemeClr val="lt1"/>
                </a:solidFill>
                <a:latin typeface="Greycliff CF Heavy" pitchFamily="2" charset="77"/>
                <a:ea typeface="Arial"/>
                <a:cs typeface="Arial"/>
                <a:sym typeface="Arial"/>
              </a:rPr>
              <a:t>www.ai.se</a:t>
            </a:r>
            <a:r>
              <a:rPr lang="sv-SE" sz="1200" b="1" dirty="0">
                <a:solidFill>
                  <a:schemeClr val="lt1"/>
                </a:solidFill>
                <a:latin typeface="Greycliff CF Heavy" pitchFamily="2" charset="77"/>
                <a:ea typeface="Arial"/>
                <a:cs typeface="Arial"/>
                <a:sym typeface="Arial"/>
              </a:rPr>
              <a:t>/</a:t>
            </a:r>
            <a:r>
              <a:rPr lang="sv-SE" sz="1200" b="1" dirty="0" err="1">
                <a:solidFill>
                  <a:schemeClr val="lt1"/>
                </a:solidFill>
                <a:latin typeface="Greycliff CF Heavy" pitchFamily="2" charset="77"/>
                <a:ea typeface="Arial"/>
                <a:cs typeface="Arial"/>
                <a:sym typeface="Arial"/>
              </a:rPr>
              <a:t>sv</a:t>
            </a:r>
            <a:r>
              <a:rPr lang="sv-SE" sz="1200" b="1" dirty="0">
                <a:solidFill>
                  <a:schemeClr val="lt1"/>
                </a:solidFill>
                <a:latin typeface="Greycliff CF Heavy" pitchFamily="2" charset="77"/>
                <a:ea typeface="Arial"/>
                <a:cs typeface="Arial"/>
                <a:sym typeface="Arial"/>
              </a:rPr>
              <a:t>/partnerskap/</a:t>
            </a:r>
            <a:r>
              <a:rPr lang="sv-SE" sz="1200" b="1" dirty="0" err="1">
                <a:solidFill>
                  <a:schemeClr val="lt1"/>
                </a:solidFill>
                <a:latin typeface="Greycliff CF Heavy" pitchFamily="2" charset="77"/>
                <a:ea typeface="Arial"/>
                <a:cs typeface="Arial"/>
                <a:sym typeface="Arial"/>
              </a:rPr>
              <a:t>ansok</a:t>
            </a:r>
            <a:r>
              <a:rPr lang="sv-SE" sz="1200" b="1" dirty="0">
                <a:solidFill>
                  <a:schemeClr val="lt1"/>
                </a:solidFill>
                <a:latin typeface="Greycliff CF Heavy" pitchFamily="2" charset="77"/>
                <a:ea typeface="Arial"/>
                <a:cs typeface="Arial"/>
                <a:sym typeface="Arial"/>
              </a:rPr>
              <a:t>-om-att-bli-partner</a:t>
            </a:r>
            <a:endParaRPr sz="1200" b="1" dirty="0">
              <a:solidFill>
                <a:schemeClr val="lt1"/>
              </a:solidFill>
              <a:latin typeface="Greycliff CF Heavy" pitchFamily="2" charset="77"/>
              <a:ea typeface="Arial"/>
              <a:cs typeface="Arial"/>
              <a:sym typeface="Arial"/>
            </a:endParaRPr>
          </a:p>
        </p:txBody>
      </p:sp>
      <p:sp>
        <p:nvSpPr>
          <p:cNvPr id="4" name="Google Shape;915;p59">
            <a:extLst>
              <a:ext uri="{FF2B5EF4-FFF2-40B4-BE49-F238E27FC236}">
                <a16:creationId xmlns:a16="http://schemas.microsoft.com/office/drawing/2014/main" id="{D290FF54-F42E-6461-55E1-1615232A2324}"/>
              </a:ext>
            </a:extLst>
          </p:cNvPr>
          <p:cNvSpPr/>
          <p:nvPr/>
        </p:nvSpPr>
        <p:spPr>
          <a:xfrm>
            <a:off x="7269409" y="5726792"/>
            <a:ext cx="374918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a:solidFill>
                  <a:schemeClr val="tx2"/>
                </a:solidFill>
                <a:latin typeface="Greycliff CF Heavy" pitchFamily="2" charset="77"/>
                <a:ea typeface="Arial"/>
                <a:cs typeface="Arial"/>
                <a:sym typeface="Arial"/>
              </a:rPr>
              <a:t>Ansök nu</a:t>
            </a:r>
            <a:endParaRPr sz="3200" b="1" dirty="0">
              <a:solidFill>
                <a:schemeClr val="tx2"/>
              </a:solidFill>
              <a:latin typeface="Greycliff CF Heavy" pitchFamily="2" charset="77"/>
              <a:ea typeface="Arial"/>
              <a:cs typeface="Arial"/>
              <a:sym typeface="Arial"/>
            </a:endParaRPr>
          </a:p>
        </p:txBody>
      </p:sp>
      <p:pic>
        <p:nvPicPr>
          <p:cNvPr id="11" name="Picture 10">
            <a:extLst>
              <a:ext uri="{FF2B5EF4-FFF2-40B4-BE49-F238E27FC236}">
                <a16:creationId xmlns:a16="http://schemas.microsoft.com/office/drawing/2014/main" id="{FFC3DA14-8CD6-0705-E2DF-5F36E005601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696198" y="1947333"/>
            <a:ext cx="2980267" cy="2980267"/>
          </a:xfrm>
          <a:prstGeom prst="rect">
            <a:avLst/>
          </a:prstGeom>
        </p:spPr>
      </p:pic>
      <p:sp>
        <p:nvSpPr>
          <p:cNvPr id="16" name="Platshållare för text 71">
            <a:extLst>
              <a:ext uri="{FF2B5EF4-FFF2-40B4-BE49-F238E27FC236}">
                <a16:creationId xmlns:a16="http://schemas.microsoft.com/office/drawing/2014/main" id="{B03FE280-DB7E-D3CF-4E50-341DE47B6668}"/>
              </a:ext>
            </a:extLst>
          </p:cNvPr>
          <p:cNvSpPr txBox="1">
            <a:spLocks/>
          </p:cNvSpPr>
          <p:nvPr/>
        </p:nvSpPr>
        <p:spPr>
          <a:xfrm>
            <a:off x="540733" y="1099481"/>
            <a:ext cx="5014534" cy="778473"/>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3600" dirty="0" err="1">
                <a:solidFill>
                  <a:srgbClr val="FECB00"/>
                </a:solidFill>
                <a:sym typeface="Arial"/>
              </a:rPr>
              <a:t>Investera</a:t>
            </a:r>
            <a:r>
              <a:rPr lang="en-US" sz="3600" dirty="0">
                <a:solidFill>
                  <a:srgbClr val="FECB00"/>
                </a:solidFill>
                <a:sym typeface="Arial"/>
              </a:rPr>
              <a:t> </a:t>
            </a:r>
            <a:r>
              <a:rPr lang="en-US" sz="3600" dirty="0" err="1">
                <a:solidFill>
                  <a:srgbClr val="FECB00"/>
                </a:solidFill>
                <a:sym typeface="Arial"/>
              </a:rPr>
              <a:t>tillsammans</a:t>
            </a:r>
            <a:r>
              <a:rPr lang="en-US" sz="3600" dirty="0">
                <a:solidFill>
                  <a:srgbClr val="FECB00"/>
                </a:solidFill>
                <a:sym typeface="Arial"/>
              </a:rPr>
              <a:t>, dela med </a:t>
            </a:r>
            <a:r>
              <a:rPr lang="en-US" sz="3600" dirty="0" err="1">
                <a:solidFill>
                  <a:srgbClr val="FECB00"/>
                </a:solidFill>
                <a:sym typeface="Arial"/>
              </a:rPr>
              <a:t>många</a:t>
            </a:r>
            <a:r>
              <a:rPr lang="en-US" sz="3600" dirty="0">
                <a:solidFill>
                  <a:srgbClr val="FECB00"/>
                </a:solidFill>
                <a:sym typeface="Arial"/>
              </a:rPr>
              <a:t>!</a:t>
            </a:r>
          </a:p>
        </p:txBody>
      </p:sp>
    </p:spTree>
    <p:extLst>
      <p:ext uri="{BB962C8B-B14F-4D97-AF65-F5344CB8AC3E}">
        <p14:creationId xmlns:p14="http://schemas.microsoft.com/office/powerpoint/2010/main" val="3809381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295807C-7E2E-7DD1-4290-FB94FE5EE572}"/>
              </a:ext>
            </a:extLst>
          </p:cNvPr>
          <p:cNvPicPr>
            <a:picLocks noChangeAspect="1"/>
          </p:cNvPicPr>
          <p:nvPr/>
        </p:nvPicPr>
        <p:blipFill>
          <a:blip r:embed="rId3"/>
          <a:stretch>
            <a:fillRect/>
          </a:stretch>
        </p:blipFill>
        <p:spPr>
          <a:xfrm>
            <a:off x="2467" y="0"/>
            <a:ext cx="12187066" cy="6858000"/>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0" y="2723744"/>
            <a:ext cx="12191999" cy="707703"/>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4000" dirty="0"/>
              <a:t>Tack!</a:t>
            </a:r>
            <a:endParaRPr kumimoji="0" lang="en-US" sz="4000" b="1" i="0" u="none" strike="noStrike" kern="1200" cap="none" spc="0" normalizeH="0" baseline="0" noProof="0" dirty="0">
              <a:ln>
                <a:noFill/>
              </a:ln>
              <a:effectLst/>
              <a:uLnTx/>
              <a:uFillTx/>
              <a:latin typeface="Greycliff CF Heavy" pitchFamily="2" charset="77"/>
              <a:ea typeface="+mn-ea"/>
              <a:cs typeface="+mn-cs"/>
              <a:sym typeface="Arial"/>
            </a:endParaRPr>
          </a:p>
        </p:txBody>
      </p:sp>
      <p:sp>
        <p:nvSpPr>
          <p:cNvPr id="7" name="Rektangel 6">
            <a:hlinkClick r:id="rId4"/>
            <a:extLst>
              <a:ext uri="{FF2B5EF4-FFF2-40B4-BE49-F238E27FC236}">
                <a16:creationId xmlns:a16="http://schemas.microsoft.com/office/drawing/2014/main" id="{8866F4F5-A044-874A-9DAA-FB0BED2E3E8C}"/>
              </a:ext>
            </a:extLst>
          </p:cNvPr>
          <p:cNvSpPr/>
          <p:nvPr/>
        </p:nvSpPr>
        <p:spPr>
          <a:xfrm>
            <a:off x="1523202" y="5297041"/>
            <a:ext cx="439882" cy="28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8" name="Rektangel 7">
            <a:hlinkClick r:id="rId5"/>
            <a:extLst>
              <a:ext uri="{FF2B5EF4-FFF2-40B4-BE49-F238E27FC236}">
                <a16:creationId xmlns:a16="http://schemas.microsoft.com/office/drawing/2014/main" id="{7275BBB2-0813-C94B-A5DF-1986735604E9}"/>
              </a:ext>
            </a:extLst>
          </p:cNvPr>
          <p:cNvSpPr/>
          <p:nvPr/>
        </p:nvSpPr>
        <p:spPr>
          <a:xfrm>
            <a:off x="1523202" y="5598369"/>
            <a:ext cx="2198342" cy="28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hlinkClick r:id="rId6"/>
            <a:extLst>
              <a:ext uri="{FF2B5EF4-FFF2-40B4-BE49-F238E27FC236}">
                <a16:creationId xmlns:a16="http://schemas.microsoft.com/office/drawing/2014/main" id="{88002260-DA34-544B-8C4A-7AACB73CAAE5}"/>
              </a:ext>
            </a:extLst>
          </p:cNvPr>
          <p:cNvSpPr/>
          <p:nvPr/>
        </p:nvSpPr>
        <p:spPr>
          <a:xfrm>
            <a:off x="1523201" y="5918090"/>
            <a:ext cx="2869755" cy="28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1" name="Rektangel 10">
            <a:extLst>
              <a:ext uri="{FF2B5EF4-FFF2-40B4-BE49-F238E27FC236}">
                <a16:creationId xmlns:a16="http://schemas.microsoft.com/office/drawing/2014/main" id="{25C5136D-E9D1-B0B1-9CCD-0ED23DB8D207}"/>
              </a:ext>
            </a:extLst>
          </p:cNvPr>
          <p:cNvSpPr/>
          <p:nvPr/>
        </p:nvSpPr>
        <p:spPr>
          <a:xfrm>
            <a:off x="1494083" y="4619892"/>
            <a:ext cx="3029997" cy="1681229"/>
          </a:xfrm>
          <a:prstGeom prst="rect">
            <a:avLst/>
          </a:prstGeom>
        </p:spPr>
        <p:txBody>
          <a:bodyPr wrap="none">
            <a:spAutoFit/>
          </a:bodyPr>
          <a:lstStyle/>
          <a:p>
            <a:pPr>
              <a:lnSpc>
                <a:spcPct val="150000"/>
              </a:lnSpc>
            </a:pPr>
            <a:r>
              <a:rPr lang="sv-SE" sz="1400" err="1">
                <a:solidFill>
                  <a:schemeClr val="tx2"/>
                </a:solidFill>
                <a:latin typeface="Greycliff CF" pitchFamily="2" charset="77"/>
              </a:rPr>
              <a:t>ai.se</a:t>
            </a:r>
            <a:endParaRPr lang="sv-SE" sz="1400">
              <a:solidFill>
                <a:schemeClr val="tx2"/>
              </a:solidFill>
              <a:latin typeface="Greycliff CF" pitchFamily="2" charset="77"/>
            </a:endParaRPr>
          </a:p>
          <a:p>
            <a:pPr>
              <a:lnSpc>
                <a:spcPct val="150000"/>
              </a:lnSpc>
            </a:pPr>
            <a:r>
              <a:rPr lang="sv-SE" sz="1400" err="1">
                <a:solidFill>
                  <a:schemeClr val="tx2"/>
                </a:solidFill>
                <a:latin typeface="Greycliff CF" pitchFamily="2" charset="77"/>
              </a:rPr>
              <a:t>my.ai.se</a:t>
            </a:r>
            <a:endParaRPr lang="sv-SE" sz="1400">
              <a:solidFill>
                <a:schemeClr val="tx2"/>
              </a:solidFill>
              <a:latin typeface="Greycliff CF" pitchFamily="2" charset="77"/>
            </a:endParaRPr>
          </a:p>
          <a:p>
            <a:pPr>
              <a:lnSpc>
                <a:spcPct val="150000"/>
              </a:lnSpc>
            </a:pPr>
            <a:r>
              <a:rPr lang="sv-SE" sz="1400" err="1">
                <a:solidFill>
                  <a:schemeClr val="tx2"/>
                </a:solidFill>
                <a:latin typeface="Greycliff CF" pitchFamily="2" charset="77"/>
              </a:rPr>
              <a:t>ai.se</a:t>
            </a:r>
            <a:r>
              <a:rPr lang="sv-SE" sz="1400">
                <a:solidFill>
                  <a:schemeClr val="tx2"/>
                </a:solidFill>
                <a:latin typeface="Greycliff CF" pitchFamily="2" charset="77"/>
              </a:rPr>
              <a:t>/newsletter</a:t>
            </a:r>
          </a:p>
          <a:p>
            <a:pPr>
              <a:lnSpc>
                <a:spcPct val="150000"/>
              </a:lnSpc>
            </a:pPr>
            <a:r>
              <a:rPr lang="sv-SE" sz="1400" err="1">
                <a:solidFill>
                  <a:schemeClr val="tx2"/>
                </a:solidFill>
                <a:latin typeface="Greycliff CF" pitchFamily="2" charset="77"/>
              </a:rPr>
              <a:t>youtube.com</a:t>
            </a:r>
            <a:r>
              <a:rPr lang="sv-SE" sz="1400">
                <a:solidFill>
                  <a:schemeClr val="tx2"/>
                </a:solidFill>
                <a:latin typeface="Greycliff CF" pitchFamily="2" charset="77"/>
              </a:rPr>
              <a:t>/c/</a:t>
            </a:r>
            <a:r>
              <a:rPr lang="sv-SE" sz="1400" err="1">
                <a:solidFill>
                  <a:schemeClr val="tx2"/>
                </a:solidFill>
                <a:latin typeface="Greycliff CF" pitchFamily="2" charset="77"/>
              </a:rPr>
              <a:t>aisweden</a:t>
            </a:r>
            <a:endParaRPr lang="sv-SE" sz="1400">
              <a:solidFill>
                <a:schemeClr val="tx2"/>
              </a:solidFill>
              <a:latin typeface="Greycliff CF" pitchFamily="2" charset="77"/>
            </a:endParaRPr>
          </a:p>
          <a:p>
            <a:pPr>
              <a:lnSpc>
                <a:spcPct val="150000"/>
              </a:lnSpc>
            </a:pPr>
            <a:r>
              <a:rPr lang="sv-SE" sz="1400" err="1">
                <a:solidFill>
                  <a:schemeClr val="tx2"/>
                </a:solidFill>
                <a:latin typeface="Greycliff CF" pitchFamily="2" charset="77"/>
              </a:rPr>
              <a:t>linkedin.com</a:t>
            </a:r>
            <a:r>
              <a:rPr lang="sv-SE" sz="1400">
                <a:solidFill>
                  <a:schemeClr val="tx2"/>
                </a:solidFill>
                <a:latin typeface="Greycliff CF" pitchFamily="2" charset="77"/>
              </a:rPr>
              <a:t>/</a:t>
            </a:r>
            <a:r>
              <a:rPr lang="sv-SE" sz="1400" err="1">
                <a:solidFill>
                  <a:schemeClr val="tx2"/>
                </a:solidFill>
                <a:latin typeface="Greycliff CF" pitchFamily="2" charset="77"/>
              </a:rPr>
              <a:t>company</a:t>
            </a:r>
            <a:r>
              <a:rPr lang="sv-SE" sz="1400">
                <a:solidFill>
                  <a:schemeClr val="tx2"/>
                </a:solidFill>
                <a:latin typeface="Greycliff CF" pitchFamily="2" charset="77"/>
              </a:rPr>
              <a:t>/</a:t>
            </a:r>
            <a:r>
              <a:rPr lang="sv-SE" sz="1400" err="1">
                <a:solidFill>
                  <a:schemeClr val="tx2"/>
                </a:solidFill>
                <a:latin typeface="Greycliff CF" pitchFamily="2" charset="77"/>
              </a:rPr>
              <a:t>aisweden</a:t>
            </a:r>
            <a:endParaRPr lang="sv-SE" sz="1400">
              <a:solidFill>
                <a:schemeClr val="tx2"/>
              </a:solidFill>
              <a:latin typeface="Greycliff CF" pitchFamily="2" charset="77"/>
            </a:endParaRPr>
          </a:p>
        </p:txBody>
      </p:sp>
      <p:pic>
        <p:nvPicPr>
          <p:cNvPr id="12" name="Bildobjekt 11">
            <a:extLst>
              <a:ext uri="{FF2B5EF4-FFF2-40B4-BE49-F238E27FC236}">
                <a16:creationId xmlns:a16="http://schemas.microsoft.com/office/drawing/2014/main" id="{9F11DA50-358D-F29C-9F6D-7C4BE099117F}"/>
              </a:ext>
            </a:extLst>
          </p:cNvPr>
          <p:cNvPicPr>
            <a:picLocks noChangeAspect="1"/>
          </p:cNvPicPr>
          <p:nvPr/>
        </p:nvPicPr>
        <p:blipFill>
          <a:blip r:embed="rId7"/>
          <a:stretch>
            <a:fillRect/>
          </a:stretch>
        </p:blipFill>
        <p:spPr>
          <a:xfrm>
            <a:off x="1265939" y="6026258"/>
            <a:ext cx="188393" cy="188393"/>
          </a:xfrm>
          <a:prstGeom prst="rect">
            <a:avLst/>
          </a:prstGeom>
        </p:spPr>
      </p:pic>
      <p:pic>
        <p:nvPicPr>
          <p:cNvPr id="13" name="Bild 12">
            <a:extLst>
              <a:ext uri="{FF2B5EF4-FFF2-40B4-BE49-F238E27FC236}">
                <a16:creationId xmlns:a16="http://schemas.microsoft.com/office/drawing/2014/main" id="{AA7FCB04-08BF-ECE2-66DA-3A86FD07F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5402" y="5685014"/>
            <a:ext cx="251694" cy="251694"/>
          </a:xfrm>
          <a:prstGeom prst="rect">
            <a:avLst/>
          </a:prstGeom>
        </p:spPr>
      </p:pic>
      <p:pic>
        <p:nvPicPr>
          <p:cNvPr id="14" name="Bildobjekt 13">
            <a:extLst>
              <a:ext uri="{FF2B5EF4-FFF2-40B4-BE49-F238E27FC236}">
                <a16:creationId xmlns:a16="http://schemas.microsoft.com/office/drawing/2014/main" id="{72F78D1D-4326-EF95-C211-9F00BC6E42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62964" y="4760360"/>
            <a:ext cx="191368" cy="191368"/>
          </a:xfrm>
          <a:prstGeom prst="rect">
            <a:avLst/>
          </a:prstGeom>
        </p:spPr>
      </p:pic>
      <p:pic>
        <p:nvPicPr>
          <p:cNvPr id="16" name="Bildobjekt 15">
            <a:extLst>
              <a:ext uri="{FF2B5EF4-FFF2-40B4-BE49-F238E27FC236}">
                <a16:creationId xmlns:a16="http://schemas.microsoft.com/office/drawing/2014/main" id="{A0EC2DF5-919E-C3E0-5462-A24D1880E0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52969" y="5424692"/>
            <a:ext cx="214251" cy="142245"/>
          </a:xfrm>
          <a:prstGeom prst="rect">
            <a:avLst/>
          </a:prstGeom>
        </p:spPr>
      </p:pic>
      <p:sp>
        <p:nvSpPr>
          <p:cNvPr id="17" name="Platshållare för text 71">
            <a:extLst>
              <a:ext uri="{FF2B5EF4-FFF2-40B4-BE49-F238E27FC236}">
                <a16:creationId xmlns:a16="http://schemas.microsoft.com/office/drawing/2014/main" id="{3F313136-B937-3CD6-700D-EB8AE023C1D1}"/>
              </a:ext>
            </a:extLst>
          </p:cNvPr>
          <p:cNvSpPr txBox="1">
            <a:spLocks/>
          </p:cNvSpPr>
          <p:nvPr/>
        </p:nvSpPr>
        <p:spPr>
          <a:xfrm>
            <a:off x="0" y="3376471"/>
            <a:ext cx="12191999" cy="778473"/>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defRPr/>
            </a:pPr>
            <a:r>
              <a:rPr lang="en-US" sz="1600" b="0" dirty="0" err="1">
                <a:latin typeface="Greycliff CF" pitchFamily="2" charset="77"/>
              </a:rPr>
              <a:t>Och</a:t>
            </a:r>
            <a:r>
              <a:rPr lang="en-US" sz="1600" b="0" dirty="0">
                <a:latin typeface="Greycliff CF" pitchFamily="2" charset="77"/>
              </a:rPr>
              <a:t> </a:t>
            </a:r>
            <a:r>
              <a:rPr lang="en-US" sz="1600" b="0" dirty="0" err="1">
                <a:latin typeface="Greycliff CF" pitchFamily="2" charset="77"/>
              </a:rPr>
              <a:t>glöm</a:t>
            </a:r>
            <a:r>
              <a:rPr lang="en-US" sz="1600" b="0" dirty="0">
                <a:latin typeface="Greycliff CF" pitchFamily="2" charset="77"/>
              </a:rPr>
              <a:t> </a:t>
            </a:r>
            <a:r>
              <a:rPr lang="en-US" sz="1600" b="0" dirty="0" err="1">
                <a:latin typeface="Greycliff CF" pitchFamily="2" charset="77"/>
              </a:rPr>
              <a:t>inte</a:t>
            </a:r>
            <a:r>
              <a:rPr lang="en-US" sz="1600" b="0" dirty="0">
                <a:latin typeface="Greycliff CF" pitchFamily="2" charset="77"/>
              </a:rPr>
              <a:t>: </a:t>
            </a:r>
            <a:r>
              <a:rPr lang="en-US" sz="1600" b="0" dirty="0" err="1">
                <a:solidFill>
                  <a:srgbClr val="FECB00"/>
                </a:solidFill>
                <a:latin typeface="Greycliff CF" pitchFamily="2" charset="77"/>
              </a:rPr>
              <a:t>my.ai.se</a:t>
            </a:r>
            <a:r>
              <a:rPr lang="en-US" sz="1600" b="0" dirty="0">
                <a:latin typeface="Greycliff CF" pitchFamily="2" charset="77"/>
              </a:rPr>
              <a:t> </a:t>
            </a:r>
            <a:r>
              <a:rPr lang="en-US" sz="1600" b="0" dirty="0" err="1">
                <a:latin typeface="Greycliff CF" pitchFamily="2" charset="77"/>
              </a:rPr>
              <a:t>och</a:t>
            </a:r>
            <a:r>
              <a:rPr lang="en-US" sz="1600" b="0">
                <a:latin typeface="Greycliff CF" pitchFamily="2" charset="77"/>
              </a:rPr>
              <a:t> </a:t>
            </a:r>
            <a:r>
              <a:rPr lang="en-US" sz="1600" b="0">
                <a:solidFill>
                  <a:srgbClr val="FECB00"/>
                </a:solidFill>
                <a:latin typeface="Greycliff CF" pitchFamily="2" charset="77"/>
              </a:rPr>
              <a:t>ai</a:t>
            </a:r>
            <a:r>
              <a:rPr lang="en-US" sz="1600" b="0" dirty="0" err="1">
                <a:solidFill>
                  <a:srgbClr val="FECB00"/>
                </a:solidFill>
                <a:latin typeface="Greycliff CF" pitchFamily="2" charset="77"/>
              </a:rPr>
              <a:t>.se</a:t>
            </a:r>
            <a:r>
              <a:rPr lang="en-US" sz="1600" b="0" dirty="0">
                <a:solidFill>
                  <a:srgbClr val="FECB00"/>
                </a:solidFill>
                <a:latin typeface="Greycliff CF" pitchFamily="2" charset="77"/>
              </a:rPr>
              <a:t>/newsletter</a:t>
            </a:r>
            <a:r>
              <a:rPr lang="en-US" sz="1600" b="0" dirty="0">
                <a:latin typeface="Greycliff CF" pitchFamily="2" charset="77"/>
              </a:rPr>
              <a:t>.
</a:t>
            </a:r>
            <a:endParaRPr kumimoji="0" lang="en-US" sz="1600" b="0" u="none" strike="noStrike" kern="1200" cap="none" spc="0" normalizeH="0" baseline="0" noProof="0" dirty="0">
              <a:ln>
                <a:noFill/>
              </a:ln>
              <a:effectLst/>
              <a:uLnTx/>
              <a:uFillTx/>
              <a:latin typeface="Greycliff CF" pitchFamily="2" charset="77"/>
              <a:sym typeface="Arial"/>
            </a:endParaRPr>
          </a:p>
        </p:txBody>
      </p:sp>
      <p:pic>
        <p:nvPicPr>
          <p:cNvPr id="18" name="Bildobjekt 17">
            <a:extLst>
              <a:ext uri="{FF2B5EF4-FFF2-40B4-BE49-F238E27FC236}">
                <a16:creationId xmlns:a16="http://schemas.microsoft.com/office/drawing/2014/main" id="{16B3A363-43A3-EE76-13A4-0892BB77773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67090" y="5085904"/>
            <a:ext cx="187180" cy="187180"/>
          </a:xfrm>
          <a:prstGeom prst="rect">
            <a:avLst/>
          </a:prstGeom>
        </p:spPr>
      </p:pic>
    </p:spTree>
    <p:extLst>
      <p:ext uri="{BB962C8B-B14F-4D97-AF65-F5344CB8AC3E}">
        <p14:creationId xmlns:p14="http://schemas.microsoft.com/office/powerpoint/2010/main" val="6970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4570E7-96A8-794D-8A08-E6C17E8DA913}"/>
              </a:ext>
            </a:extLst>
          </p:cNvPr>
          <p:cNvSpPr txBox="1">
            <a:spLocks/>
          </p:cNvSpPr>
          <p:nvPr/>
        </p:nvSpPr>
        <p:spPr>
          <a:xfrm>
            <a:off x="669600" y="906609"/>
            <a:ext cx="6041245" cy="1401339"/>
          </a:xfrm>
          <a:prstGeom prst="rect">
            <a:avLst/>
          </a:prstGeom>
        </p:spPr>
        <p:txBody>
          <a:bodyPr anchor="t"/>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FFFDF9"/>
                </a:solidFill>
                <a:effectLst/>
                <a:uLnTx/>
                <a:uFillTx/>
                <a:latin typeface="Greycliff CF Heavy" pitchFamily="2" charset="77"/>
                <a:ea typeface="+mj-ea"/>
                <a:cs typeface="+mj-cs"/>
                <a:sym typeface="Arial"/>
              </a:rPr>
              <a:t>Nationellt</a:t>
            </a:r>
            <a:r>
              <a:rPr kumimoji="0" lang="en-US" sz="40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 </a:t>
            </a:r>
            <a:r>
              <a:rPr kumimoji="0" lang="en-US" sz="4000" b="1" i="0" u="none" strike="noStrike" kern="1200" cap="none" spc="0" normalizeH="0" baseline="0" noProof="0" dirty="0" err="1">
                <a:ln>
                  <a:noFill/>
                </a:ln>
                <a:solidFill>
                  <a:srgbClr val="FFFDF9"/>
                </a:solidFill>
                <a:effectLst/>
                <a:uLnTx/>
                <a:uFillTx/>
                <a:latin typeface="Greycliff CF Heavy" pitchFamily="2" charset="77"/>
                <a:ea typeface="+mj-ea"/>
                <a:cs typeface="+mj-cs"/>
                <a:sym typeface="Arial"/>
              </a:rPr>
              <a:t>ansvar</a:t>
            </a:r>
            <a:r>
              <a:rPr kumimoji="0" lang="en-US" sz="40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 regional </a:t>
            </a:r>
            <a:r>
              <a:rPr kumimoji="0" lang="en-US" sz="4000" b="1" i="0" u="none" strike="noStrike" kern="1200" cap="none" spc="0" normalizeH="0" baseline="0" noProof="0" dirty="0" err="1">
                <a:ln>
                  <a:noFill/>
                </a:ln>
                <a:solidFill>
                  <a:srgbClr val="FFFDF9"/>
                </a:solidFill>
                <a:effectLst/>
                <a:uLnTx/>
                <a:uFillTx/>
                <a:latin typeface="Greycliff CF Heavy" pitchFamily="2" charset="77"/>
                <a:ea typeface="+mj-ea"/>
                <a:cs typeface="+mj-cs"/>
                <a:sym typeface="Arial"/>
              </a:rPr>
              <a:t>närvaro</a:t>
            </a:r>
            <a:endParaRPr kumimoji="0" lang="en-US" sz="40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a:p>
            <a:pPr marL="0" marR="0" lvl="0" indent="0" algn="l" defTabSz="914400" rtl="0" eaLnBrk="1" fontAlgn="auto" latinLnBrk="0" hangingPunct="1">
              <a:spcBef>
                <a:spcPct val="0"/>
              </a:spcBef>
              <a:spcAft>
                <a:spcPts val="0"/>
              </a:spcAft>
              <a:buClrTx/>
              <a:buSzTx/>
              <a:buFontTx/>
              <a:buNone/>
              <a:tabLst/>
              <a:defRPr/>
            </a:pPr>
            <a:endPar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FDF9"/>
                </a:solidFill>
                <a:effectLst/>
                <a:uLnTx/>
                <a:uFillTx/>
                <a:latin typeface="Greycliff CF Heavy" pitchFamily="2" charset="77"/>
                <a:ea typeface="+mj-ea"/>
                <a:cs typeface="+mj-cs"/>
                <a:sym typeface="Arial"/>
              </a:rPr>
              <a:t>Nuvarande</a:t>
            </a:r>
            <a:r>
              <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 </a:t>
            </a:r>
            <a:r>
              <a:rPr lang="en-US" sz="2400" dirty="0">
                <a:solidFill>
                  <a:srgbClr val="FFFDF9"/>
                </a:solidFill>
                <a:sym typeface="Arial"/>
              </a:rPr>
              <a:t>k</a:t>
            </a:r>
            <a:r>
              <a:rPr kumimoji="0" lang="en-US" sz="2400" b="1" i="0" u="none" strike="noStrike" kern="1200" cap="none" spc="0" normalizeH="0" baseline="0" noProof="0" dirty="0" err="1">
                <a:ln>
                  <a:noFill/>
                </a:ln>
                <a:solidFill>
                  <a:srgbClr val="FFFDF9"/>
                </a:solidFill>
                <a:effectLst/>
                <a:uLnTx/>
                <a:uFillTx/>
                <a:latin typeface="Greycliff CF Heavy" pitchFamily="2" charset="77"/>
                <a:ea typeface="+mj-ea"/>
                <a:cs typeface="+mj-cs"/>
                <a:sym typeface="Arial"/>
              </a:rPr>
              <a:t>onsortium</a:t>
            </a:r>
            <a:r>
              <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 av </a:t>
            </a:r>
            <a:r>
              <a:rPr kumimoji="0" lang="en-US" sz="2400" b="1" i="0" u="none" strike="noStrike" kern="1200" cap="none" spc="0" normalizeH="0" baseline="0" noProof="0" dirty="0" err="1">
                <a:ln>
                  <a:noFill/>
                </a:ln>
                <a:solidFill>
                  <a:srgbClr val="FFFDF9"/>
                </a:solidFill>
                <a:effectLst/>
                <a:uLnTx/>
                <a:uFillTx/>
                <a:latin typeface="Greycliff CF Heavy" pitchFamily="2" charset="77"/>
                <a:ea typeface="+mj-ea"/>
                <a:cs typeface="+mj-cs"/>
                <a:sym typeface="Arial"/>
              </a:rPr>
              <a:t>värdorganisationer</a:t>
            </a:r>
            <a:endPar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a:p>
            <a:pPr marL="0" marR="0" lvl="0" indent="0" algn="l" defTabSz="914400" rtl="0" eaLnBrk="1" fontAlgn="auto" latinLnBrk="0" hangingPunct="1">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p:txBody>
      </p:sp>
      <p:grpSp>
        <p:nvGrpSpPr>
          <p:cNvPr id="45" name="Grupp 44">
            <a:extLst>
              <a:ext uri="{FF2B5EF4-FFF2-40B4-BE49-F238E27FC236}">
                <a16:creationId xmlns:a16="http://schemas.microsoft.com/office/drawing/2014/main" id="{0E582992-09D0-DA41-8EA8-3BF8357A4F72}"/>
              </a:ext>
            </a:extLst>
          </p:cNvPr>
          <p:cNvGrpSpPr/>
          <p:nvPr/>
        </p:nvGrpSpPr>
        <p:grpSpPr>
          <a:xfrm>
            <a:off x="8175865" y="1108821"/>
            <a:ext cx="3346409" cy="5578681"/>
            <a:chOff x="4659599" y="-438598"/>
            <a:chExt cx="4755498" cy="7927722"/>
          </a:xfrm>
        </p:grpSpPr>
        <p:grpSp>
          <p:nvGrpSpPr>
            <p:cNvPr id="46" name="Grupp 45">
              <a:extLst>
                <a:ext uri="{FF2B5EF4-FFF2-40B4-BE49-F238E27FC236}">
                  <a16:creationId xmlns:a16="http://schemas.microsoft.com/office/drawing/2014/main" id="{99996B07-4948-4D47-9E59-BE53629B7C63}"/>
                </a:ext>
              </a:extLst>
            </p:cNvPr>
            <p:cNvGrpSpPr/>
            <p:nvPr/>
          </p:nvGrpSpPr>
          <p:grpSpPr>
            <a:xfrm>
              <a:off x="4659599" y="-36332"/>
              <a:ext cx="4755498" cy="7064081"/>
              <a:chOff x="5340608" y="-100016"/>
              <a:chExt cx="4755498" cy="7064081"/>
            </a:xfrm>
          </p:grpSpPr>
          <p:sp>
            <p:nvSpPr>
              <p:cNvPr id="49" name="Ellips 48">
                <a:extLst>
                  <a:ext uri="{FF2B5EF4-FFF2-40B4-BE49-F238E27FC236}">
                    <a16:creationId xmlns:a16="http://schemas.microsoft.com/office/drawing/2014/main" id="{201C1354-1B20-C046-AE39-7F14F3D27CC5}"/>
                  </a:ext>
                </a:extLst>
              </p:cNvPr>
              <p:cNvSpPr/>
              <p:nvPr/>
            </p:nvSpPr>
            <p:spPr>
              <a:xfrm>
                <a:off x="6651079" y="4020831"/>
                <a:ext cx="1928627" cy="1928627"/>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East</a:t>
                </a:r>
              </a:p>
            </p:txBody>
          </p:sp>
          <p:sp>
            <p:nvSpPr>
              <p:cNvPr id="52" name="Ellips 51">
                <a:extLst>
                  <a:ext uri="{FF2B5EF4-FFF2-40B4-BE49-F238E27FC236}">
                    <a16:creationId xmlns:a16="http://schemas.microsoft.com/office/drawing/2014/main" id="{48983DD2-FAAD-904A-99C0-F0B39C2B2BA6}"/>
                  </a:ext>
                </a:extLst>
              </p:cNvPr>
              <p:cNvSpPr/>
              <p:nvPr/>
            </p:nvSpPr>
            <p:spPr>
              <a:xfrm>
                <a:off x="6117946" y="5035438"/>
                <a:ext cx="1928627" cy="1928627"/>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South</a:t>
                </a:r>
              </a:p>
            </p:txBody>
          </p:sp>
          <p:sp>
            <p:nvSpPr>
              <p:cNvPr id="53" name="Ellips 52">
                <a:extLst>
                  <a:ext uri="{FF2B5EF4-FFF2-40B4-BE49-F238E27FC236}">
                    <a16:creationId xmlns:a16="http://schemas.microsoft.com/office/drawing/2014/main" id="{82841B87-4E9A-2942-A43C-FA4DDF2BB3CC}"/>
                  </a:ext>
                </a:extLst>
              </p:cNvPr>
              <p:cNvSpPr/>
              <p:nvPr/>
            </p:nvSpPr>
            <p:spPr>
              <a:xfrm>
                <a:off x="7526802" y="2859389"/>
                <a:ext cx="2166125" cy="2166125"/>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Greater Stockholm</a:t>
                </a:r>
              </a:p>
            </p:txBody>
          </p:sp>
          <p:sp>
            <p:nvSpPr>
              <p:cNvPr id="54" name="Ellips 53">
                <a:extLst>
                  <a:ext uri="{FF2B5EF4-FFF2-40B4-BE49-F238E27FC236}">
                    <a16:creationId xmlns:a16="http://schemas.microsoft.com/office/drawing/2014/main" id="{F2CE0163-5469-8D4E-A88F-2221573F683B}"/>
                  </a:ext>
                </a:extLst>
              </p:cNvPr>
              <p:cNvSpPr/>
              <p:nvPr/>
            </p:nvSpPr>
            <p:spPr>
              <a:xfrm>
                <a:off x="5340608" y="3872477"/>
                <a:ext cx="1976967" cy="1976967"/>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West</a:t>
                </a:r>
              </a:p>
            </p:txBody>
          </p:sp>
          <p:sp>
            <p:nvSpPr>
              <p:cNvPr id="55" name="Ellips 54">
                <a:extLst>
                  <a:ext uri="{FF2B5EF4-FFF2-40B4-BE49-F238E27FC236}">
                    <a16:creationId xmlns:a16="http://schemas.microsoft.com/office/drawing/2014/main" id="{E6053365-A9D9-AA4F-BABF-B57073FD85C1}"/>
                  </a:ext>
                </a:extLst>
              </p:cNvPr>
              <p:cNvSpPr/>
              <p:nvPr/>
            </p:nvSpPr>
            <p:spPr>
              <a:xfrm>
                <a:off x="6051764" y="2692443"/>
                <a:ext cx="1991408" cy="1991408"/>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Central</a:t>
                </a:r>
              </a:p>
            </p:txBody>
          </p:sp>
          <p:sp>
            <p:nvSpPr>
              <p:cNvPr id="56" name="Ellips 55">
                <a:extLst>
                  <a:ext uri="{FF2B5EF4-FFF2-40B4-BE49-F238E27FC236}">
                    <a16:creationId xmlns:a16="http://schemas.microsoft.com/office/drawing/2014/main" id="{2C10FC60-DB7B-254F-B822-4B69CD3052A3}"/>
                  </a:ext>
                </a:extLst>
              </p:cNvPr>
              <p:cNvSpPr/>
              <p:nvPr/>
            </p:nvSpPr>
            <p:spPr>
              <a:xfrm>
                <a:off x="6640628" y="-100016"/>
                <a:ext cx="3455478" cy="3455478"/>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North</a:t>
                </a:r>
              </a:p>
            </p:txBody>
          </p:sp>
        </p:grpSp>
        <p:pic>
          <p:nvPicPr>
            <p:cNvPr id="47" name="Bildobjekt 46">
              <a:extLst>
                <a:ext uri="{FF2B5EF4-FFF2-40B4-BE49-F238E27FC236}">
                  <a16:creationId xmlns:a16="http://schemas.microsoft.com/office/drawing/2014/main" id="{6F8D29AB-38AC-3D4C-8CF2-5DCC0F770A7F}"/>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5542479" y="-438598"/>
              <a:ext cx="3351557" cy="7927722"/>
            </a:xfrm>
            <a:prstGeom prst="rect">
              <a:avLst/>
            </a:prstGeom>
          </p:spPr>
        </p:pic>
      </p:grpSp>
      <p:sp>
        <p:nvSpPr>
          <p:cNvPr id="57" name="Ellips 56">
            <a:extLst>
              <a:ext uri="{FF2B5EF4-FFF2-40B4-BE49-F238E27FC236}">
                <a16:creationId xmlns:a16="http://schemas.microsoft.com/office/drawing/2014/main" id="{E72D0A0D-9E59-624F-BC13-15E33205549D}"/>
              </a:ext>
            </a:extLst>
          </p:cNvPr>
          <p:cNvSpPr/>
          <p:nvPr/>
        </p:nvSpPr>
        <p:spPr>
          <a:xfrm>
            <a:off x="7434181" y="1211051"/>
            <a:ext cx="1401339" cy="1401339"/>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Montreal</a:t>
            </a:r>
          </a:p>
        </p:txBody>
      </p:sp>
      <p:pic>
        <p:nvPicPr>
          <p:cNvPr id="58" name="Picture 4" descr="Kanada – Wikipedia">
            <a:extLst>
              <a:ext uri="{FF2B5EF4-FFF2-40B4-BE49-F238E27FC236}">
                <a16:creationId xmlns:a16="http://schemas.microsoft.com/office/drawing/2014/main" id="{F94BA95D-4BA8-D74A-855E-C2339D877D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3388" y="1590370"/>
            <a:ext cx="882927" cy="441464"/>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02C1B380-56DA-B722-0357-A5C69F7167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699" y="4192865"/>
            <a:ext cx="908830" cy="655347"/>
          </a:xfrm>
          <a:prstGeom prst="rect">
            <a:avLst/>
          </a:prstGeom>
        </p:spPr>
      </p:pic>
      <p:pic>
        <p:nvPicPr>
          <p:cNvPr id="4" name="Bildobjekt 3">
            <a:extLst>
              <a:ext uri="{FF2B5EF4-FFF2-40B4-BE49-F238E27FC236}">
                <a16:creationId xmlns:a16="http://schemas.microsoft.com/office/drawing/2014/main" id="{F590C7F9-211B-78BE-E708-D6000C414F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213" t="20184" r="11213" b="20184"/>
          <a:stretch/>
        </p:blipFill>
        <p:spPr>
          <a:xfrm>
            <a:off x="2229312" y="4279730"/>
            <a:ext cx="1333454" cy="568482"/>
          </a:xfrm>
          <a:prstGeom prst="rect">
            <a:avLst/>
          </a:prstGeom>
        </p:spPr>
      </p:pic>
      <p:pic>
        <p:nvPicPr>
          <p:cNvPr id="6" name="Bildobjekt 5">
            <a:extLst>
              <a:ext uri="{FF2B5EF4-FFF2-40B4-BE49-F238E27FC236}">
                <a16:creationId xmlns:a16="http://schemas.microsoft.com/office/drawing/2014/main" id="{C707A5F6-876B-CDFD-005A-CCF21ADBEA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4897" y="5169167"/>
            <a:ext cx="1090774" cy="515088"/>
          </a:xfrm>
          <a:prstGeom prst="rect">
            <a:avLst/>
          </a:prstGeom>
        </p:spPr>
      </p:pic>
      <p:sp>
        <p:nvSpPr>
          <p:cNvPr id="11" name="textruta 10">
            <a:extLst>
              <a:ext uri="{FF2B5EF4-FFF2-40B4-BE49-F238E27FC236}">
                <a16:creationId xmlns:a16="http://schemas.microsoft.com/office/drawing/2014/main" id="{48FDD84B-CCAB-A63D-E661-1B0EA99EAE18}"/>
              </a:ext>
            </a:extLst>
          </p:cNvPr>
          <p:cNvSpPr txBox="1"/>
          <p:nvPr/>
        </p:nvSpPr>
        <p:spPr>
          <a:xfrm>
            <a:off x="2287197" y="5133506"/>
            <a:ext cx="2088981" cy="5316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DF9"/>
                </a:solidFill>
                <a:effectLst/>
                <a:uLnTx/>
                <a:uFillTx/>
                <a:latin typeface="Greycliff CF" pitchFamily="2" charset="77"/>
                <a:ea typeface="+mn-ea"/>
                <a:cs typeface="Arial"/>
                <a:sym typeface="Arial"/>
              </a:rPr>
              <a:t>Santa Anna IT Research Institute</a:t>
            </a:r>
          </a:p>
        </p:txBody>
      </p:sp>
      <p:sp>
        <p:nvSpPr>
          <p:cNvPr id="14" name="textruta 13">
            <a:extLst>
              <a:ext uri="{FF2B5EF4-FFF2-40B4-BE49-F238E27FC236}">
                <a16:creationId xmlns:a16="http://schemas.microsoft.com/office/drawing/2014/main" id="{851EE996-417A-6014-C727-AD1AE1DBB63D}"/>
              </a:ext>
            </a:extLst>
          </p:cNvPr>
          <p:cNvSpPr txBox="1"/>
          <p:nvPr/>
        </p:nvSpPr>
        <p:spPr>
          <a:xfrm>
            <a:off x="4989814" y="3490191"/>
            <a:ext cx="18095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FDF9"/>
                </a:solidFill>
                <a:effectLst/>
                <a:uLnTx/>
                <a:uFillTx/>
                <a:latin typeface="Greycliff CF" pitchFamily="2" charset="77"/>
                <a:ea typeface="+mn-ea"/>
                <a:cs typeface="Arial"/>
                <a:sym typeface="Arial"/>
              </a:rPr>
              <a:t>Humantech</a:t>
            </a:r>
            <a:r>
              <a:rPr kumimoji="0" lang="en-US" sz="1600" b="0" i="0" u="none" strike="noStrike" kern="1200" cap="none" spc="0" normalizeH="0" baseline="0" noProof="0">
                <a:ln>
                  <a:noFill/>
                </a:ln>
                <a:solidFill>
                  <a:srgbClr val="FFFDF9"/>
                </a:solidFill>
                <a:effectLst/>
                <a:uLnTx/>
                <a:uFillTx/>
                <a:latin typeface="Greycliff CF" pitchFamily="2" charset="77"/>
                <a:ea typeface="+mn-ea"/>
                <a:cs typeface="Arial"/>
                <a:sym typeface="Arial"/>
              </a:rPr>
              <a:t> Foundation</a:t>
            </a:r>
          </a:p>
        </p:txBody>
      </p:sp>
      <p:pic>
        <p:nvPicPr>
          <p:cNvPr id="19" name="Bildobjekt 18" descr="En bild som visar text&#10;&#10;Automatiskt genererad beskrivning">
            <a:extLst>
              <a:ext uri="{FF2B5EF4-FFF2-40B4-BE49-F238E27FC236}">
                <a16:creationId xmlns:a16="http://schemas.microsoft.com/office/drawing/2014/main" id="{43F16298-1133-CDAF-F731-DD7E465EEC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91254" y="4365095"/>
            <a:ext cx="1746755" cy="361755"/>
          </a:xfrm>
          <a:prstGeom prst="rect">
            <a:avLst/>
          </a:prstGeom>
        </p:spPr>
      </p:pic>
      <p:pic>
        <p:nvPicPr>
          <p:cNvPr id="20" name="Bildobjekt 19">
            <a:extLst>
              <a:ext uri="{FF2B5EF4-FFF2-40B4-BE49-F238E27FC236}">
                <a16:creationId xmlns:a16="http://schemas.microsoft.com/office/drawing/2014/main" id="{02FB6D75-648D-94D4-B782-C73F6A2EAF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76178" y="5056196"/>
            <a:ext cx="727539" cy="727539"/>
          </a:xfrm>
          <a:prstGeom prst="rect">
            <a:avLst/>
          </a:prstGeom>
        </p:spPr>
      </p:pic>
      <p:pic>
        <p:nvPicPr>
          <p:cNvPr id="21" name="Bildobjekt 20">
            <a:extLst>
              <a:ext uri="{FF2B5EF4-FFF2-40B4-BE49-F238E27FC236}">
                <a16:creationId xmlns:a16="http://schemas.microsoft.com/office/drawing/2014/main" id="{7E3B2CE1-3C2B-059A-9F70-E659854C37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20266" y="5169167"/>
            <a:ext cx="929424" cy="600253"/>
          </a:xfrm>
          <a:prstGeom prst="rect">
            <a:avLst/>
          </a:prstGeom>
        </p:spPr>
      </p:pic>
      <p:pic>
        <p:nvPicPr>
          <p:cNvPr id="22" name="Bildobjekt 21" descr="En bild som visar text, clipart&#10;&#10;Automatiskt genererad beskrivning">
            <a:extLst>
              <a:ext uri="{FF2B5EF4-FFF2-40B4-BE49-F238E27FC236}">
                <a16:creationId xmlns:a16="http://schemas.microsoft.com/office/drawing/2014/main" id="{CCBC667A-A14B-AFE8-7462-B69B3D8E94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27488" y="3512079"/>
            <a:ext cx="1425336" cy="417523"/>
          </a:xfrm>
          <a:prstGeom prst="rect">
            <a:avLst/>
          </a:prstGeom>
        </p:spPr>
      </p:pic>
      <p:pic>
        <p:nvPicPr>
          <p:cNvPr id="23" name="Bildobjekt 22" descr="En bild som visar text, clipart&#10;&#10;Automatiskt genererad beskrivning">
            <a:extLst>
              <a:ext uri="{FF2B5EF4-FFF2-40B4-BE49-F238E27FC236}">
                <a16:creationId xmlns:a16="http://schemas.microsoft.com/office/drawing/2014/main" id="{65D53231-9CDF-2EB5-574E-80FCB861589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5758" y="3571679"/>
            <a:ext cx="1445042" cy="284995"/>
          </a:xfrm>
          <a:prstGeom prst="rect">
            <a:avLst/>
          </a:prstGeom>
        </p:spPr>
      </p:pic>
      <p:pic>
        <p:nvPicPr>
          <p:cNvPr id="9" name="Graphic 8">
            <a:extLst>
              <a:ext uri="{FF2B5EF4-FFF2-40B4-BE49-F238E27FC236}">
                <a16:creationId xmlns:a16="http://schemas.microsoft.com/office/drawing/2014/main" id="{CB8652F5-FC47-A27B-096D-59A923D73F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31978" y="4020911"/>
            <a:ext cx="1557734" cy="705939"/>
          </a:xfrm>
          <a:prstGeom prst="rect">
            <a:avLst/>
          </a:prstGeom>
        </p:spPr>
      </p:pic>
    </p:spTree>
    <p:extLst>
      <p:ext uri="{BB962C8B-B14F-4D97-AF65-F5344CB8AC3E}">
        <p14:creationId xmlns:p14="http://schemas.microsoft.com/office/powerpoint/2010/main" val="397806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18142D2-8F5B-6CF0-4446-0FFAC951FE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1714500"/>
            <a:ext cx="18288000" cy="10287000"/>
          </a:xfrm>
          <a:prstGeom prst="rect">
            <a:avLst/>
          </a:prstGeom>
        </p:spPr>
      </p:pic>
      <p:pic>
        <p:nvPicPr>
          <p:cNvPr id="4" name="Bildobjekt 3">
            <a:extLst>
              <a:ext uri="{FF2B5EF4-FFF2-40B4-BE49-F238E27FC236}">
                <a16:creationId xmlns:a16="http://schemas.microsoft.com/office/drawing/2014/main" id="{B3BC985B-FBE7-2065-2754-650777FD858B}"/>
              </a:ext>
            </a:extLst>
          </p:cNvPr>
          <p:cNvPicPr>
            <a:picLocks noChangeAspect="1"/>
          </p:cNvPicPr>
          <p:nvPr/>
        </p:nvPicPr>
        <p:blipFill>
          <a:blip r:embed="rId4"/>
          <a:stretch>
            <a:fillRect/>
          </a:stretch>
        </p:blipFill>
        <p:spPr>
          <a:xfrm>
            <a:off x="4178300" y="2501900"/>
            <a:ext cx="3835400" cy="1854200"/>
          </a:xfrm>
          <a:prstGeom prst="rect">
            <a:avLst/>
          </a:prstGeom>
        </p:spPr>
      </p:pic>
      <p:pic>
        <p:nvPicPr>
          <p:cNvPr id="8" name="Bildobjekt 7" descr="En bild som visar tänd, tecken, mörk, stor&#10;&#10;Automatiskt genererad beskrivning">
            <a:extLst>
              <a:ext uri="{FF2B5EF4-FFF2-40B4-BE49-F238E27FC236}">
                <a16:creationId xmlns:a16="http://schemas.microsoft.com/office/drawing/2014/main" id="{B819AA58-8035-434A-88F1-0317CFF200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0800" y="475200"/>
            <a:ext cx="765708" cy="765708"/>
          </a:xfrm>
          <a:prstGeom prst="rect">
            <a:avLst/>
          </a:prstGeom>
        </p:spPr>
      </p:pic>
      <p:pic>
        <p:nvPicPr>
          <p:cNvPr id="6" name="Bildobjekt 5" descr="En bild som visar Symmetri, konst, gul, stjärna&#10;&#10;Automatiskt genererad beskrivning">
            <a:extLst>
              <a:ext uri="{FF2B5EF4-FFF2-40B4-BE49-F238E27FC236}">
                <a16:creationId xmlns:a16="http://schemas.microsoft.com/office/drawing/2014/main" id="{CD5A9E38-6445-931A-AB03-1791D70CFF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5377319" cy="5377319"/>
          </a:xfrm>
          <a:prstGeom prst="rect">
            <a:avLst/>
          </a:prstGeom>
        </p:spPr>
      </p:pic>
      <p:pic>
        <p:nvPicPr>
          <p:cNvPr id="7" name="Bildobjekt 6" descr="En bild som visar Symmetri, konst, gul, stjärna&#10;&#10;Automatiskt genererad beskrivning">
            <a:extLst>
              <a:ext uri="{FF2B5EF4-FFF2-40B4-BE49-F238E27FC236}">
                <a16:creationId xmlns:a16="http://schemas.microsoft.com/office/drawing/2014/main" id="{A99F131E-1B4E-C3F4-C5AA-951E0B61A1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6814683" y="1480681"/>
            <a:ext cx="5377319" cy="5377319"/>
          </a:xfrm>
          <a:prstGeom prst="rect">
            <a:avLst/>
          </a:prstGeom>
        </p:spPr>
      </p:pic>
    </p:spTree>
    <p:extLst>
      <p:ext uri="{BB962C8B-B14F-4D97-AF65-F5344CB8AC3E}">
        <p14:creationId xmlns:p14="http://schemas.microsoft.com/office/powerpoint/2010/main" val="271221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5B610D9-E662-9C72-4330-5BC3282AAD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Bildobjekt 5">
            <a:extLst>
              <a:ext uri="{FF2B5EF4-FFF2-40B4-BE49-F238E27FC236}">
                <a16:creationId xmlns:a16="http://schemas.microsoft.com/office/drawing/2014/main" id="{4EE50010-F89F-3761-7BA8-FC65181556F2}"/>
              </a:ext>
            </a:extLst>
          </p:cNvPr>
          <p:cNvPicPr>
            <a:picLocks noChangeAspect="1"/>
          </p:cNvPicPr>
          <p:nvPr/>
        </p:nvPicPr>
        <p:blipFill>
          <a:blip r:embed="rId4"/>
          <a:src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9D0DFD9D-0405-AED2-76AB-83A3D484D13E}"/>
              </a:ext>
            </a:extLst>
          </p:cNvPr>
          <p:cNvPicPr>
            <a:picLocks noChangeAspect="1"/>
          </p:cNvPicPr>
          <p:nvPr/>
        </p:nvPicPr>
        <p:blipFill>
          <a:blip r:embed="rId5"/>
          <a:stretch>
            <a:fillRect/>
          </a:stretch>
        </p:blipFill>
        <p:spPr>
          <a:xfrm>
            <a:off x="4829933" y="2816928"/>
            <a:ext cx="2532134" cy="1224144"/>
          </a:xfrm>
          <a:prstGeom prst="rect">
            <a:avLst/>
          </a:prstGeom>
        </p:spPr>
      </p:pic>
      <p:pic>
        <p:nvPicPr>
          <p:cNvPr id="8" name="Bildobjekt 7">
            <a:extLst>
              <a:ext uri="{FF2B5EF4-FFF2-40B4-BE49-F238E27FC236}">
                <a16:creationId xmlns:a16="http://schemas.microsoft.com/office/drawing/2014/main" id="{6F2DC53E-21E6-F900-D7AC-08BB603EC92F}"/>
              </a:ext>
            </a:extLst>
          </p:cNvPr>
          <p:cNvPicPr>
            <a:picLocks noChangeAspect="1"/>
          </p:cNvPicPr>
          <p:nvPr/>
        </p:nvPicPr>
        <p:blipFill>
          <a:blip r:embed="rId5"/>
          <a:stretch>
            <a:fillRect/>
          </a:stretch>
        </p:blipFill>
        <p:spPr>
          <a:xfrm>
            <a:off x="4829933" y="2816928"/>
            <a:ext cx="2532134" cy="1224144"/>
          </a:xfrm>
          <a:prstGeom prst="rect">
            <a:avLst/>
          </a:prstGeom>
        </p:spPr>
      </p:pic>
      <p:pic>
        <p:nvPicPr>
          <p:cNvPr id="11" name="Bildobjekt 10" descr="En bild som visar tänd, tecken, mörk, stor&#10;&#10;Automatiskt genererad beskrivning">
            <a:extLst>
              <a:ext uri="{FF2B5EF4-FFF2-40B4-BE49-F238E27FC236}">
                <a16:creationId xmlns:a16="http://schemas.microsoft.com/office/drawing/2014/main" id="{7178513D-8A7E-9ACF-2730-8638DBBF53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0800" y="475200"/>
            <a:ext cx="765708" cy="765708"/>
          </a:xfrm>
          <a:prstGeom prst="rect">
            <a:avLst/>
          </a:prstGeom>
        </p:spPr>
      </p:pic>
    </p:spTree>
    <p:extLst>
      <p:ext uri="{BB962C8B-B14F-4D97-AF65-F5344CB8AC3E}">
        <p14:creationId xmlns:p14="http://schemas.microsoft.com/office/powerpoint/2010/main" val="29487016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p:nvPr/>
        </p:nvSpPr>
        <p:spPr>
          <a:xfrm>
            <a:off x="1588376" y="4063303"/>
            <a:ext cx="2160000" cy="135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09" name="Google Shape;309;p13"/>
          <p:cNvSpPr/>
          <p:nvPr/>
        </p:nvSpPr>
        <p:spPr>
          <a:xfrm>
            <a:off x="3239053" y="3684855"/>
            <a:ext cx="2160000" cy="135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0" name="Google Shape;310;p13"/>
          <p:cNvSpPr/>
          <p:nvPr/>
        </p:nvSpPr>
        <p:spPr>
          <a:xfrm>
            <a:off x="4865264" y="3312712"/>
            <a:ext cx="2160000" cy="135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1" name="Google Shape;311;p13"/>
          <p:cNvSpPr/>
          <p:nvPr/>
        </p:nvSpPr>
        <p:spPr>
          <a:xfrm>
            <a:off x="6495757" y="2941568"/>
            <a:ext cx="2160000" cy="135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2" name="Google Shape;312;p13"/>
          <p:cNvSpPr/>
          <p:nvPr/>
        </p:nvSpPr>
        <p:spPr>
          <a:xfrm>
            <a:off x="8098432" y="2575662"/>
            <a:ext cx="1995337" cy="135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3" name="Google Shape;313;p13"/>
          <p:cNvSpPr/>
          <p:nvPr/>
        </p:nvSpPr>
        <p:spPr>
          <a:xfrm rot="-5400000">
            <a:off x="2968437" y="3790768"/>
            <a:ext cx="246038" cy="246038"/>
          </a:xfrm>
          <a:prstGeom prst="rtTriangl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4" name="Google Shape;314;p13"/>
          <p:cNvSpPr/>
          <p:nvPr/>
        </p:nvSpPr>
        <p:spPr>
          <a:xfrm rot="-5400000">
            <a:off x="4593600" y="3412800"/>
            <a:ext cx="246038" cy="246038"/>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5" name="Google Shape;315;p13"/>
          <p:cNvSpPr/>
          <p:nvPr/>
        </p:nvSpPr>
        <p:spPr>
          <a:xfrm rot="-5400000">
            <a:off x="6223466" y="3037130"/>
            <a:ext cx="246038" cy="246038"/>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6" name="Google Shape;316;p13"/>
          <p:cNvSpPr/>
          <p:nvPr/>
        </p:nvSpPr>
        <p:spPr>
          <a:xfrm rot="-5400000">
            <a:off x="7830000" y="2669210"/>
            <a:ext cx="246038" cy="246038"/>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7" name="Google Shape;317;p13"/>
          <p:cNvSpPr/>
          <p:nvPr/>
        </p:nvSpPr>
        <p:spPr>
          <a:xfrm rot="5400000">
            <a:off x="9323954" y="2788232"/>
            <a:ext cx="1924591" cy="9144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8" name="Google Shape;318;p13"/>
          <p:cNvSpPr txBox="1"/>
          <p:nvPr/>
        </p:nvSpPr>
        <p:spPr>
          <a:xfrm>
            <a:off x="1496201" y="3639247"/>
            <a:ext cx="13933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Nybörjare</a:t>
            </a:r>
            <a:endParaRPr>
              <a:latin typeface="Greycliff CF" pitchFamily="2" charset="77"/>
            </a:endParaRPr>
          </a:p>
        </p:txBody>
      </p:sp>
      <p:sp>
        <p:nvSpPr>
          <p:cNvPr id="319" name="Google Shape;319;p13"/>
          <p:cNvSpPr txBox="1"/>
          <p:nvPr/>
        </p:nvSpPr>
        <p:spPr>
          <a:xfrm>
            <a:off x="3155736" y="3284971"/>
            <a:ext cx="16177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Utforskare</a:t>
            </a:r>
            <a:endParaRPr>
              <a:latin typeface="Greycliff CF" pitchFamily="2" charset="77"/>
            </a:endParaRPr>
          </a:p>
        </p:txBody>
      </p:sp>
      <p:sp>
        <p:nvSpPr>
          <p:cNvPr id="320" name="Google Shape;320;p13"/>
          <p:cNvSpPr txBox="1"/>
          <p:nvPr/>
        </p:nvSpPr>
        <p:spPr>
          <a:xfrm>
            <a:off x="4791637" y="2904423"/>
            <a:ext cx="14606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Utövare</a:t>
            </a:r>
            <a:endParaRPr>
              <a:latin typeface="Greycliff CF" pitchFamily="2" charset="77"/>
            </a:endParaRPr>
          </a:p>
        </p:txBody>
      </p:sp>
      <p:sp>
        <p:nvSpPr>
          <p:cNvPr id="321" name="Google Shape;321;p13"/>
          <p:cNvSpPr txBox="1"/>
          <p:nvPr/>
        </p:nvSpPr>
        <p:spPr>
          <a:xfrm>
            <a:off x="6411852" y="2536883"/>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Professionell</a:t>
            </a:r>
            <a:endParaRPr>
              <a:latin typeface="Greycliff CF" pitchFamily="2" charset="77"/>
            </a:endParaRPr>
          </a:p>
        </p:txBody>
      </p:sp>
      <p:sp>
        <p:nvSpPr>
          <p:cNvPr id="322" name="Google Shape;322;p13"/>
          <p:cNvSpPr txBox="1"/>
          <p:nvPr/>
        </p:nvSpPr>
        <p:spPr>
          <a:xfrm>
            <a:off x="8017381" y="2177224"/>
            <a:ext cx="950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lt1"/>
                </a:solidFill>
                <a:latin typeface="Greycliff CF" pitchFamily="2" charset="77"/>
                <a:ea typeface="Arial"/>
                <a:cs typeface="Arial"/>
                <a:sym typeface="Arial"/>
              </a:rPr>
              <a:t>Ledare</a:t>
            </a:r>
            <a:endParaRPr>
              <a:latin typeface="Greycliff CF" pitchFamily="2" charset="77"/>
            </a:endParaRPr>
          </a:p>
        </p:txBody>
      </p:sp>
      <p:sp>
        <p:nvSpPr>
          <p:cNvPr id="323" name="Google Shape;323;p13"/>
          <p:cNvSpPr txBox="1"/>
          <p:nvPr/>
        </p:nvSpPr>
        <p:spPr>
          <a:xfrm>
            <a:off x="1675860" y="4347823"/>
            <a:ext cx="1490465"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är inte på </a:t>
            </a:r>
            <a:r>
              <a:rPr lang="sv-SE" sz="1500" dirty="0" err="1">
                <a:solidFill>
                  <a:schemeClr val="dk1"/>
                </a:solidFill>
                <a:latin typeface="Greycliff CF" pitchFamily="2" charset="77"/>
                <a:ea typeface="Arial"/>
                <a:cs typeface="Arial"/>
                <a:sym typeface="Arial"/>
              </a:rPr>
              <a:t>organisatio-nens</a:t>
            </a:r>
            <a:r>
              <a:rPr lang="sv-SE" sz="1500" dirty="0">
                <a:solidFill>
                  <a:schemeClr val="dk1"/>
                </a:solidFill>
                <a:latin typeface="Greycliff CF" pitchFamily="2" charset="77"/>
                <a:ea typeface="Arial"/>
                <a:cs typeface="Arial"/>
                <a:sym typeface="Arial"/>
              </a:rPr>
              <a:t> agenda</a:t>
            </a:r>
            <a:endParaRPr dirty="0">
              <a:latin typeface="Greycliff CF" pitchFamily="2" charset="77"/>
            </a:endParaRPr>
          </a:p>
        </p:txBody>
      </p:sp>
      <p:sp>
        <p:nvSpPr>
          <p:cNvPr id="324" name="Google Shape;324;p13"/>
          <p:cNvSpPr txBox="1"/>
          <p:nvPr/>
        </p:nvSpPr>
        <p:spPr>
          <a:xfrm>
            <a:off x="3430447" y="3921872"/>
            <a:ext cx="1266960"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En önskan att börja med AI</a:t>
            </a:r>
            <a:endParaRPr>
              <a:latin typeface="Greycliff CF" pitchFamily="2" charset="77"/>
            </a:endParaRPr>
          </a:p>
        </p:txBody>
      </p:sp>
      <p:sp>
        <p:nvSpPr>
          <p:cNvPr id="325" name="Google Shape;325;p13"/>
          <p:cNvSpPr txBox="1"/>
          <p:nvPr/>
        </p:nvSpPr>
        <p:spPr>
          <a:xfrm>
            <a:off x="5057745" y="3485635"/>
            <a:ext cx="1458196"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Det finns en påbörjad AI-vision</a:t>
            </a:r>
            <a:endParaRPr>
              <a:latin typeface="Greycliff CF" pitchFamily="2" charset="77"/>
            </a:endParaRPr>
          </a:p>
        </p:txBody>
      </p:sp>
      <p:sp>
        <p:nvSpPr>
          <p:cNvPr id="326" name="Google Shape;326;p13"/>
          <p:cNvSpPr txBox="1"/>
          <p:nvPr/>
        </p:nvSpPr>
        <p:spPr>
          <a:xfrm>
            <a:off x="6532450" y="3195124"/>
            <a:ext cx="1538167"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AI är i produktion och brett införlivat</a:t>
            </a:r>
            <a:endParaRPr>
              <a:latin typeface="Greycliff CF" pitchFamily="2" charset="77"/>
            </a:endParaRPr>
          </a:p>
        </p:txBody>
      </p:sp>
      <p:sp>
        <p:nvSpPr>
          <p:cNvPr id="327" name="Google Shape;327;p13"/>
          <p:cNvSpPr txBox="1"/>
          <p:nvPr/>
        </p:nvSpPr>
        <p:spPr>
          <a:xfrm>
            <a:off x="669600" y="907200"/>
            <a:ext cx="511678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sv-SE" sz="4000" b="1" dirty="0">
                <a:solidFill>
                  <a:schemeClr val="lt1"/>
                </a:solidFill>
                <a:latin typeface="Greycliff CF Heavy" pitchFamily="2" charset="77"/>
                <a:ea typeface="Arial"/>
                <a:cs typeface="Arial"/>
                <a:sym typeface="Arial"/>
              </a:rPr>
              <a:t>AI-mognad</a:t>
            </a:r>
            <a:endParaRPr b="1" dirty="0">
              <a:latin typeface="Greycliff CF Heavy" pitchFamily="2" charset="77"/>
            </a:endParaRPr>
          </a:p>
        </p:txBody>
      </p:sp>
      <p:sp>
        <p:nvSpPr>
          <p:cNvPr id="328" name="Google Shape;328;p13"/>
          <p:cNvSpPr txBox="1"/>
          <p:nvPr/>
        </p:nvSpPr>
        <p:spPr>
          <a:xfrm>
            <a:off x="8274851" y="2790896"/>
            <a:ext cx="1569233"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Det </a:t>
            </a:r>
            <a:r>
              <a:rPr lang="sv-SE" sz="1500" dirty="0" err="1">
                <a:solidFill>
                  <a:schemeClr val="dk1"/>
                </a:solidFill>
                <a:latin typeface="Greycliff CF" pitchFamily="2" charset="77"/>
                <a:ea typeface="Arial"/>
                <a:cs typeface="Arial"/>
                <a:sym typeface="Arial"/>
              </a:rPr>
              <a:t>organisa-toriska</a:t>
            </a:r>
            <a:r>
              <a:rPr lang="sv-SE" sz="1500" dirty="0">
                <a:solidFill>
                  <a:schemeClr val="dk1"/>
                </a:solidFill>
                <a:latin typeface="Greycliff CF" pitchFamily="2" charset="77"/>
                <a:ea typeface="Arial"/>
                <a:cs typeface="Arial"/>
                <a:sym typeface="Arial"/>
              </a:rPr>
              <a:t> </a:t>
            </a:r>
            <a:r>
              <a:rPr lang="sv-SE" sz="1500" dirty="0" err="1">
                <a:solidFill>
                  <a:schemeClr val="dk1"/>
                </a:solidFill>
                <a:latin typeface="Greycliff CF" pitchFamily="2" charset="77"/>
                <a:ea typeface="Arial"/>
                <a:cs typeface="Arial"/>
                <a:sym typeface="Arial"/>
              </a:rPr>
              <a:t>DNA:t</a:t>
            </a:r>
            <a:r>
              <a:rPr lang="sv-SE" sz="1500" dirty="0">
                <a:solidFill>
                  <a:schemeClr val="dk1"/>
                </a:solidFill>
                <a:latin typeface="Greycliff CF" pitchFamily="2" charset="77"/>
                <a:ea typeface="Arial"/>
                <a:cs typeface="Arial"/>
                <a:sym typeface="Arial"/>
              </a:rPr>
              <a:t> är transformerat!</a:t>
            </a:r>
            <a:endParaRPr dirty="0">
              <a:latin typeface="Greycliff CF" pitchFamily="2" charset="77"/>
            </a:endParaRPr>
          </a:p>
        </p:txBody>
      </p:sp>
      <p:sp>
        <p:nvSpPr>
          <p:cNvPr id="334" name="Google Shape;334;p13"/>
          <p:cNvSpPr txBox="1"/>
          <p:nvPr/>
        </p:nvSpPr>
        <p:spPr>
          <a:xfrm>
            <a:off x="1664578" y="5418654"/>
            <a:ext cx="2083798" cy="435058"/>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Risk att förlora relevans</a:t>
            </a:r>
            <a:endParaRPr>
              <a:latin typeface="Greycliff CF" pitchFamily="2" charset="77"/>
            </a:endParaRPr>
          </a:p>
        </p:txBody>
      </p:sp>
      <p:sp>
        <p:nvSpPr>
          <p:cNvPr id="335" name="Google Shape;335;p13"/>
          <p:cNvSpPr txBox="1"/>
          <p:nvPr/>
        </p:nvSpPr>
        <p:spPr>
          <a:xfrm>
            <a:off x="3841905" y="5046824"/>
            <a:ext cx="1625390" cy="65046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Kommer inte vidare från piloter</a:t>
            </a:r>
            <a:endParaRPr>
              <a:latin typeface="Greycliff CF" pitchFamily="2" charset="77"/>
            </a:endParaRPr>
          </a:p>
        </p:txBody>
      </p:sp>
      <p:sp>
        <p:nvSpPr>
          <p:cNvPr id="336" name="Google Shape;336;p13"/>
          <p:cNvSpPr txBox="1"/>
          <p:nvPr/>
        </p:nvSpPr>
        <p:spPr>
          <a:xfrm>
            <a:off x="5484856" y="4635751"/>
            <a:ext cx="1458196" cy="65046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Skapat värde men inte hållbart</a:t>
            </a:r>
            <a:endParaRPr>
              <a:latin typeface="Greycliff CF" pitchFamily="2" charset="77"/>
            </a:endParaRPr>
          </a:p>
        </p:txBody>
      </p:sp>
      <p:sp>
        <p:nvSpPr>
          <p:cNvPr id="337" name="Google Shape;337;p13"/>
          <p:cNvSpPr txBox="1"/>
          <p:nvPr/>
        </p:nvSpPr>
        <p:spPr>
          <a:xfrm>
            <a:off x="7082891" y="4261753"/>
            <a:ext cx="1625390" cy="65046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Skalbart värdeskapande</a:t>
            </a:r>
            <a:endParaRPr>
              <a:latin typeface="Greycliff CF" pitchFamily="2" charset="77"/>
            </a:endParaRPr>
          </a:p>
        </p:txBody>
      </p:sp>
      <p:sp>
        <p:nvSpPr>
          <p:cNvPr id="338" name="Google Shape;338;p13"/>
          <p:cNvSpPr txBox="1"/>
          <p:nvPr/>
        </p:nvSpPr>
        <p:spPr>
          <a:xfrm>
            <a:off x="8710843" y="3887755"/>
            <a:ext cx="1299562" cy="865904"/>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Transfor-merar</a:t>
            </a:r>
            <a:r>
              <a:rPr lang="sv-SE" sz="1400" dirty="0">
                <a:solidFill>
                  <a:schemeClr val="lt1"/>
                </a:solidFill>
                <a:latin typeface="Greycliff CF" pitchFamily="2" charset="77"/>
                <a:ea typeface="Arial"/>
                <a:cs typeface="Arial"/>
                <a:sym typeface="Arial"/>
              </a:rPr>
              <a:t> hela uppdraget</a:t>
            </a:r>
            <a:endParaRPr dirty="0">
              <a:latin typeface="Greycliff CF"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 SWEDEN">
  <a:themeElements>
    <a:clrScheme name="AI Sweden">
      <a:dk1>
        <a:srgbClr val="0D1F2C"/>
      </a:dk1>
      <a:lt1>
        <a:srgbClr val="FFFDF9"/>
      </a:lt1>
      <a:dk2>
        <a:srgbClr val="0D1F2C"/>
      </a:dk2>
      <a:lt2>
        <a:srgbClr val="F4F1E4"/>
      </a:lt2>
      <a:accent1>
        <a:srgbClr val="FFC800"/>
      </a:accent1>
      <a:accent2>
        <a:srgbClr val="00759C"/>
      </a:accent2>
      <a:accent3>
        <a:srgbClr val="004E68"/>
      </a:accent3>
      <a:accent4>
        <a:srgbClr val="0D1F2C"/>
      </a:accent4>
      <a:accent5>
        <a:srgbClr val="FF153B"/>
      </a:accent5>
      <a:accent6>
        <a:srgbClr val="34AF8F"/>
      </a:accent6>
      <a:hlink>
        <a:srgbClr val="004E68"/>
      </a:hlink>
      <a:folHlink>
        <a:srgbClr val="0075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b="0" i="0" dirty="0" smtClean="0">
            <a:solidFill>
              <a:schemeClr val="bg1"/>
            </a:solidFill>
            <a:latin typeface="Greycliff CF"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smtClean="0">
            <a:solidFill>
              <a:schemeClr val="bg1"/>
            </a:solidFill>
            <a:latin typeface="Greycliff CF"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105169</TotalTime>
  <Words>3180</Words>
  <Application>Microsoft Macintosh PowerPoint</Application>
  <PresentationFormat>Widescreen</PresentationFormat>
  <Paragraphs>473</Paragraphs>
  <Slides>58</Slides>
  <Notes>41</Notes>
  <HiddenSlides>13</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Greycliff CF Heavy</vt:lpstr>
      <vt:lpstr>Calibri</vt:lpstr>
      <vt:lpstr>Greycliff CF</vt:lpstr>
      <vt:lpstr>Arial</vt:lpstr>
      <vt:lpstr>AI SWEDEN</vt:lpstr>
      <vt:lpstr>Accelererar användningen  av AI i Sverige</vt:lpstr>
      <vt:lpstr>AGENDA</vt:lpstr>
      <vt:lpstr>Accelerera användningen av AI för att stärka Sveriges välfärd och konkurrenskraft och förbättra livet för alla som lever i Sverige.</vt:lpstr>
      <vt:lpstr>PowerPoint Presentation</vt:lpstr>
      <vt:lpstr>Ledarskap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 centrala initiativ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Ledarskap</vt:lpstr>
      <vt:lpstr>Ledarskap</vt:lpstr>
      <vt:lpstr>PowerPoint Presentation</vt:lpstr>
      <vt:lpstr>PowerPoint Presentation</vt:lpstr>
      <vt:lpstr>PowerPoint Presentation</vt:lpstr>
      <vt:lpstr>Samarbete</vt:lpstr>
      <vt:lpstr>PowerPoint Presentation</vt:lpstr>
      <vt:lpstr>Event</vt:lpstr>
      <vt:lpstr>Möjliggörare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Engagera dig</vt:lpstr>
      <vt:lpstr>Plattformen framtagen specifikt för AI-communityt och dig som vill lära dig mer.</vt:lpstr>
      <vt:lpstr>Anmäl dig till vårt månatliga nyhetsbrev och få det senaste om våra projekt, event och poddar.</vt:lpstr>
      <vt:lpstr>Anslut dig till oss och över 120 partners i AI-ekosystemet när vi accelererar användningen av AI för fördelarna av vårt samhälle, vår konkurrenskraft och alla som bor i Sverige.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applied AI in Sweden</dc:title>
  <dc:creator>Martin Karlsson</dc:creator>
  <cp:lastModifiedBy>Hanna-Maria Bäckvall</cp:lastModifiedBy>
  <cp:revision>645</cp:revision>
  <cp:lastPrinted>2023-06-26T17:47:54Z</cp:lastPrinted>
  <dcterms:created xsi:type="dcterms:W3CDTF">2021-05-26T12:28:50Z</dcterms:created>
  <dcterms:modified xsi:type="dcterms:W3CDTF">2024-04-17T14:40:27Z</dcterms:modified>
</cp:coreProperties>
</file>