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60"/>
  </p:notesMasterIdLst>
  <p:sldIdLst>
    <p:sldId id="2134805805" r:id="rId2"/>
    <p:sldId id="3241" r:id="rId3"/>
    <p:sldId id="2134804660" r:id="rId4"/>
    <p:sldId id="3313" r:id="rId5"/>
    <p:sldId id="2134805813" r:id="rId6"/>
    <p:sldId id="2134805036" r:id="rId7"/>
    <p:sldId id="2134805040" r:id="rId8"/>
    <p:sldId id="2134805041" r:id="rId9"/>
    <p:sldId id="268" r:id="rId10"/>
    <p:sldId id="2134804691" r:id="rId11"/>
    <p:sldId id="2134805842" r:id="rId12"/>
    <p:sldId id="2134804659" r:id="rId13"/>
    <p:sldId id="2134805791" r:id="rId14"/>
    <p:sldId id="2134805792" r:id="rId15"/>
    <p:sldId id="2134805782" r:id="rId16"/>
    <p:sldId id="2134805847" r:id="rId17"/>
    <p:sldId id="2134805846" r:id="rId18"/>
    <p:sldId id="2134805767" r:id="rId19"/>
    <p:sldId id="2134805775" r:id="rId20"/>
    <p:sldId id="2134805806" r:id="rId21"/>
    <p:sldId id="2134805796" r:id="rId22"/>
    <p:sldId id="2134805768" r:id="rId23"/>
    <p:sldId id="2134805774" r:id="rId24"/>
    <p:sldId id="2134805090" r:id="rId25"/>
    <p:sldId id="2134805790" r:id="rId26"/>
    <p:sldId id="2134805814" r:id="rId27"/>
    <p:sldId id="2134805816" r:id="rId28"/>
    <p:sldId id="2134805753" r:id="rId29"/>
    <p:sldId id="2134805762" r:id="rId30"/>
    <p:sldId id="2134805800" r:id="rId31"/>
    <p:sldId id="2134805763" r:id="rId32"/>
    <p:sldId id="2134805766" r:id="rId33"/>
    <p:sldId id="2134805786" r:id="rId34"/>
    <p:sldId id="2134805807" r:id="rId35"/>
    <p:sldId id="2134805770" r:id="rId36"/>
    <p:sldId id="2134805808" r:id="rId37"/>
    <p:sldId id="2134805714" r:id="rId38"/>
    <p:sldId id="2134805719" r:id="rId39"/>
    <p:sldId id="2134805848" r:id="rId40"/>
    <p:sldId id="2134805771" r:id="rId41"/>
    <p:sldId id="302" r:id="rId42"/>
    <p:sldId id="2134805817" r:id="rId43"/>
    <p:sldId id="2134805815" r:id="rId44"/>
    <p:sldId id="2134805773" r:id="rId45"/>
    <p:sldId id="2134805809" r:id="rId46"/>
    <p:sldId id="2134805769" r:id="rId47"/>
    <p:sldId id="2134805776" r:id="rId48"/>
    <p:sldId id="2134805797" r:id="rId49"/>
    <p:sldId id="2134805777" r:id="rId50"/>
    <p:sldId id="2134805778" r:id="rId51"/>
    <p:sldId id="2134805780" r:id="rId52"/>
    <p:sldId id="2134805801" r:id="rId53"/>
    <p:sldId id="2134805818" r:id="rId54"/>
    <p:sldId id="2134805787" r:id="rId55"/>
    <p:sldId id="2134805843" r:id="rId56"/>
    <p:sldId id="2134805844" r:id="rId57"/>
    <p:sldId id="2134805845" r:id="rId58"/>
    <p:sldId id="2134805038" r:id="rId59"/>
  </p:sldIdLst>
  <p:sldSz cx="12192000" cy="6858000"/>
  <p:notesSz cx="6858000" cy="9144000"/>
  <p:embeddedFontLst>
    <p:embeddedFont>
      <p:font typeface="Greycliff CF" pitchFamily="2" charset="77"/>
      <p:regular r:id="rId61"/>
      <p:bold r:id="rId62"/>
      <p:italic r:id="rId63"/>
    </p:embeddedFont>
    <p:embeddedFont>
      <p:font typeface="Greycliff CF Heavy" pitchFamily="2" charset="77"/>
      <p:bold r:id="rId6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AI Sweden" id="{E89C21E5-2364-944E-8AE5-628C9FC6397D}">
          <p14:sldIdLst>
            <p14:sldId id="2134805805"/>
            <p14:sldId id="3241"/>
            <p14:sldId id="2134804660"/>
            <p14:sldId id="3313"/>
            <p14:sldId id="2134805813"/>
            <p14:sldId id="2134805036"/>
            <p14:sldId id="2134805040"/>
            <p14:sldId id="2134805041"/>
            <p14:sldId id="268"/>
            <p14:sldId id="2134804691"/>
            <p14:sldId id="2134805842"/>
            <p14:sldId id="2134804659"/>
          </p14:sldIdLst>
        </p14:section>
        <p14:section name="Last year in numbers" id="{6EFFE793-5A60-7244-9347-A7E7E96AF84B}">
          <p14:sldIdLst>
            <p14:sldId id="2134805791"/>
            <p14:sldId id="2134805792"/>
            <p14:sldId id="2134805782"/>
            <p14:sldId id="2134805847"/>
            <p14:sldId id="2134805846"/>
          </p14:sldIdLst>
        </p14:section>
        <p14:section name="5 key initiatives" id="{12C7DCAF-F2A6-074D-94E2-31A7D2F7BDCB}">
          <p14:sldIdLst>
            <p14:sldId id="2134805767"/>
            <p14:sldId id="2134805775"/>
            <p14:sldId id="2134805806"/>
            <p14:sldId id="2134805796"/>
            <p14:sldId id="2134805768"/>
            <p14:sldId id="2134805774"/>
            <p14:sldId id="2134805090"/>
          </p14:sldIdLst>
        </p14:section>
        <p14:section name="Three dimensions" id="{62833FF9-E3BB-5D4D-B1A0-6F29717E2711}">
          <p14:sldIdLst>
            <p14:sldId id="2134805790"/>
            <p14:sldId id="2134805814"/>
            <p14:sldId id="2134805816"/>
          </p14:sldIdLst>
        </p14:section>
        <p14:section name="Leadership" id="{E910508C-3502-1E4E-8D76-CD768219FD3E}">
          <p14:sldIdLst>
            <p14:sldId id="2134805753"/>
            <p14:sldId id="2134805762"/>
            <p14:sldId id="2134805800"/>
            <p14:sldId id="2134805763"/>
          </p14:sldIdLst>
        </p14:section>
        <p14:section name="Collaboration" id="{353C0822-D27B-FB41-8471-CD73A0E64E14}">
          <p14:sldIdLst>
            <p14:sldId id="2134805766"/>
            <p14:sldId id="2134805786"/>
            <p14:sldId id="2134805807"/>
          </p14:sldIdLst>
        </p14:section>
        <p14:section name="Enablers" id="{EC598295-F154-D64A-B7B4-F979AF65C7EF}">
          <p14:sldIdLst>
            <p14:sldId id="2134805770"/>
            <p14:sldId id="2134805808"/>
            <p14:sldId id="2134805714"/>
            <p14:sldId id="2134805719"/>
            <p14:sldId id="2134805848"/>
            <p14:sldId id="2134805771"/>
            <p14:sldId id="302"/>
            <p14:sldId id="2134805817"/>
            <p14:sldId id="2134805815"/>
            <p14:sldId id="2134805773"/>
            <p14:sldId id="2134805809"/>
            <p14:sldId id="2134805769"/>
            <p14:sldId id="2134805776"/>
            <p14:sldId id="2134805797"/>
            <p14:sldId id="2134805777"/>
            <p14:sldId id="2134805778"/>
            <p14:sldId id="2134805780"/>
            <p14:sldId id="2134805801"/>
          </p14:sldIdLst>
        </p14:section>
        <p14:section name="Summary" id="{22BF6206-0425-C640-B1F6-212B8F81B2CC}">
          <p14:sldIdLst>
            <p14:sldId id="2134805818"/>
            <p14:sldId id="2134805787"/>
            <p14:sldId id="2134805843"/>
            <p14:sldId id="2134805844"/>
            <p14:sldId id="2134805845"/>
            <p14:sldId id="21348050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B7214D-5A8E-80B1-0DFF-B32192817F7A}" name="Martin Karlsson" initials="MK" userId="S::martin@wearebridget.onmicrosoft.com::7569a017-042a-4b78-bc02-a824249da171" providerId="AD"/>
  <p188:author id="{D1CC8C4D-C9C2-ACAD-A8D4-42B7A776A771}" name="Karin Vajta" initials="KV" userId="S::karin.vajta@ai.se::8141436d-e1c6-4d79-b6bc-97513dd28bc5" providerId="AD"/>
  <p188:author id="{FF90C0D2-57E7-2C36-06DD-9F0B1D32B4E8}" name="Ella Frödin" initials="EF" userId="S::ella@wearebridget.com::3e2c2318-dc73-428f-a4a5-f9eca55074b6" providerId="AD"/>
  <p188:author id="{16E5C7FB-AC25-5A75-DEC5-2DBD95BD7200}" name="Martin Karlsson" initials="MK" userId="S::martin@wearebridget.com::7569a017-042a-4b78-bc02-a824249da17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D66"/>
    <a:srgbClr val="FECB00"/>
    <a:srgbClr val="F5F1E4"/>
    <a:srgbClr val="10283A"/>
    <a:srgbClr val="003D51"/>
    <a:srgbClr val="005B78"/>
    <a:srgbClr val="005F8C"/>
    <a:srgbClr val="D5D8D6"/>
    <a:srgbClr val="0C1F2C"/>
    <a:srgbClr val="0F26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22"/>
    <p:restoredTop sz="94014"/>
  </p:normalViewPr>
  <p:slideViewPr>
    <p:cSldViewPr snapToGrid="0" snapToObjects="1">
      <p:cViewPr varScale="1">
        <p:scale>
          <a:sx n="120" d="100"/>
          <a:sy n="120" d="100"/>
        </p:scale>
        <p:origin x="1344" y="184"/>
      </p:cViewPr>
      <p:guideLst/>
    </p:cSldViewPr>
  </p:slideViewPr>
  <p:outlineViewPr>
    <p:cViewPr>
      <p:scale>
        <a:sx n="33" d="100"/>
        <a:sy n="33" d="100"/>
      </p:scale>
      <p:origin x="0" y="0"/>
    </p:cViewPr>
  </p:outlineViewPr>
  <p:notesTextViewPr>
    <p:cViewPr>
      <p:scale>
        <a:sx n="95" d="100"/>
        <a:sy n="95" d="100"/>
      </p:scale>
      <p:origin x="0" y="0"/>
    </p:cViewPr>
  </p:notesTextViewPr>
  <p:sorterViewPr>
    <p:cViewPr>
      <p:scale>
        <a:sx n="80" d="100"/>
        <a:sy n="80" d="100"/>
      </p:scale>
      <p:origin x="0" y="0"/>
    </p:cViewPr>
  </p:sorterViewPr>
  <p:notesViewPr>
    <p:cSldViewPr snapToGrid="0" snapToObjects="1">
      <p:cViewPr varScale="1">
        <p:scale>
          <a:sx n="160" d="100"/>
          <a:sy n="160" d="100"/>
        </p:scale>
        <p:origin x="187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C98CA-5BCA-4746-9BB4-3903B307A92C}" type="datetimeFigureOut">
              <a:rPr lang="en-US" smtClean="0"/>
              <a:t>4/17/24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731C0-4EC2-4F40-BB11-8B19C887E6A8}" type="slidenum">
              <a:rPr lang="en-US" smtClean="0"/>
              <a:t>‹#›</a:t>
            </a:fld>
            <a:endParaRPr lang="en-US"/>
          </a:p>
        </p:txBody>
      </p:sp>
    </p:spTree>
    <p:extLst>
      <p:ext uri="{BB962C8B-B14F-4D97-AF65-F5344CB8AC3E}">
        <p14:creationId xmlns:p14="http://schemas.microsoft.com/office/powerpoint/2010/main" val="400200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3.0.30, 2024-04-17 Hanna-Maria Bäckvall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LTU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3.0.29, 2024-04-11 Hanna-Maria Bäckvall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Region Norrbotten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3.0.28, 2024-04-11 Hanna-Maria Bäckvall (</a:t>
            </a:r>
            <a:r>
              <a:rPr lang="sv-SE" sz="1200" b="0" i="0" u="none" strike="noStrike" cap="none" dirty="0" err="1">
                <a:solidFill>
                  <a:schemeClr val="dk1"/>
                </a:solidFill>
                <a:effectLst/>
                <a:latin typeface="+mn-lt"/>
                <a:ea typeface="Calibri"/>
                <a:cs typeface="Calibri"/>
                <a:sym typeface="Calibri"/>
              </a:rPr>
              <a:t>update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Trafikverket red logo)</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3.0.27, 2024-04-09 Hanna-Maria Bäckvall (</a:t>
            </a:r>
            <a:r>
              <a:rPr lang="sv-SE" sz="1200" b="0" i="0" u="none" strike="noStrike" cap="none" dirty="0" err="1">
                <a:solidFill>
                  <a:schemeClr val="dk1"/>
                </a:solidFill>
                <a:effectLst/>
                <a:latin typeface="+mn-lt"/>
                <a:ea typeface="Calibri"/>
                <a:cs typeface="Calibri"/>
                <a:sym typeface="Calibri"/>
              </a:rPr>
              <a:t>embedd</a:t>
            </a:r>
            <a:r>
              <a:rPr lang="sv-SE" sz="1200" b="0" i="0" u="none" strike="noStrike" cap="none" dirty="0">
                <a:solidFill>
                  <a:schemeClr val="dk1"/>
                </a:solidFill>
                <a:effectLst/>
                <a:latin typeface="+mn-lt"/>
                <a:ea typeface="Calibri"/>
                <a:cs typeface="Calibri"/>
                <a:sym typeface="Calibri"/>
              </a:rPr>
              <a:t> font in </a:t>
            </a:r>
            <a:r>
              <a:rPr lang="sv-SE" sz="1200" b="0" i="0" u="none" strike="noStrike" cap="none" dirty="0" err="1">
                <a:solidFill>
                  <a:schemeClr val="dk1"/>
                </a:solidFill>
                <a:effectLst/>
                <a:latin typeface="+mn-lt"/>
                <a:ea typeface="Calibri"/>
                <a:cs typeface="Calibri"/>
                <a:sym typeface="Calibri"/>
              </a:rPr>
              <a:t>file</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3.0.26, 2024-04-05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 </a:t>
            </a:r>
            <a:r>
              <a:rPr lang="sv-SE" sz="1200" b="0" i="0" u="none" strike="noStrike" cap="none" dirty="0" err="1">
                <a:solidFill>
                  <a:schemeClr val="dk1"/>
                </a:solidFill>
                <a:effectLst/>
                <a:latin typeface="+mn-lt"/>
                <a:ea typeface="Calibri"/>
                <a:cs typeface="Calibri"/>
                <a:sym typeface="Calibri"/>
              </a:rPr>
              <a:t>Swedac</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3.0.25, 2024-03-28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 trafikverket)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3.0.24, 2024-03-13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start-</a:t>
            </a:r>
            <a:r>
              <a:rPr lang="sv-SE" sz="1200" b="0" i="0" u="none" strike="noStrike" cap="none" dirty="0" err="1">
                <a:solidFill>
                  <a:schemeClr val="dk1"/>
                </a:solidFill>
                <a:effectLst/>
                <a:latin typeface="+mn-lt"/>
                <a:ea typeface="Calibri"/>
                <a:cs typeface="Calibri"/>
                <a:sym typeface="Calibri"/>
              </a:rPr>
              <a:t>up</a:t>
            </a:r>
            <a:r>
              <a:rPr lang="sv-SE" sz="1200" b="0" i="0" u="none" strike="noStrike" cap="none" dirty="0">
                <a:solidFill>
                  <a:schemeClr val="dk1"/>
                </a:solidFill>
                <a:effectLst/>
                <a:latin typeface="+mn-lt"/>
                <a:ea typeface="Calibri"/>
                <a:cs typeface="Calibri"/>
                <a:sym typeface="Calibri"/>
              </a:rPr>
              <a:t> landscape </a:t>
            </a:r>
            <a:r>
              <a:rPr lang="sv-SE" sz="1200" b="0" i="0" u="none" strike="noStrike" cap="none" dirty="0" err="1">
                <a:solidFill>
                  <a:schemeClr val="dk1"/>
                </a:solidFill>
                <a:effectLst/>
                <a:latin typeface="+mn-lt"/>
                <a:ea typeface="Calibri"/>
                <a:cs typeface="Calibri"/>
                <a:sym typeface="Calibri"/>
              </a:rPr>
              <a:t>map</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3.0.23, 2024-03-08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numbers</a:t>
            </a:r>
            <a:r>
              <a:rPr lang="sv-SE" sz="1200" b="0" i="0" u="none" strike="noStrike" cap="none" dirty="0">
                <a:solidFill>
                  <a:schemeClr val="dk1"/>
                </a:solidFill>
                <a:effectLst/>
                <a:latin typeface="+mn-lt"/>
                <a:ea typeface="Calibri"/>
                <a:cs typeface="Calibri"/>
                <a:sym typeface="Calibri"/>
              </a:rPr>
              <a:t> to match </a:t>
            </a:r>
            <a:r>
              <a:rPr lang="sv-SE" sz="1200" b="0" i="0" u="none" strike="noStrike" cap="none" dirty="0" err="1">
                <a:solidFill>
                  <a:schemeClr val="dk1"/>
                </a:solidFill>
                <a:effectLst/>
                <a:latin typeface="+mn-lt"/>
                <a:ea typeface="Calibri"/>
                <a:cs typeface="Calibri"/>
                <a:sym typeface="Calibri"/>
              </a:rPr>
              <a:t>Impact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report</a:t>
            </a:r>
            <a:r>
              <a:rPr lang="sv-SE" sz="1200" b="0" i="0" u="none" strike="noStrike" cap="none" dirty="0">
                <a:solidFill>
                  <a:schemeClr val="dk1"/>
                </a:solidFill>
                <a:effectLst/>
                <a:latin typeface="+mn-lt"/>
                <a:ea typeface="Calibri"/>
                <a:cs typeface="Calibri"/>
                <a:sym typeface="Calibri"/>
              </a:rPr>
              <a:t> 2023, </a:t>
            </a:r>
            <a:r>
              <a:rPr lang="sv-SE" sz="1200" b="0" i="0" u="none" strike="noStrike" cap="none" dirty="0" err="1">
                <a:solidFill>
                  <a:schemeClr val="dk1"/>
                </a:solidFill>
                <a:effectLst/>
                <a:latin typeface="+mn-lt"/>
                <a:ea typeface="Calibri"/>
                <a:cs typeface="Calibri"/>
                <a:sym typeface="Calibri"/>
              </a:rPr>
              <a:t>logowall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Intric</a:t>
            </a:r>
            <a:r>
              <a:rPr lang="sv-SE" sz="1200" b="0" i="0" u="none" strike="noStrike" cap="none" dirty="0">
                <a:solidFill>
                  <a:schemeClr val="dk1"/>
                </a:solidFill>
                <a:effectLst/>
                <a:latin typeface="+mn-lt"/>
                <a:ea typeface="Calibri"/>
                <a:cs typeface="Calibri"/>
                <a:sym typeface="Calibri"/>
              </a:rPr>
              <a:t> &amp; </a:t>
            </a:r>
            <a:r>
              <a:rPr lang="sv-SE" sz="1200" b="0" i="0" u="none" strike="noStrike" cap="none" dirty="0" err="1">
                <a:solidFill>
                  <a:schemeClr val="dk1"/>
                </a:solidFill>
                <a:effectLst/>
                <a:latin typeface="+mn-lt"/>
                <a:ea typeface="Calibri"/>
                <a:cs typeface="Calibri"/>
                <a:sym typeface="Calibri"/>
              </a:rPr>
              <a:t>ManoMotion</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CEVT </a:t>
            </a:r>
            <a:r>
              <a:rPr lang="sv-SE" sz="1200" b="0" i="0" u="none" strike="noStrike" cap="none" dirty="0" err="1">
                <a:solidFill>
                  <a:schemeClr val="dk1"/>
                </a:solidFill>
                <a:effectLst/>
                <a:latin typeface="+mn-lt"/>
                <a:ea typeface="Calibri"/>
                <a:cs typeface="Calibri"/>
                <a:sym typeface="Calibri"/>
              </a:rPr>
              <a:t>changed</a:t>
            </a:r>
            <a:r>
              <a:rPr lang="sv-SE" sz="1200" b="0" i="0" u="none" strike="noStrike" cap="none" dirty="0">
                <a:solidFill>
                  <a:schemeClr val="dk1"/>
                </a:solidFill>
                <a:effectLst/>
                <a:latin typeface="+mn-lt"/>
                <a:ea typeface="Calibri"/>
                <a:cs typeface="Calibri"/>
                <a:sym typeface="Calibri"/>
              </a:rPr>
              <a:t> to ZEEKR)</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3.0.22, 2024-02-29 Hanna-Maria Bäckvall (</a:t>
            </a:r>
            <a:r>
              <a:rPr lang="sv-SE" sz="1200" b="0" i="0" u="none" strike="noStrike" cap="none" dirty="0" err="1">
                <a:solidFill>
                  <a:schemeClr val="dk1"/>
                </a:solidFill>
                <a:effectLst/>
                <a:latin typeface="+mn-lt"/>
                <a:ea typeface="Calibri"/>
                <a:cs typeface="Calibri"/>
                <a:sym typeface="Calibri"/>
              </a:rPr>
              <a:t>Name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edit</a:t>
            </a:r>
            <a:r>
              <a:rPr lang="sv-SE" sz="1200" b="0" i="0" u="none" strike="noStrike" cap="none" dirty="0">
                <a:solidFill>
                  <a:schemeClr val="dk1"/>
                </a:solidFill>
                <a:effectLst/>
                <a:latin typeface="+mn-lt"/>
                <a:ea typeface="Calibri"/>
                <a:cs typeface="Calibri"/>
                <a:sym typeface="Calibri"/>
              </a:rPr>
              <a:t> Cyber </a:t>
            </a:r>
            <a:r>
              <a:rPr lang="sv-SE" sz="1200" b="0" i="0" u="none" strike="noStrike" cap="none" dirty="0" err="1">
                <a:solidFill>
                  <a:schemeClr val="dk1"/>
                </a:solidFill>
                <a:effectLst/>
                <a:latin typeface="+mn-lt"/>
                <a:ea typeface="Calibri"/>
                <a:cs typeface="Calibri"/>
                <a:sym typeface="Calibri"/>
              </a:rPr>
              <a:t>security</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lab</a:t>
            </a:r>
            <a:r>
              <a:rPr lang="sv-SE" sz="1200" b="0" i="0" u="none" strike="noStrike" cap="none" dirty="0">
                <a:solidFill>
                  <a:schemeClr val="dk1"/>
                </a:solidFill>
                <a:effectLst/>
                <a:latin typeface="+mn-lt"/>
                <a:ea typeface="Calibri"/>
                <a:cs typeface="Calibri"/>
                <a:sym typeface="Calibri"/>
              </a:rPr>
              <a:t> = AI </a:t>
            </a:r>
            <a:r>
              <a:rPr lang="sv-SE" sz="1200" b="0" i="0" u="none" strike="noStrike" cap="none" dirty="0" err="1">
                <a:solidFill>
                  <a:schemeClr val="dk1"/>
                </a:solidFill>
                <a:effectLst/>
                <a:latin typeface="+mn-lt"/>
                <a:ea typeface="Calibri"/>
                <a:cs typeface="Calibri"/>
                <a:sym typeface="Calibri"/>
              </a:rPr>
              <a:t>Security</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11)</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3.0.21, 2024-02-23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Länsförsäkringar Östgöta)</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3.0.20, 2024-02-20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Redhat</a:t>
            </a:r>
            <a:r>
              <a:rPr lang="sv-SE" sz="1200" b="0" i="0" u="none" strike="noStrike" cap="none" dirty="0">
                <a:solidFill>
                  <a:schemeClr val="dk1"/>
                </a:solidFill>
                <a:effectLst/>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3.0.19, 2024-02-19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IBM)</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3.0.18, 2024-02-02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skogsstyrelsen)</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3.0.17, 2024-01-31 Hanna-Maria Bäckvall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a region on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19, </a:t>
            </a:r>
            <a:r>
              <a:rPr lang="sv-SE" sz="1200" b="0" i="0" u="none" strike="noStrike" cap="none" dirty="0" err="1">
                <a:solidFill>
                  <a:schemeClr val="dk1"/>
                </a:solidFill>
                <a:effectLst/>
                <a:latin typeface="+mn-lt"/>
                <a:ea typeface="Calibri"/>
                <a:cs typeface="Calibri"/>
                <a:sym typeface="Calibri"/>
              </a:rPr>
              <a:t>adjusted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ammount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of</a:t>
            </a:r>
            <a:r>
              <a:rPr lang="sv-SE" sz="1200" b="0" i="0" u="none" strike="noStrike" cap="none" dirty="0">
                <a:solidFill>
                  <a:schemeClr val="dk1"/>
                </a:solidFill>
                <a:effectLst/>
                <a:latin typeface="+mn-lt"/>
                <a:ea typeface="Calibri"/>
                <a:cs typeface="Calibri"/>
                <a:sym typeface="Calibri"/>
              </a:rPr>
              <a:t> partners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14)</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3.0.16, 2024-01-22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 Försvarshögskolan)</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3.0.15, 2024-01-12 Hanna-Maria Bäckvall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–Aster advokater +Länsförsäkringar)</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3.0.14, 2024-01-11 Hanna-Maria Bäckvall (</a:t>
            </a:r>
            <a:r>
              <a:rPr lang="sv-SE" sz="1200" b="0" i="0" u="none" strike="noStrike" cap="none" dirty="0" err="1">
                <a:solidFill>
                  <a:schemeClr val="dk1"/>
                </a:solidFill>
                <a:effectLst/>
                <a:latin typeface="+mn-lt"/>
                <a:ea typeface="Calibri"/>
                <a:cs typeface="Calibri"/>
                <a:sym typeface="Calibri"/>
              </a:rPr>
              <a:t>added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qr</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code</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become</a:t>
            </a:r>
            <a:r>
              <a:rPr lang="sv-SE" sz="1200" b="0" i="0" u="none" strike="noStrike" cap="none" dirty="0">
                <a:solidFill>
                  <a:schemeClr val="dk1"/>
                </a:solidFill>
                <a:effectLst/>
                <a:latin typeface="+mn-lt"/>
                <a:ea typeface="Calibri"/>
                <a:cs typeface="Calibri"/>
                <a:sym typeface="Calibri"/>
              </a:rPr>
              <a:t> a partner’)</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3.0.13, 2024-01-02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Intersystems)</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3.0.12, 2023-12-27,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removed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Qamcom</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entecon</a:t>
            </a:r>
            <a:r>
              <a:rPr lang="sv-SE" sz="1200" b="0" i="0" u="none" strike="noStrike" cap="none" dirty="0">
                <a:solidFill>
                  <a:schemeClr val="dk1"/>
                </a:solidFill>
                <a:effectLst/>
                <a:latin typeface="+mn-lt"/>
                <a:ea typeface="Calibri"/>
                <a:cs typeface="Calibri"/>
                <a:sym typeface="Calibri"/>
              </a:rPr>
              <a:t>, karolinska institutet)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3.0.11, 2023-12-19,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updated</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stream</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analyze</a:t>
            </a:r>
            <a:r>
              <a:rPr lang="sv-SE" sz="1200" b="0" i="0" u="none" strike="noStrike" cap="none" dirty="0">
                <a:solidFill>
                  <a:schemeClr val="dk1"/>
                </a:solidFill>
                <a:effectLst/>
                <a:latin typeface="+mn-lt"/>
                <a:ea typeface="Calibri"/>
                <a:cs typeface="Calibri"/>
                <a:sym typeface="Calibri"/>
              </a:rPr>
              <a:t> logo)</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3.0.10, 2023-12-19, Hanna-Maria Bäckvall (logo </a:t>
            </a:r>
            <a:r>
              <a:rPr lang="sv-SE" sz="1200" b="0" i="0" u="none" strike="noStrike" cap="none" dirty="0" err="1">
                <a:solidFill>
                  <a:schemeClr val="dk1"/>
                </a:solidFill>
                <a:effectLst/>
                <a:latin typeface="+mn-lt"/>
                <a:ea typeface="Calibri"/>
                <a:cs typeface="Calibri"/>
                <a:sym typeface="Calibri"/>
              </a:rPr>
              <a:t>wall</a:t>
            </a:r>
            <a:r>
              <a:rPr lang="sv-SE" sz="1200" b="0" i="0" u="none" strike="noStrike" cap="none" dirty="0">
                <a:solidFill>
                  <a:schemeClr val="dk1"/>
                </a:solidFill>
                <a:effectLst/>
                <a:latin typeface="+mn-lt"/>
                <a:ea typeface="Calibri"/>
                <a:cs typeface="Calibri"/>
                <a:sym typeface="Calibri"/>
              </a:rPr>
              <a:t> + skolverket)</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3.0.9, 2023-12-12, Hanna-Maria Bäckvall (+</a:t>
            </a:r>
            <a:r>
              <a:rPr lang="sv-SE" sz="1200" b="0" i="0" u="none" strike="noStrike" cap="none" dirty="0" err="1">
                <a:solidFill>
                  <a:schemeClr val="dk1"/>
                </a:solidFill>
                <a:effectLst/>
                <a:latin typeface="+mn-lt"/>
                <a:ea typeface="Calibri"/>
                <a:cs typeface="Calibri"/>
                <a:sym typeface="Calibri"/>
              </a:rPr>
              <a:t>host</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orgsanization</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adjustments</a:t>
            </a:r>
            <a:r>
              <a:rPr lang="sv-SE" sz="1200" b="0" i="0" u="none" strike="noStrike" cap="none" dirty="0">
                <a:solidFill>
                  <a:schemeClr val="dk1"/>
                </a:solidFill>
                <a:effectLst/>
                <a:latin typeface="+mn-lt"/>
                <a:ea typeface="Calibri"/>
                <a:cs typeface="Calibri"/>
                <a:sym typeface="Calibri"/>
              </a:rPr>
              <a:t> </a:t>
            </a:r>
            <a:r>
              <a:rPr lang="sv-SE" sz="1200" b="0" i="0" u="none" strike="noStrike" cap="none" dirty="0" err="1">
                <a:solidFill>
                  <a:schemeClr val="dk1"/>
                </a:solidFill>
                <a:effectLst/>
                <a:latin typeface="+mn-lt"/>
                <a:ea typeface="Calibri"/>
                <a:cs typeface="Calibri"/>
                <a:sym typeface="Calibri"/>
              </a:rPr>
              <a:t>slide</a:t>
            </a:r>
            <a:r>
              <a:rPr lang="sv-SE" sz="1200" b="0" i="0" u="none" strike="noStrike" cap="none" dirty="0">
                <a:solidFill>
                  <a:schemeClr val="dk1"/>
                </a:solidFill>
                <a:effectLst/>
                <a:latin typeface="+mn-lt"/>
                <a:ea typeface="Calibri"/>
                <a:cs typeface="Calibri"/>
                <a:sym typeface="Calibri"/>
              </a:rPr>
              <a:t> 18-19)</a:t>
            </a:r>
          </a:p>
          <a:p>
            <a:pPr marL="0" marR="0" lvl="0" indent="0" algn="l" defTabSz="914400" rtl="0" eaLnBrk="1" fontAlgn="base" latinLnBrk="0" hangingPunct="1">
              <a:lnSpc>
                <a:spcPct val="100000"/>
              </a:lnSpc>
              <a:spcBef>
                <a:spcPts val="0"/>
              </a:spcBef>
              <a:spcAft>
                <a:spcPts val="0"/>
              </a:spcAft>
              <a:buClrTx/>
              <a:buSzTx/>
              <a:buFontTx/>
              <a:buNone/>
              <a:tabLst/>
              <a:defRPr/>
            </a:pPr>
            <a:r>
              <a:rPr lang="sv-SE" sz="1200" b="0" i="0" u="none" strike="noStrike" cap="none" dirty="0">
                <a:solidFill>
                  <a:schemeClr val="dk1"/>
                </a:solidFill>
                <a:effectLst/>
                <a:latin typeface="+mn-lt"/>
                <a:ea typeface="Calibri"/>
                <a:cs typeface="Calibri"/>
                <a:sym typeface="Calibri"/>
              </a:rPr>
              <a:t>v. 3.0.8, 2023-12-07, Max Ahlborn (</a:t>
            </a:r>
            <a:r>
              <a:rPr lang="sv-SE" sz="1200" b="0" i="0" u="none" strike="noStrike" cap="none" dirty="0" err="1">
                <a:solidFill>
                  <a:schemeClr val="dk1"/>
                </a:solidFill>
                <a:effectLst/>
                <a:latin typeface="+mn-lt"/>
                <a:ea typeface="Calibri"/>
                <a:cs typeface="Calibri"/>
                <a:sym typeface="Calibri"/>
              </a:rPr>
              <a:t>Compressed</a:t>
            </a:r>
            <a:r>
              <a:rPr lang="sv-SE" sz="1200" b="0" i="0" u="none" strike="noStrike" cap="none" dirty="0">
                <a:solidFill>
                  <a:schemeClr val="dk1"/>
                </a:solidFill>
                <a:effectLst/>
                <a:latin typeface="+mn-lt"/>
                <a:ea typeface="Calibri"/>
                <a:cs typeface="Calibri"/>
                <a:sym typeface="Calibri"/>
              </a:rPr>
              <a:t>/</a:t>
            </a:r>
            <a:r>
              <a:rPr lang="sv-SE" sz="1200" b="0" i="0" u="none" strike="noStrike" cap="none" dirty="0" err="1">
                <a:solidFill>
                  <a:schemeClr val="dk1"/>
                </a:solidFill>
                <a:effectLst/>
                <a:latin typeface="+mn-lt"/>
                <a:ea typeface="Calibri"/>
                <a:cs typeface="Calibri"/>
                <a:sym typeface="Calibri"/>
              </a:rPr>
              <a:t>cropped</a:t>
            </a:r>
            <a:r>
              <a:rPr lang="sv-SE" sz="1200" b="0" i="0" u="none" strike="noStrike" cap="none" dirty="0">
                <a:solidFill>
                  <a:schemeClr val="dk1"/>
                </a:solidFill>
                <a:effectLst/>
                <a:latin typeface="+mn-lt"/>
                <a:ea typeface="Calibri"/>
                <a:cs typeface="Calibri"/>
                <a:sym typeface="Calibri"/>
              </a:rPr>
              <a:t> images)</a:t>
            </a:r>
            <a:endParaRPr lang="en-US" sz="1200" b="0" i="0" u="none" strike="noStrike" cap="none" noProof="0" dirty="0">
              <a:solidFill>
                <a:schemeClr val="dk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3.0.7, 2023-12-06, Max Ahlborn – Design and copy tweaks slide 14,15, 19, 21, 41, 42 &amp; 54</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3.0.6, 2023-12-05, Max Ahlborn – Design tweaks slide 11, 52 &amp; 53</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3.0.5, 2023-12-04, Hanna-Maria Bäckvall– Removed numbers from maturity stairs (outdated), added slide 11, added QR code for newsletter sign up</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3.0.4, 2023-11-29, Hanna-Maria Bäckvall– Updated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3.0.3, 2023-11-08, Max Ahlborn – Updated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3.0.2, 2023-09-27, Max Ahlborn – Updated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3.0.1, 2023-06-28, Max Ahlborn – Updated host organizations, My AI registered users, speaker notes, and more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3.0, 2023-06-28, Max Ahlborn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2.0.26, 2023-01-04, Pontus Olausson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2.0.25, 2022-12-16, Pontus Olausson (logo wall, host orgs)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2.0.24, 2022-12-02, Pontus Olausson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2.0.23, 2022-11-30, Pontus Olausson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2.0.22, 2022-11-02, Pontus Olausson (logo wall, host orgs</a:t>
            </a:r>
            <a:r>
              <a:rPr lang="en-US" noProof="0" dirty="0">
                <a:solidFill>
                  <a:schemeClr val="dk1"/>
                </a:solidFill>
                <a:ea typeface="Calibri"/>
                <a:cs typeface="Calibri"/>
                <a:sym typeface="Calibri"/>
              </a:rPr>
              <a:t>, </a:t>
            </a:r>
            <a:r>
              <a:rPr lang="en-US" sz="1200" b="0" i="0" u="none" strike="noStrike" cap="none" noProof="0" dirty="0">
                <a:solidFill>
                  <a:schemeClr val="dk1"/>
                </a:solidFill>
                <a:effectLst/>
                <a:latin typeface="+mn-lt"/>
                <a:ea typeface="Calibri"/>
                <a:cs typeface="Calibri"/>
                <a:sym typeface="Calibri"/>
              </a:rPr>
              <a:t>job board s 26)</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2.0.21, 2022-10-21, Pontus Olausson (Logo wall update)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noProof="0" dirty="0">
                <a:solidFill>
                  <a:schemeClr val="dk1"/>
                </a:solidFill>
                <a:ea typeface="Calibri"/>
                <a:cs typeface="Calibri"/>
                <a:sym typeface="Calibri"/>
              </a:rPr>
              <a:t>v. 2.0.20, 2022-10-XX, Pontus Olausson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2.0.19, 2022-10-XX, Pontus Olausson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2.0.18, 2022-09-20, Martin Karlsson (Host organizations)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2.0.17, 2022-09-20, Martin Karlsson (Logo wall update)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2.0.16, 2022-09-14, Martin Karlsson (Logo wall update)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2.0.15, 2022-05-XX, Max Ahlborn (Logo wall animation)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2.0.14, 2022-05-05, Max Ahlborn (Logo wall animation)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2.0.13, 2022-05-05, Max Ahlborn (Logo wall + My AI added on slide 1, 20 &amp; 25)</a:t>
            </a:r>
            <a:br>
              <a:rPr lang="en-US" sz="1200" b="0" i="0" u="none" strike="noStrike" cap="none" noProof="0" dirty="0">
                <a:solidFill>
                  <a:schemeClr val="dk1"/>
                </a:solidFill>
                <a:effectLst/>
                <a:latin typeface="+mn-lt"/>
                <a:ea typeface="Calibri"/>
                <a:cs typeface="Calibri"/>
                <a:sym typeface="Calibri"/>
              </a:rPr>
            </a:br>
            <a:r>
              <a:rPr lang="en-US" sz="1200" b="0" i="0" u="none" strike="noStrike" cap="none" noProof="0" dirty="0">
                <a:solidFill>
                  <a:schemeClr val="dk1"/>
                </a:solidFill>
                <a:effectLst/>
                <a:latin typeface="+mn-lt"/>
                <a:ea typeface="Calibri"/>
                <a:cs typeface="Calibri"/>
                <a:sym typeface="Calibri"/>
              </a:rPr>
              <a:t>v. 2.0.12, 2022-05-05, Martin Karlsson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2.0.11, 2022-04-28, Martin Karlsson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2.0.10, 2022-03-22, Martin Karlsson (Logo wall, Node map)</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2.0.9, 2022-03-20, Martin Karlsson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2.0.8, 2022-03-08, Martin Karlsson (Logo wall, Invest together)</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2.0.7, 2022-02-28, Martin Karlsson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2.0.6, 2022-02-14, Martin Karlsson (Logo wall)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noProof="0" dirty="0">
                <a:solidFill>
                  <a:schemeClr val="dk1"/>
                </a:solidFill>
                <a:effectLst/>
                <a:latin typeface="+mn-lt"/>
                <a:ea typeface="Calibri"/>
                <a:cs typeface="Calibri"/>
                <a:sym typeface="Calibri"/>
              </a:rPr>
              <a:t>v. 2.0.5, 2021-11-29, Martin Karlsson (Logo wall)</a:t>
            </a:r>
          </a:p>
          <a:p>
            <a:pPr fontAlgn="base"/>
            <a:r>
              <a:rPr lang="en-US" sz="1200" b="0" i="0" u="none" strike="noStrike" cap="none" noProof="0" dirty="0">
                <a:solidFill>
                  <a:schemeClr val="dk1"/>
                </a:solidFill>
                <a:effectLst/>
                <a:latin typeface="+mn-lt"/>
                <a:ea typeface="Calibri"/>
                <a:cs typeface="Calibri"/>
                <a:sym typeface="Calibri"/>
              </a:rPr>
              <a:t>v. 2.0.4, 2021-11-25, Max Ahlborn</a:t>
            </a:r>
          </a:p>
        </p:txBody>
      </p:sp>
      <p:sp>
        <p:nvSpPr>
          <p:cNvPr id="139" name="Google Shape;13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450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r>
              <a:rPr lang="sv-SE"/>
              <a:t>AI Sweden calls on the Swedish </a:t>
            </a:r>
            <a:r>
              <a:rPr lang="sv-SE" err="1"/>
              <a:t>ecosystem</a:t>
            </a:r>
            <a:r>
              <a:rPr lang="sv-SE"/>
              <a:t> to </a:t>
            </a:r>
            <a:r>
              <a:rPr lang="sv-SE" err="1"/>
              <a:t>invest</a:t>
            </a:r>
            <a:r>
              <a:rPr lang="sv-SE"/>
              <a:t> </a:t>
            </a:r>
            <a:r>
              <a:rPr lang="sv-SE" err="1"/>
              <a:t>together</a:t>
            </a:r>
            <a:r>
              <a:rPr lang="sv-SE"/>
              <a:t> and </a:t>
            </a:r>
            <a:r>
              <a:rPr lang="sv-SE" err="1"/>
              <a:t>share</a:t>
            </a:r>
            <a:r>
              <a:rPr lang="sv-SE"/>
              <a:t> </a:t>
            </a:r>
            <a:r>
              <a:rPr lang="sv-SE" err="1"/>
              <a:t>with</a:t>
            </a:r>
            <a:r>
              <a:rPr lang="sv-SE"/>
              <a:t> </a:t>
            </a:r>
            <a:r>
              <a:rPr lang="sv-SE" err="1"/>
              <a:t>many</a:t>
            </a:r>
            <a:r>
              <a:rPr lang="sv-SE"/>
              <a:t>. A </a:t>
            </a:r>
            <a:r>
              <a:rPr lang="sv-SE" err="1"/>
              <a:t>mindset</a:t>
            </a:r>
            <a:r>
              <a:rPr lang="sv-SE"/>
              <a:t> </a:t>
            </a:r>
            <a:r>
              <a:rPr lang="sv-SE" err="1"/>
              <a:t>we</a:t>
            </a:r>
            <a:r>
              <a:rPr lang="sv-SE"/>
              <a:t> </a:t>
            </a:r>
            <a:r>
              <a:rPr lang="sv-SE" err="1"/>
              <a:t>believe</a:t>
            </a:r>
            <a:r>
              <a:rPr lang="sv-SE"/>
              <a:t> </a:t>
            </a:r>
            <a:r>
              <a:rPr lang="sv-SE" err="1"/>
              <a:t>will</a:t>
            </a:r>
            <a:r>
              <a:rPr lang="sv-SE"/>
              <a:t> </a:t>
            </a:r>
            <a:r>
              <a:rPr lang="sv-SE" err="1"/>
              <a:t>contribute</a:t>
            </a:r>
            <a:r>
              <a:rPr lang="sv-SE"/>
              <a:t> to Sweden </a:t>
            </a:r>
            <a:r>
              <a:rPr lang="sv-SE" err="1"/>
              <a:t>staying</a:t>
            </a:r>
            <a:r>
              <a:rPr lang="sv-SE"/>
              <a:t> </a:t>
            </a:r>
            <a:r>
              <a:rPr lang="sv-SE" err="1"/>
              <a:t>competitive</a:t>
            </a:r>
            <a:r>
              <a:rPr lang="sv-SE"/>
              <a:t> and </a:t>
            </a:r>
            <a:r>
              <a:rPr lang="sv-SE" err="1"/>
              <a:t>developing</a:t>
            </a:r>
            <a:r>
              <a:rPr lang="sv-SE"/>
              <a:t> </a:t>
            </a:r>
            <a:r>
              <a:rPr lang="sv-SE" err="1"/>
              <a:t>one</a:t>
            </a:r>
            <a:r>
              <a:rPr lang="sv-SE"/>
              <a:t> </a:t>
            </a:r>
            <a:r>
              <a:rPr lang="sv-SE" err="1"/>
              <a:t>of</a:t>
            </a:r>
            <a:r>
              <a:rPr lang="sv-SE"/>
              <a:t> the best </a:t>
            </a:r>
            <a:r>
              <a:rPr lang="sv-SE" err="1"/>
              <a:t>democratic</a:t>
            </a:r>
            <a:r>
              <a:rPr lang="sv-SE"/>
              <a:t> </a:t>
            </a:r>
            <a:r>
              <a:rPr lang="sv-SE" err="1"/>
              <a:t>societies</a:t>
            </a:r>
            <a:r>
              <a:rPr lang="sv-SE"/>
              <a:t> in the </a:t>
            </a:r>
            <a:r>
              <a:rPr lang="sv-SE" err="1"/>
              <a:t>world</a:t>
            </a:r>
            <a:r>
              <a:rPr lang="sv-SE"/>
              <a:t>.</a:t>
            </a:r>
          </a:p>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endParaRPr lang="sv-SE"/>
          </a:p>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r>
              <a:rPr lang="sv-SE"/>
              <a:t>By </a:t>
            </a:r>
            <a:r>
              <a:rPr lang="sv-SE" err="1"/>
              <a:t>investing</a:t>
            </a:r>
            <a:r>
              <a:rPr lang="sv-SE"/>
              <a:t> </a:t>
            </a:r>
            <a:r>
              <a:rPr lang="sv-SE" err="1"/>
              <a:t>together</a:t>
            </a:r>
            <a:r>
              <a:rPr lang="sv-SE"/>
              <a:t> in </a:t>
            </a:r>
            <a:r>
              <a:rPr lang="sv-SE" err="1"/>
              <a:t>knowledge</a:t>
            </a:r>
            <a:r>
              <a:rPr lang="sv-SE"/>
              <a:t> and </a:t>
            </a:r>
            <a:r>
              <a:rPr lang="sv-SE" err="1"/>
              <a:t>resources</a:t>
            </a:r>
            <a:r>
              <a:rPr lang="sv-SE"/>
              <a:t> </a:t>
            </a:r>
            <a:r>
              <a:rPr lang="sv-SE" err="1"/>
              <a:t>that</a:t>
            </a:r>
            <a:r>
              <a:rPr lang="sv-SE"/>
              <a:t> </a:t>
            </a:r>
            <a:r>
              <a:rPr lang="sv-SE" err="1"/>
              <a:t>can</a:t>
            </a:r>
            <a:r>
              <a:rPr lang="sv-SE"/>
              <a:t> be </a:t>
            </a:r>
            <a:r>
              <a:rPr lang="sv-SE" err="1"/>
              <a:t>shared</a:t>
            </a:r>
            <a:r>
              <a:rPr lang="sv-SE"/>
              <a:t> and </a:t>
            </a:r>
            <a:r>
              <a:rPr lang="sv-SE" err="1"/>
              <a:t>accessed</a:t>
            </a:r>
            <a:r>
              <a:rPr lang="sv-SE"/>
              <a:t> by </a:t>
            </a:r>
            <a:r>
              <a:rPr lang="sv-SE" err="1"/>
              <a:t>many</a:t>
            </a:r>
            <a:r>
              <a:rPr lang="sv-SE"/>
              <a:t>, and by </a:t>
            </a:r>
            <a:r>
              <a:rPr lang="sv-SE" err="1"/>
              <a:t>collaboratively</a:t>
            </a:r>
            <a:r>
              <a:rPr lang="sv-SE"/>
              <a:t> </a:t>
            </a:r>
            <a:r>
              <a:rPr lang="sv-SE" err="1"/>
              <a:t>increasing</a:t>
            </a:r>
            <a:r>
              <a:rPr lang="sv-SE"/>
              <a:t> </a:t>
            </a:r>
            <a:r>
              <a:rPr lang="sv-SE" err="1"/>
              <a:t>Sweden’s</a:t>
            </a:r>
            <a:r>
              <a:rPr lang="sv-SE"/>
              <a:t> </a:t>
            </a:r>
            <a:r>
              <a:rPr lang="sv-SE" err="1"/>
              <a:t>attractiveness</a:t>
            </a:r>
            <a:r>
              <a:rPr lang="sv-SE"/>
              <a:t> for talent, </a:t>
            </a:r>
            <a:r>
              <a:rPr lang="sv-SE" err="1"/>
              <a:t>we</a:t>
            </a:r>
            <a:r>
              <a:rPr lang="sv-SE"/>
              <a:t> </a:t>
            </a:r>
            <a:r>
              <a:rPr lang="sv-SE" err="1"/>
              <a:t>can</a:t>
            </a:r>
            <a:r>
              <a:rPr lang="sv-SE"/>
              <a:t> </a:t>
            </a:r>
            <a:r>
              <a:rPr lang="sv-SE" err="1"/>
              <a:t>achieve</a:t>
            </a:r>
            <a:r>
              <a:rPr lang="sv-SE"/>
              <a:t> </a:t>
            </a:r>
            <a:r>
              <a:rPr lang="sv-SE" err="1"/>
              <a:t>substantial</a:t>
            </a:r>
            <a:r>
              <a:rPr lang="sv-SE"/>
              <a:t> </a:t>
            </a:r>
            <a:r>
              <a:rPr lang="sv-SE" err="1"/>
              <a:t>impact</a:t>
            </a:r>
            <a:r>
              <a:rPr lang="sv-SE"/>
              <a:t> for </a:t>
            </a:r>
            <a:r>
              <a:rPr lang="sv-SE" err="1"/>
              <a:t>individual</a:t>
            </a:r>
            <a:r>
              <a:rPr lang="sv-SE"/>
              <a:t> </a:t>
            </a:r>
            <a:r>
              <a:rPr lang="sv-SE" err="1"/>
              <a:t>organizations</a:t>
            </a:r>
            <a:r>
              <a:rPr lang="sv-SE"/>
              <a:t> as </a:t>
            </a:r>
            <a:r>
              <a:rPr lang="sv-SE" err="1"/>
              <a:t>well</a:t>
            </a:r>
            <a:r>
              <a:rPr lang="sv-SE"/>
              <a:t> as the AI </a:t>
            </a:r>
            <a:r>
              <a:rPr lang="sv-SE" err="1"/>
              <a:t>ecosystem</a:t>
            </a:r>
            <a:r>
              <a:rPr lang="sv-SE"/>
              <a:t> as a </a:t>
            </a:r>
            <a:r>
              <a:rPr lang="sv-SE" err="1"/>
              <a:t>whole</a:t>
            </a:r>
            <a:r>
              <a:rPr lang="sv-SE"/>
              <a:t>.</a:t>
            </a:r>
            <a:endParaRPr lang="en-US" sz="100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707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2000"/>
              <a:buFont typeface="Arial"/>
              <a:buNone/>
              <a:tabLst/>
              <a:defRPr/>
            </a:pPr>
            <a:endParaRPr lang="en-US" sz="1000" b="0" i="0" u="none" strike="noStrike" cap="none">
              <a:solidFill>
                <a:srgbClr val="000000"/>
              </a:solidFill>
              <a:latin typeface="Greycliff CF" pitchFamily="2" charset="77"/>
              <a:sym typeface="Aria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1504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2023</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1891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2023</a:t>
            </a:r>
          </a:p>
          <a:p>
            <a:pPr marL="228600" indent="-228600">
              <a:buFont typeface="+mj-lt"/>
              <a:buAutoNum type="arabicPeriod"/>
            </a:pPr>
            <a:r>
              <a:rPr lang="en-US" dirty="0" err="1"/>
              <a:t>Behovskartan</a:t>
            </a:r>
            <a:endParaRPr lang="en-US" dirty="0"/>
          </a:p>
          <a:p>
            <a:pPr marL="228600" indent="-228600">
              <a:buFont typeface="+mj-lt"/>
              <a:buAutoNum type="arabicPeriod"/>
            </a:pPr>
            <a:r>
              <a:rPr lang="en-US" dirty="0"/>
              <a:t>GPT-SW3</a:t>
            </a:r>
          </a:p>
          <a:p>
            <a:pPr marL="228600" indent="-228600">
              <a:buFont typeface="+mj-lt"/>
              <a:buAutoNum type="arabicPeriod"/>
            </a:pPr>
            <a:r>
              <a:rPr lang="en-US" dirty="0"/>
              <a:t>AI Sweden x Unity health Toronto</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93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2022</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342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March 2024 - Updated according to 2023 numbers</a:t>
            </a:r>
          </a:p>
        </p:txBody>
      </p:sp>
      <p:sp>
        <p:nvSpPr>
          <p:cNvPr id="4" name="Slide Number Placeholder 3"/>
          <p:cNvSpPr>
            <a:spLocks noGrp="1"/>
          </p:cNvSpPr>
          <p:nvPr>
            <p:ph type="sldNum" sz="quarter" idx="5"/>
          </p:nvPr>
        </p:nvSpPr>
        <p:spPr/>
        <p:txBody>
          <a:bodyPr/>
          <a:lstStyle/>
          <a:p>
            <a:fld id="{6D7731C0-4EC2-4F40-BB11-8B19C887E6A8}" type="slidenum">
              <a:rPr lang="en-US" smtClean="0"/>
              <a:t>22</a:t>
            </a:fld>
            <a:endParaRPr lang="en-US"/>
          </a:p>
        </p:txBody>
      </p:sp>
    </p:spTree>
    <p:extLst>
      <p:ext uri="{BB962C8B-B14F-4D97-AF65-F5344CB8AC3E}">
        <p14:creationId xmlns:p14="http://schemas.microsoft.com/office/powerpoint/2010/main" val="2243250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D7731C0-4EC2-4F40-BB11-8B19C887E6A8}" type="slidenum">
              <a:rPr lang="en-US" smtClean="0"/>
              <a:t>23</a:t>
            </a:fld>
            <a:endParaRPr lang="en-US"/>
          </a:p>
        </p:txBody>
      </p:sp>
    </p:spTree>
    <p:extLst>
      <p:ext uri="{BB962C8B-B14F-4D97-AF65-F5344CB8AC3E}">
        <p14:creationId xmlns:p14="http://schemas.microsoft.com/office/powerpoint/2010/main" val="2120020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3138f3725e_0_10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13138f3725e_0_10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lang="sv-SE"/>
          </a:p>
        </p:txBody>
      </p:sp>
      <p:sp>
        <p:nvSpPr>
          <p:cNvPr id="699" name="Google Shape;699;g13138f3725e_0_10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24</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746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t>T</a:t>
            </a:r>
            <a:r>
              <a:rPr lang="en-GB"/>
              <a:t>h</a:t>
            </a:r>
            <a:r>
              <a:rPr lang="en-SE"/>
              <a:t>is is summarizing the artifacts needed in an organization to successfully adopt AI strategically. T</a:t>
            </a:r>
            <a:r>
              <a:rPr lang="en-GB"/>
              <a:t>h</a:t>
            </a:r>
            <a:r>
              <a:rPr lang="en-SE"/>
              <a:t>is is the platform and emodies what we have been talking about on the slides before. We will talk a little bit more on the enablers without showing the enablers slide specifically. This also shows how AI supports the overall objectives and vision of the organization, and is not something that lives on its own.</a:t>
            </a:r>
          </a:p>
        </p:txBody>
      </p:sp>
      <p:sp>
        <p:nvSpPr>
          <p:cNvPr id="4" name="Slide Number Placeholder 3"/>
          <p:cNvSpPr>
            <a:spLocks noGrp="1"/>
          </p:cNvSpPr>
          <p:nvPr>
            <p:ph type="sldNum" sz="quarter" idx="5"/>
          </p:nvPr>
        </p:nvSpPr>
        <p:spPr/>
        <p:txBody>
          <a:bodyPr/>
          <a:lstStyle/>
          <a:p>
            <a:fld id="{6D7731C0-4EC2-4F40-BB11-8B19C887E6A8}" type="slidenum">
              <a:rPr lang="en-US" smtClean="0"/>
              <a:t>25</a:t>
            </a:fld>
            <a:endParaRPr lang="en-US"/>
          </a:p>
        </p:txBody>
      </p:sp>
    </p:spTree>
    <p:extLst>
      <p:ext uri="{BB962C8B-B14F-4D97-AF65-F5344CB8AC3E}">
        <p14:creationId xmlns:p14="http://schemas.microsoft.com/office/powerpoint/2010/main" val="3900661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t>T</a:t>
            </a:r>
            <a:r>
              <a:rPr lang="en-GB"/>
              <a:t>h</a:t>
            </a:r>
            <a:r>
              <a:rPr lang="en-SE"/>
              <a:t>is is summarizing the artifacts needed in an organization to successfully adopt AI strategically. T</a:t>
            </a:r>
            <a:r>
              <a:rPr lang="en-GB"/>
              <a:t>h</a:t>
            </a:r>
            <a:r>
              <a:rPr lang="en-SE"/>
              <a:t>is is the platform and emodies what we have been talking about on the slides before. We will talk a little bit more on the enablers without showing the enablers slide specifically. This also shows how AI supports the overall objectives and vision of the organization, and is not something that lives on its own.</a:t>
            </a:r>
          </a:p>
        </p:txBody>
      </p:sp>
      <p:sp>
        <p:nvSpPr>
          <p:cNvPr id="4" name="Slide Number Placeholder 3"/>
          <p:cNvSpPr>
            <a:spLocks noGrp="1"/>
          </p:cNvSpPr>
          <p:nvPr>
            <p:ph type="sldNum" sz="quarter" idx="5"/>
          </p:nvPr>
        </p:nvSpPr>
        <p:spPr/>
        <p:txBody>
          <a:bodyPr/>
          <a:lstStyle/>
          <a:p>
            <a:fld id="{6D7731C0-4EC2-4F40-BB11-8B19C887E6A8}" type="slidenum">
              <a:rPr lang="en-US" smtClean="0"/>
              <a:t>26</a:t>
            </a:fld>
            <a:endParaRPr lang="en-US"/>
          </a:p>
        </p:txBody>
      </p:sp>
    </p:spTree>
    <p:extLst>
      <p:ext uri="{BB962C8B-B14F-4D97-AF65-F5344CB8AC3E}">
        <p14:creationId xmlns:p14="http://schemas.microsoft.com/office/powerpoint/2010/main" val="382460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177" name="Google Shape;17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910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D7731C0-4EC2-4F40-BB11-8B19C887E6A8}" type="slidenum">
              <a:rPr lang="en-US" smtClean="0"/>
              <a:t>27</a:t>
            </a:fld>
            <a:endParaRPr lang="en-US"/>
          </a:p>
        </p:txBody>
      </p:sp>
    </p:spTree>
    <p:extLst>
      <p:ext uri="{BB962C8B-B14F-4D97-AF65-F5344CB8AC3E}">
        <p14:creationId xmlns:p14="http://schemas.microsoft.com/office/powerpoint/2010/main" val="1159858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defRPr/>
            </a:pPr>
            <a:endParaRPr lang="en-US" sz="1000" b="0" dirty="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4968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defRPr/>
            </a:pPr>
            <a:endParaRPr lang="en-US" sz="1000" b="0" dirty="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7209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t>
            </a:r>
            <a:r>
              <a:rPr lang="en-SE" dirty="0"/>
              <a:t>artner use, project/use cases updated based on impact report 2024</a:t>
            </a:r>
          </a:p>
        </p:txBody>
      </p:sp>
      <p:sp>
        <p:nvSpPr>
          <p:cNvPr id="4" name="Slide Number Placeholder 3"/>
          <p:cNvSpPr>
            <a:spLocks noGrp="1"/>
          </p:cNvSpPr>
          <p:nvPr>
            <p:ph type="sldNum" sz="quarter" idx="5"/>
          </p:nvPr>
        </p:nvSpPr>
        <p:spPr/>
        <p:txBody>
          <a:bodyPr/>
          <a:lstStyle/>
          <a:p>
            <a:fld id="{6D7731C0-4EC2-4F40-BB11-8B19C887E6A8}" type="slidenum">
              <a:rPr lang="en-US" smtClean="0"/>
              <a:t>39</a:t>
            </a:fld>
            <a:endParaRPr lang="en-US"/>
          </a:p>
        </p:txBody>
      </p:sp>
    </p:spTree>
    <p:extLst>
      <p:ext uri="{BB962C8B-B14F-4D97-AF65-F5344CB8AC3E}">
        <p14:creationId xmlns:p14="http://schemas.microsoft.com/office/powerpoint/2010/main" val="723185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t>
            </a:r>
            <a:r>
              <a:rPr lang="en-SE" dirty="0"/>
              <a:t>artner use, project/use cases updated, rest not updated in 2024 (yet)</a:t>
            </a:r>
          </a:p>
        </p:txBody>
      </p:sp>
      <p:sp>
        <p:nvSpPr>
          <p:cNvPr id="4" name="Slide Number Placeholder 3"/>
          <p:cNvSpPr>
            <a:spLocks noGrp="1"/>
          </p:cNvSpPr>
          <p:nvPr>
            <p:ph type="sldNum" sz="quarter" idx="5"/>
          </p:nvPr>
        </p:nvSpPr>
        <p:spPr/>
        <p:txBody>
          <a:bodyPr/>
          <a:lstStyle/>
          <a:p>
            <a:fld id="{6D7731C0-4EC2-4F40-BB11-8B19C887E6A8}" type="slidenum">
              <a:rPr lang="en-US" smtClean="0"/>
              <a:t>40</a:t>
            </a:fld>
            <a:endParaRPr lang="en-US"/>
          </a:p>
        </p:txBody>
      </p:sp>
    </p:spTree>
    <p:extLst>
      <p:ext uri="{BB962C8B-B14F-4D97-AF65-F5344CB8AC3E}">
        <p14:creationId xmlns:p14="http://schemas.microsoft.com/office/powerpoint/2010/main" val="1407876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000"/>
              <a:buFont typeface="Arial"/>
              <a:buNone/>
            </a:pPr>
            <a:endParaRPr sz="1000" b="0" dirty="0">
              <a:latin typeface="Arial"/>
              <a:ea typeface="Arial"/>
              <a:cs typeface="Arial"/>
              <a:sym typeface="Arial"/>
            </a:endParaRPr>
          </a:p>
        </p:txBody>
      </p:sp>
      <p:sp>
        <p:nvSpPr>
          <p:cNvPr id="776" name="Google Shape;776;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2022 numbers</a:t>
            </a:r>
          </a:p>
        </p:txBody>
      </p:sp>
      <p:sp>
        <p:nvSpPr>
          <p:cNvPr id="4" name="Slide Number Placeholder 3"/>
          <p:cNvSpPr>
            <a:spLocks noGrp="1"/>
          </p:cNvSpPr>
          <p:nvPr>
            <p:ph type="sldNum" sz="quarter" idx="5"/>
          </p:nvPr>
        </p:nvSpPr>
        <p:spPr/>
        <p:txBody>
          <a:bodyPr/>
          <a:lstStyle/>
          <a:p>
            <a:fld id="{6D7731C0-4EC2-4F40-BB11-8B19C887E6A8}" type="slidenum">
              <a:rPr lang="en-US" smtClean="0"/>
              <a:t>42</a:t>
            </a:fld>
            <a:endParaRPr lang="en-US"/>
          </a:p>
        </p:txBody>
      </p:sp>
    </p:spTree>
    <p:extLst>
      <p:ext uri="{BB962C8B-B14F-4D97-AF65-F5344CB8AC3E}">
        <p14:creationId xmlns:p14="http://schemas.microsoft.com/office/powerpoint/2010/main" val="3599051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defRPr/>
            </a:pPr>
            <a:endParaRPr lang="en-US" sz="1000" b="0" dirty="0">
              <a:latin typeface="Greycliff CF" pitchFamily="2" charset="77"/>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973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Not updated in 2024 (yet)</a:t>
            </a:r>
          </a:p>
        </p:txBody>
      </p:sp>
      <p:sp>
        <p:nvSpPr>
          <p:cNvPr id="4" name="Slide Number Placeholder 3"/>
          <p:cNvSpPr>
            <a:spLocks noGrp="1"/>
          </p:cNvSpPr>
          <p:nvPr>
            <p:ph type="sldNum" sz="quarter" idx="5"/>
          </p:nvPr>
        </p:nvSpPr>
        <p:spPr/>
        <p:txBody>
          <a:bodyPr/>
          <a:lstStyle/>
          <a:p>
            <a:fld id="{6D7731C0-4EC2-4F40-BB11-8B19C887E6A8}" type="slidenum">
              <a:rPr lang="en-US" smtClean="0"/>
              <a:t>45</a:t>
            </a:fld>
            <a:endParaRPr lang="en-US"/>
          </a:p>
        </p:txBody>
      </p:sp>
    </p:spTree>
    <p:extLst>
      <p:ext uri="{BB962C8B-B14F-4D97-AF65-F5344CB8AC3E}">
        <p14:creationId xmlns:p14="http://schemas.microsoft.com/office/powerpoint/2010/main" val="3688088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dirty="0"/>
              <a:t>MSEK updated based on 2023 numbers, rest Not updated yet</a:t>
            </a:r>
          </a:p>
          <a:p>
            <a:endParaRPr lang="en-SE" dirty="0"/>
          </a:p>
        </p:txBody>
      </p:sp>
      <p:sp>
        <p:nvSpPr>
          <p:cNvPr id="4" name="Slide Number Placeholder 3"/>
          <p:cNvSpPr>
            <a:spLocks noGrp="1"/>
          </p:cNvSpPr>
          <p:nvPr>
            <p:ph type="sldNum" sz="quarter" idx="5"/>
          </p:nvPr>
        </p:nvSpPr>
        <p:spPr/>
        <p:txBody>
          <a:bodyPr/>
          <a:lstStyle/>
          <a:p>
            <a:fld id="{6D7731C0-4EC2-4F40-BB11-8B19C887E6A8}" type="slidenum">
              <a:rPr lang="en-US" smtClean="0"/>
              <a:t>46</a:t>
            </a:fld>
            <a:endParaRPr lang="en-US"/>
          </a:p>
        </p:txBody>
      </p:sp>
    </p:spTree>
    <p:extLst>
      <p:ext uri="{BB962C8B-B14F-4D97-AF65-F5344CB8AC3E}">
        <p14:creationId xmlns:p14="http://schemas.microsoft.com/office/powerpoint/2010/main" val="429041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gn="l" rtl="0">
              <a:lnSpc>
                <a:spcPct val="120000"/>
              </a:lnSpc>
              <a:spcBef>
                <a:spcPts val="0"/>
              </a:spcBef>
              <a:spcAft>
                <a:spcPts val="0"/>
              </a:spcAft>
              <a:buClr>
                <a:schemeClr val="lt2"/>
              </a:buClr>
              <a:buSzPts val="2600"/>
              <a:buNone/>
            </a:pPr>
            <a:r>
              <a:rPr lang="en-US" i="0">
                <a:solidFill>
                  <a:srgbClr val="FECB00"/>
                </a:solidFill>
                <a:latin typeface="Greycliff CF" pitchFamily="2" charset="77"/>
                <a:sym typeface="Arial"/>
              </a:rPr>
              <a:t>AI Sweden is the Swedish national center for applied artificial intelligence.</a:t>
            </a:r>
          </a:p>
          <a:p>
            <a:pPr marL="0" lvl="0" indent="0" algn="l" rtl="0">
              <a:lnSpc>
                <a:spcPct val="120000"/>
              </a:lnSpc>
              <a:spcBef>
                <a:spcPts val="0"/>
              </a:spcBef>
              <a:spcAft>
                <a:spcPts val="0"/>
              </a:spcAft>
              <a:buClr>
                <a:schemeClr val="lt2"/>
              </a:buClr>
              <a:buSzPts val="2600"/>
              <a:buNone/>
            </a:pPr>
            <a:endParaRPr lang="en-US" i="0">
              <a:solidFill>
                <a:srgbClr val="FECB00"/>
              </a:solidFill>
              <a:latin typeface="Greycliff CF" pitchFamily="2" charset="77"/>
              <a:sym typeface="Arial"/>
            </a:endParaRPr>
          </a:p>
          <a:p>
            <a:pPr marL="0" lvl="0" indent="0" algn="l" rtl="0">
              <a:lnSpc>
                <a:spcPct val="120000"/>
              </a:lnSpc>
              <a:spcBef>
                <a:spcPts val="0"/>
              </a:spcBef>
              <a:spcAft>
                <a:spcPts val="0"/>
              </a:spcAft>
              <a:buClr>
                <a:schemeClr val="lt2"/>
              </a:buClr>
              <a:buSzPts val="2600"/>
              <a:buNone/>
            </a:pPr>
            <a:r>
              <a:rPr lang="en-US" i="0">
                <a:solidFill>
                  <a:srgbClr val="FECB00"/>
                </a:solidFill>
                <a:latin typeface="Greycliff CF" pitchFamily="2" charset="77"/>
                <a:sym typeface="Arial"/>
              </a:rPr>
              <a:t>Our mission is to increase the use of AI for the benefit of our society, our competitiveness, and for everyone living in Sweden. </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2060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D7731C0-4EC2-4F40-BB11-8B19C887E6A8}" type="slidenum">
              <a:rPr lang="en-US" smtClean="0"/>
              <a:t>47</a:t>
            </a:fld>
            <a:endParaRPr lang="en-US"/>
          </a:p>
        </p:txBody>
      </p:sp>
    </p:spTree>
    <p:extLst>
      <p:ext uri="{BB962C8B-B14F-4D97-AF65-F5344CB8AC3E}">
        <p14:creationId xmlns:p14="http://schemas.microsoft.com/office/powerpoint/2010/main" val="3554202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2390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8" name="Google Shape;90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sv-SE"/>
              <a:t>55</a:t>
            </a:fld>
            <a:endParaRPr/>
          </a:p>
        </p:txBody>
      </p:sp>
    </p:spTree>
    <p:extLst>
      <p:ext uri="{BB962C8B-B14F-4D97-AF65-F5344CB8AC3E}">
        <p14:creationId xmlns:p14="http://schemas.microsoft.com/office/powerpoint/2010/main" val="1409202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8" name="Google Shape;90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sv-SE"/>
              <a:t>56</a:t>
            </a:fld>
            <a:endParaRPr/>
          </a:p>
        </p:txBody>
      </p:sp>
    </p:spTree>
    <p:extLst>
      <p:ext uri="{BB962C8B-B14F-4D97-AF65-F5344CB8AC3E}">
        <p14:creationId xmlns:p14="http://schemas.microsoft.com/office/powerpoint/2010/main" val="3633064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8" name="Google Shape;90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lt1"/>
              </a:buClr>
              <a:buSzPts val="1200"/>
              <a:buFont typeface="Calibri"/>
              <a:buNone/>
            </a:pPr>
            <a:fld id="{00000000-1234-1234-1234-123412341234}" type="slidenum">
              <a:rPr lang="sv-SE"/>
              <a:t>57</a:t>
            </a:fld>
            <a:endParaRPr/>
          </a:p>
        </p:txBody>
      </p:sp>
    </p:spTree>
    <p:extLst>
      <p:ext uri="{BB962C8B-B14F-4D97-AF65-F5344CB8AC3E}">
        <p14:creationId xmlns:p14="http://schemas.microsoft.com/office/powerpoint/2010/main" val="4119996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marR="0" lvl="0" indent="-342900" algn="l" rtl="0">
              <a:lnSpc>
                <a:spcPct val="100000"/>
              </a:lnSpc>
              <a:spcBef>
                <a:spcPts val="1200"/>
              </a:spcBef>
              <a:spcAft>
                <a:spcPts val="0"/>
              </a:spcAft>
              <a:buClr>
                <a:srgbClr val="000000"/>
              </a:buClr>
              <a:buSzPts val="2000"/>
              <a:buFont typeface="Arial"/>
              <a:buChar char="•"/>
            </a:pPr>
            <a:endParaRPr lang="en-US" sz="1000" b="0" i="0" u="none" strike="noStrike" cap="none">
              <a:solidFill>
                <a:srgbClr val="000000"/>
              </a:solidFill>
              <a:latin typeface="Greycliff CF" pitchFamily="2" charset="77"/>
              <a:sym typeface="Aria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125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a:latin typeface="Greycliff CF" pitchFamily="2" charset="77"/>
              </a:rPr>
              <a:t>We are funded by the Swedish government, via </a:t>
            </a:r>
            <a:r>
              <a:rPr lang="en-US" sz="1200" err="1">
                <a:latin typeface="Greycliff CF" pitchFamily="2" charset="77"/>
              </a:rPr>
              <a:t>Vinnova</a:t>
            </a:r>
            <a:r>
              <a:rPr lang="en-US" sz="1200">
                <a:latin typeface="Greycliff CF" pitchFamily="2" charset="77"/>
              </a:rPr>
              <a:t>, and by the public and private sectors.</a:t>
            </a:r>
            <a:endParaRPr lang="en-US"/>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512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Three dimensions for </a:t>
            </a:r>
            <a:r>
              <a:rPr lang="sv-SE" dirty="0" err="1"/>
              <a:t>adopting</a:t>
            </a:r>
            <a:r>
              <a:rPr lang="sv-SE" dirty="0"/>
              <a:t> AI. </a:t>
            </a:r>
            <a:r>
              <a:rPr lang="sv-SE" dirty="0" err="1"/>
              <a:t>We</a:t>
            </a:r>
            <a:r>
              <a:rPr lang="sv-SE" dirty="0"/>
              <a:t> </a:t>
            </a:r>
            <a:r>
              <a:rPr lang="sv-SE" dirty="0" err="1"/>
              <a:t>will</a:t>
            </a:r>
            <a:r>
              <a:rPr lang="sv-SE" dirty="0"/>
              <a:t> come back to </a:t>
            </a:r>
            <a:r>
              <a:rPr lang="sv-SE" dirty="0" err="1"/>
              <a:t>this</a:t>
            </a:r>
            <a:r>
              <a:rPr lang="sv-SE" dirty="0"/>
              <a:t> in a bit.</a:t>
            </a:r>
          </a:p>
        </p:txBody>
      </p:sp>
      <p:sp>
        <p:nvSpPr>
          <p:cNvPr id="4" name="Platshållare för bildnummer 3"/>
          <p:cNvSpPr>
            <a:spLocks noGrp="1"/>
          </p:cNvSpPr>
          <p:nvPr>
            <p:ph type="sldNum" sz="quarter" idx="5"/>
          </p:nvPr>
        </p:nvSpPr>
        <p:spPr/>
        <p:txBody>
          <a:bodyPr/>
          <a:lstStyle/>
          <a:p>
            <a:fld id="{6D7731C0-4EC2-4F40-BB11-8B19C887E6A8}" type="slidenum">
              <a:rPr lang="en-US" smtClean="0"/>
              <a:t>5</a:t>
            </a:fld>
            <a:endParaRPr lang="en-US"/>
          </a:p>
        </p:txBody>
      </p:sp>
    </p:spTree>
    <p:extLst>
      <p:ext uri="{BB962C8B-B14F-4D97-AF65-F5344CB8AC3E}">
        <p14:creationId xmlns:p14="http://schemas.microsoft.com/office/powerpoint/2010/main" val="336105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5"/>
                </a:solidFill>
              </a:rPr>
              <a:t>Our partners come from all regions of Sweden. To best serve and be close to the regional ecosystems, we operate with a regional presence through our nodes at various host organizations around Sweden.</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3852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dirty="0">
                <a:latin typeface="Greycliff CF" pitchFamily="2" charset="77"/>
              </a:rPr>
              <a:t>Over 100 partner companies and organizations from the public and private sector as well as academia.</a:t>
            </a:r>
            <a:endParaRPr lang="en-US" dirty="0">
              <a:solidFill>
                <a:schemeClr val="accent5"/>
              </a:solidFil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964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a:latin typeface="Greycliff CF" pitchFamily="2" charset="77"/>
              </a:rPr>
              <a:t>Over 120 </a:t>
            </a:r>
            <a:r>
              <a:rPr lang="en-US" sz="1200" dirty="0">
                <a:latin typeface="Greycliff CF" pitchFamily="2" charset="77"/>
              </a:rPr>
              <a:t>partner companies and organizations from the public and private sector as well as academia.</a:t>
            </a:r>
            <a:endParaRPr lang="en-US" dirty="0">
              <a:solidFill>
                <a:schemeClr val="accent5"/>
              </a:solidFill>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368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er">
    <p:bg>
      <p:bgRef idx="1001">
        <a:schemeClr val="bg2"/>
      </p:bgRef>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378B4F13-EFC9-8141-8497-AF3D54A53C21}"/>
              </a:ext>
            </a:extLst>
          </p:cNvPr>
          <p:cNvSpPr/>
          <p:nvPr userDrawn="1"/>
        </p:nvSpPr>
        <p:spPr>
          <a:xfrm>
            <a:off x="0" y="0"/>
            <a:ext cx="12192000"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1463041" y="2124353"/>
            <a:ext cx="8290560" cy="2170545"/>
          </a:xfrm>
        </p:spPr>
        <p:txBody>
          <a:bodyPr anchor="b">
            <a:normAutofit/>
          </a:bodyPr>
          <a:lstStyle>
            <a:lvl1pPr algn="l">
              <a:defRPr sz="6400">
                <a:solidFill>
                  <a:schemeClr val="tx1"/>
                </a:solidFill>
              </a:defRPr>
            </a:lvl1pPr>
          </a:lstStyle>
          <a:p>
            <a:r>
              <a:rPr lang="sv-SE" dirty="0" err="1"/>
              <a:t>Heading</a:t>
            </a:r>
            <a:r>
              <a:rPr lang="sv-SE" dirty="0"/>
              <a:t> – </a:t>
            </a:r>
            <a:r>
              <a:rPr lang="sv-SE" dirty="0" err="1"/>
              <a:t>can</a:t>
            </a:r>
            <a:r>
              <a:rPr lang="sv-SE" dirty="0"/>
              <a:t> be </a:t>
            </a:r>
            <a:r>
              <a:rPr lang="sv-SE" dirty="0" err="1"/>
              <a:t>uppercase</a:t>
            </a:r>
            <a:r>
              <a:rPr lang="sv-SE" dirty="0"/>
              <a:t> </a:t>
            </a:r>
            <a:r>
              <a:rPr lang="sv-SE" dirty="0" err="1"/>
              <a:t>if</a:t>
            </a:r>
            <a:r>
              <a:rPr lang="sv-SE" dirty="0"/>
              <a:t> short</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1463041" y="4584383"/>
            <a:ext cx="8290560" cy="1227137"/>
          </a:xfrm>
        </p:spPr>
        <p:txBody>
          <a:bodyPr>
            <a:noAutofit/>
          </a:bodyPr>
          <a:lstStyle>
            <a:lvl1pPr marL="0" indent="0" algn="l">
              <a:lnSpc>
                <a:spcPct val="100000"/>
              </a:lnSpc>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a:t>
            </a:r>
            <a:r>
              <a:rPr lang="sv-SE" dirty="0"/>
              <a:t> </a:t>
            </a:r>
            <a:r>
              <a:rPr lang="sv-SE" dirty="0" err="1"/>
              <a:t>heading</a:t>
            </a:r>
            <a:r>
              <a:rPr lang="sv-SE" dirty="0"/>
              <a:t>, speaker, </a:t>
            </a:r>
            <a:r>
              <a:rPr lang="sv-SE" dirty="0" err="1"/>
              <a:t>venue</a:t>
            </a:r>
            <a:r>
              <a:rPr lang="sv-SE" dirty="0"/>
              <a:t>, etc. </a:t>
            </a:r>
            <a:r>
              <a:rPr lang="sv-SE" dirty="0" err="1"/>
              <a:t>Use</a:t>
            </a:r>
            <a:r>
              <a:rPr lang="sv-SE" dirty="0"/>
              <a:t> </a:t>
            </a:r>
            <a:r>
              <a:rPr lang="sv-SE" dirty="0" err="1"/>
              <a:t>this</a:t>
            </a:r>
            <a:r>
              <a:rPr lang="sv-SE" dirty="0"/>
              <a:t> </a:t>
            </a:r>
            <a:r>
              <a:rPr lang="sv-SE" dirty="0" err="1"/>
              <a:t>slide</a:t>
            </a:r>
            <a:r>
              <a:rPr lang="sv-SE" dirty="0"/>
              <a:t> </a:t>
            </a:r>
            <a:r>
              <a:rPr lang="sv-SE" dirty="0" err="1"/>
              <a:t>with</a:t>
            </a:r>
            <a:r>
              <a:rPr lang="sv-SE" dirty="0"/>
              <a:t> dark </a:t>
            </a:r>
            <a:r>
              <a:rPr lang="sv-SE" dirty="0" err="1"/>
              <a:t>blue</a:t>
            </a:r>
            <a:r>
              <a:rPr lang="sv-SE" dirty="0"/>
              <a:t> </a:t>
            </a:r>
            <a:r>
              <a:rPr lang="sv-SE" dirty="0" err="1"/>
              <a:t>background</a:t>
            </a:r>
            <a:r>
              <a:rPr lang="sv-SE" dirty="0"/>
              <a:t> or dark </a:t>
            </a:r>
            <a:r>
              <a:rPr lang="sv-SE" dirty="0" err="1"/>
              <a:t>hero</a:t>
            </a:r>
            <a:r>
              <a:rPr lang="sv-SE" dirty="0"/>
              <a:t> image.</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r>
              <a:rPr lang="sv-SE" err="1"/>
              <a:t>footer</a:t>
            </a:r>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9" name="Bildobjekt 8" descr="En bild som visar ritning&#10;&#10;Automatiskt genererad beskrivning">
            <a:extLst>
              <a:ext uri="{FF2B5EF4-FFF2-40B4-BE49-F238E27FC236}">
                <a16:creationId xmlns:a16="http://schemas.microsoft.com/office/drawing/2014/main" id="{580048E7-6433-25A7-E2D0-B081CA67EB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35657998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Empty dark">
    <p:bg>
      <p:bgPr>
        <a:solidFill>
          <a:schemeClr val="tx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2475143-3A41-E842-9BE1-E0055C5D4EB3}"/>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3" name="Platshållare för sidfot 2">
            <a:extLst>
              <a:ext uri="{FF2B5EF4-FFF2-40B4-BE49-F238E27FC236}">
                <a16:creationId xmlns:a16="http://schemas.microsoft.com/office/drawing/2014/main" id="{A44D5079-45CB-0843-BD7C-748AD71FF56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9E4E946-BDAC-5D4F-B557-DDA82831745D}"/>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7" name="Bildobjekt 6" descr="En bild som visar ritning&#10;&#10;Automatiskt genererad beskrivning">
            <a:extLst>
              <a:ext uri="{FF2B5EF4-FFF2-40B4-BE49-F238E27FC236}">
                <a16:creationId xmlns:a16="http://schemas.microsoft.com/office/drawing/2014/main" id="{B2A25A4E-B77F-A607-A332-836FE7FF13A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426340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mpty yellow (use sparsingly!)">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2475143-3A41-E842-9BE1-E0055C5D4EB3}"/>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3" name="Platshållare för sidfot 2">
            <a:extLst>
              <a:ext uri="{FF2B5EF4-FFF2-40B4-BE49-F238E27FC236}">
                <a16:creationId xmlns:a16="http://schemas.microsoft.com/office/drawing/2014/main" id="{A44D5079-45CB-0843-BD7C-748AD71FF56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9E4E946-BDAC-5D4F-B557-DDA82831745D}"/>
              </a:ext>
            </a:extLst>
          </p:cNvPr>
          <p:cNvSpPr>
            <a:spLocks noGrp="1"/>
          </p:cNvSpPr>
          <p:nvPr>
            <p:ph type="sldNum" sz="quarter" idx="12"/>
          </p:nvPr>
        </p:nvSpPr>
        <p:spPr/>
        <p:txBody>
          <a:bodyPr/>
          <a:lstStyle/>
          <a:p>
            <a:fld id="{A27DF09E-8508-3A40-851B-1CAED0195E7E}" type="slidenum">
              <a:rPr lang="sv-SE" smtClean="0"/>
              <a:t>‹#›</a:t>
            </a:fld>
            <a:endParaRPr lang="sv-SE"/>
          </a:p>
        </p:txBody>
      </p:sp>
    </p:spTree>
    <p:extLst>
      <p:ext uri="{BB962C8B-B14F-4D97-AF65-F5344CB8AC3E}">
        <p14:creationId xmlns:p14="http://schemas.microsoft.com/office/powerpoint/2010/main" val="420000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ED0547-F0A7-D744-82A7-28C76853CDAA}"/>
              </a:ext>
            </a:extLst>
          </p:cNvPr>
          <p:cNvSpPr>
            <a:spLocks noGrp="1"/>
          </p:cNvSpPr>
          <p:nvPr>
            <p:ph type="title" hasCustomPrompt="1"/>
          </p:nvPr>
        </p:nvSpPr>
        <p:spPr/>
        <p:txBody>
          <a:bodyPr/>
          <a:lstStyle/>
          <a:p>
            <a:r>
              <a:rPr lang="sv-SE" dirty="0"/>
              <a:t>Colors</a:t>
            </a:r>
            <a:endParaRPr lang="en-US" dirty="0"/>
          </a:p>
        </p:txBody>
      </p:sp>
      <p:sp>
        <p:nvSpPr>
          <p:cNvPr id="3" name="Platshållare för datum 2">
            <a:extLst>
              <a:ext uri="{FF2B5EF4-FFF2-40B4-BE49-F238E27FC236}">
                <a16:creationId xmlns:a16="http://schemas.microsoft.com/office/drawing/2014/main" id="{C2C9638C-AA5F-8A47-9DC4-79565DDC76D4}"/>
              </a:ext>
            </a:extLst>
          </p:cNvPr>
          <p:cNvSpPr>
            <a:spLocks noGrp="1"/>
          </p:cNvSpPr>
          <p:nvPr>
            <p:ph type="dt" sz="half" idx="10"/>
          </p:nvPr>
        </p:nvSpPr>
        <p:spPr/>
        <p:txBody>
          <a:bodyPr/>
          <a:lstStyle/>
          <a:p>
            <a:fld id="{11475F61-B125-484B-A5CA-693CFB9F9CD5}" type="datetimeFigureOut">
              <a:rPr lang="sv-SE" smtClean="0"/>
              <a:pPr/>
              <a:t>2024-04-17</a:t>
            </a:fld>
            <a:endParaRPr lang="sv-SE"/>
          </a:p>
        </p:txBody>
      </p:sp>
      <p:sp>
        <p:nvSpPr>
          <p:cNvPr id="4" name="Platshållare för sidfot 3">
            <a:extLst>
              <a:ext uri="{FF2B5EF4-FFF2-40B4-BE49-F238E27FC236}">
                <a16:creationId xmlns:a16="http://schemas.microsoft.com/office/drawing/2014/main" id="{14725F63-19B8-FC45-89F4-270DE1FEC2A2}"/>
              </a:ext>
            </a:extLst>
          </p:cNvPr>
          <p:cNvSpPr>
            <a:spLocks noGrp="1"/>
          </p:cNvSpPr>
          <p:nvPr>
            <p:ph type="ftr" sz="quarter" idx="11"/>
          </p:nvPr>
        </p:nvSpPr>
        <p:spPr/>
        <p:txBody>
          <a:bodyPr/>
          <a:lstStyle/>
          <a:p>
            <a:r>
              <a:rPr lang="sv-SE"/>
              <a:t>Footer</a:t>
            </a:r>
          </a:p>
        </p:txBody>
      </p:sp>
      <p:sp>
        <p:nvSpPr>
          <p:cNvPr id="5" name="Platshållare för bildnummer 4">
            <a:extLst>
              <a:ext uri="{FF2B5EF4-FFF2-40B4-BE49-F238E27FC236}">
                <a16:creationId xmlns:a16="http://schemas.microsoft.com/office/drawing/2014/main" id="{3269D391-D613-8E46-86E3-E01133F9A8D3}"/>
              </a:ext>
            </a:extLst>
          </p:cNvPr>
          <p:cNvSpPr>
            <a:spLocks noGrp="1"/>
          </p:cNvSpPr>
          <p:nvPr>
            <p:ph type="sldNum" sz="quarter" idx="12"/>
          </p:nvPr>
        </p:nvSpPr>
        <p:spPr/>
        <p:txBody>
          <a:bodyPr/>
          <a:lstStyle/>
          <a:p>
            <a:fld id="{A27DF09E-8508-3A40-851B-1CAED0195E7E}" type="slidenum">
              <a:rPr lang="sv-SE" smtClean="0"/>
              <a:pPr/>
              <a:t>‹#›</a:t>
            </a:fld>
            <a:endParaRPr lang="sv-SE"/>
          </a:p>
        </p:txBody>
      </p:sp>
      <p:sp>
        <p:nvSpPr>
          <p:cNvPr id="6" name="Rektangel 5">
            <a:extLst>
              <a:ext uri="{FF2B5EF4-FFF2-40B4-BE49-F238E27FC236}">
                <a16:creationId xmlns:a16="http://schemas.microsoft.com/office/drawing/2014/main" id="{00009990-2B6B-204B-8220-3FAB21924DE5}"/>
              </a:ext>
            </a:extLst>
          </p:cNvPr>
          <p:cNvSpPr/>
          <p:nvPr userDrawn="1"/>
        </p:nvSpPr>
        <p:spPr>
          <a:xfrm>
            <a:off x="838200" y="2041424"/>
            <a:ext cx="1757069" cy="1757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a:solidFill>
                  <a:schemeClr val="bg1"/>
                </a:solidFill>
                <a:latin typeface="Greycliff CF" pitchFamily="2" charset="77"/>
              </a:rPr>
              <a:t>Primary yellow</a:t>
            </a:r>
          </a:p>
        </p:txBody>
      </p:sp>
      <p:sp>
        <p:nvSpPr>
          <p:cNvPr id="7" name="Rektangel 6">
            <a:extLst>
              <a:ext uri="{FF2B5EF4-FFF2-40B4-BE49-F238E27FC236}">
                <a16:creationId xmlns:a16="http://schemas.microsoft.com/office/drawing/2014/main" id="{0EBDC06C-5B7F-0148-9E8D-FA23D0317116}"/>
              </a:ext>
            </a:extLst>
          </p:cNvPr>
          <p:cNvSpPr/>
          <p:nvPr userDrawn="1"/>
        </p:nvSpPr>
        <p:spPr>
          <a:xfrm>
            <a:off x="3312658" y="2041424"/>
            <a:ext cx="1757069" cy="17570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a:solidFill>
                  <a:schemeClr val="bg1"/>
                </a:solidFill>
                <a:latin typeface="Greycliff CF" pitchFamily="2" charset="77"/>
              </a:rPr>
              <a:t>Dark blue</a:t>
            </a:r>
          </a:p>
        </p:txBody>
      </p:sp>
      <p:sp>
        <p:nvSpPr>
          <p:cNvPr id="9" name="Rektangel 8">
            <a:extLst>
              <a:ext uri="{FF2B5EF4-FFF2-40B4-BE49-F238E27FC236}">
                <a16:creationId xmlns:a16="http://schemas.microsoft.com/office/drawing/2014/main" id="{E2B20CA1-20E7-C245-A395-1344E9C7754A}"/>
              </a:ext>
            </a:extLst>
          </p:cNvPr>
          <p:cNvSpPr/>
          <p:nvPr userDrawn="1"/>
        </p:nvSpPr>
        <p:spPr>
          <a:xfrm>
            <a:off x="8261573" y="2041424"/>
            <a:ext cx="1757069" cy="175706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reycliff CF" pitchFamily="2" charset="77"/>
              </a:rPr>
              <a:t>Grey</a:t>
            </a:r>
          </a:p>
        </p:txBody>
      </p:sp>
      <p:sp>
        <p:nvSpPr>
          <p:cNvPr id="10" name="Rektangel 9">
            <a:extLst>
              <a:ext uri="{FF2B5EF4-FFF2-40B4-BE49-F238E27FC236}">
                <a16:creationId xmlns:a16="http://schemas.microsoft.com/office/drawing/2014/main" id="{0A43E7A6-4524-0442-9CB0-178EA8DF9499}"/>
              </a:ext>
            </a:extLst>
          </p:cNvPr>
          <p:cNvSpPr/>
          <p:nvPr userDrawn="1"/>
        </p:nvSpPr>
        <p:spPr>
          <a:xfrm>
            <a:off x="838200" y="3968328"/>
            <a:ext cx="1757069" cy="17570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Light blue</a:t>
            </a:r>
          </a:p>
        </p:txBody>
      </p:sp>
      <p:sp>
        <p:nvSpPr>
          <p:cNvPr id="11" name="Rektangel 10">
            <a:extLst>
              <a:ext uri="{FF2B5EF4-FFF2-40B4-BE49-F238E27FC236}">
                <a16:creationId xmlns:a16="http://schemas.microsoft.com/office/drawing/2014/main" id="{012A3D37-2144-BE42-BF74-D7DE9947B561}"/>
              </a:ext>
            </a:extLst>
          </p:cNvPr>
          <p:cNvSpPr/>
          <p:nvPr userDrawn="1"/>
        </p:nvSpPr>
        <p:spPr>
          <a:xfrm>
            <a:off x="3312658" y="3968328"/>
            <a:ext cx="1757069" cy="17570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Blue</a:t>
            </a:r>
          </a:p>
        </p:txBody>
      </p:sp>
      <p:sp>
        <p:nvSpPr>
          <p:cNvPr id="12" name="Rektangel 11">
            <a:extLst>
              <a:ext uri="{FF2B5EF4-FFF2-40B4-BE49-F238E27FC236}">
                <a16:creationId xmlns:a16="http://schemas.microsoft.com/office/drawing/2014/main" id="{2ECE4356-E2CB-7C45-9C28-6995CB4E255D}"/>
              </a:ext>
            </a:extLst>
          </p:cNvPr>
          <p:cNvSpPr/>
          <p:nvPr userDrawn="1"/>
        </p:nvSpPr>
        <p:spPr>
          <a:xfrm>
            <a:off x="5787116" y="3968328"/>
            <a:ext cx="1757069" cy="1757069"/>
          </a:xfrm>
          <a:prstGeom prst="rect">
            <a:avLst/>
          </a:prstGeom>
          <a:solidFill>
            <a:schemeClr val="accent5"/>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Accent red</a:t>
            </a:r>
          </a:p>
        </p:txBody>
      </p:sp>
      <p:sp>
        <p:nvSpPr>
          <p:cNvPr id="13" name="Rektangel 12">
            <a:extLst>
              <a:ext uri="{FF2B5EF4-FFF2-40B4-BE49-F238E27FC236}">
                <a16:creationId xmlns:a16="http://schemas.microsoft.com/office/drawing/2014/main" id="{35AF0FE3-9D24-B347-96D0-993AAFA4C26D}"/>
              </a:ext>
            </a:extLst>
          </p:cNvPr>
          <p:cNvSpPr/>
          <p:nvPr userDrawn="1"/>
        </p:nvSpPr>
        <p:spPr>
          <a:xfrm>
            <a:off x="8261573" y="3968327"/>
            <a:ext cx="1757069" cy="1757069"/>
          </a:xfrm>
          <a:prstGeom prst="rect">
            <a:avLst/>
          </a:prstGeom>
          <a:solidFill>
            <a:schemeClr val="accent6"/>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reycliff CF" pitchFamily="2" charset="77"/>
              </a:rPr>
              <a:t>Accent green</a:t>
            </a:r>
          </a:p>
        </p:txBody>
      </p:sp>
      <p:sp>
        <p:nvSpPr>
          <p:cNvPr id="14" name="Rektangel 13">
            <a:extLst>
              <a:ext uri="{FF2B5EF4-FFF2-40B4-BE49-F238E27FC236}">
                <a16:creationId xmlns:a16="http://schemas.microsoft.com/office/drawing/2014/main" id="{56E6290C-A792-A846-9AC5-B70D374B3C04}"/>
              </a:ext>
            </a:extLst>
          </p:cNvPr>
          <p:cNvSpPr/>
          <p:nvPr userDrawn="1"/>
        </p:nvSpPr>
        <p:spPr>
          <a:xfrm>
            <a:off x="5787116" y="2041424"/>
            <a:ext cx="1757069" cy="1757069"/>
          </a:xfrm>
          <a:prstGeom prst="rect">
            <a:avLst/>
          </a:prstGeom>
          <a:solidFill>
            <a:schemeClr val="bg1"/>
          </a:solidFill>
          <a:ln>
            <a:solidFill>
              <a:srgbClr val="121F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reycliff CF" pitchFamily="2" charset="77"/>
              </a:rPr>
              <a:t>“White”</a:t>
            </a:r>
          </a:p>
        </p:txBody>
      </p:sp>
    </p:spTree>
    <p:extLst>
      <p:ext uri="{BB962C8B-B14F-4D97-AF65-F5344CB8AC3E}">
        <p14:creationId xmlns:p14="http://schemas.microsoft.com/office/powerpoint/2010/main" val="316963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e and contrast 50-50">
  <p:cSld name="1_Compare and contrast 50-50">
    <p:bg>
      <p:bgPr>
        <a:solidFill>
          <a:schemeClr val="lt2"/>
        </a:solidFill>
        <a:effectLst/>
      </p:bgPr>
    </p:bg>
    <p:spTree>
      <p:nvGrpSpPr>
        <p:cNvPr id="1" name="Shape 38"/>
        <p:cNvGrpSpPr/>
        <p:nvPr/>
      </p:nvGrpSpPr>
      <p:grpSpPr>
        <a:xfrm>
          <a:off x="0" y="0"/>
          <a:ext cx="0" cy="0"/>
          <a:chOff x="0" y="0"/>
          <a:chExt cx="0" cy="0"/>
        </a:xfrm>
      </p:grpSpPr>
      <p:sp>
        <p:nvSpPr>
          <p:cNvPr id="39" name="Google Shape;39;p72"/>
          <p:cNvSpPr/>
          <p:nvPr/>
        </p:nvSpPr>
        <p:spPr>
          <a:xfrm>
            <a:off x="0" y="0"/>
            <a:ext cx="6096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72"/>
          <p:cNvSpPr txBox="1">
            <a:spLocks noGrp="1"/>
          </p:cNvSpPr>
          <p:nvPr>
            <p:ph type="ctrTitle"/>
          </p:nvPr>
        </p:nvSpPr>
        <p:spPr>
          <a:xfrm>
            <a:off x="838200" y="1360902"/>
            <a:ext cx="4422569" cy="144208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400"/>
              <a:buFont typeface="Arial"/>
              <a:buNone/>
              <a:defRPr sz="4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2"/>
          <p:cNvSpPr txBox="1">
            <a:spLocks noGrp="1"/>
          </p:cNvSpPr>
          <p:nvPr>
            <p:ph type="subTitle" idx="1"/>
          </p:nvPr>
        </p:nvSpPr>
        <p:spPr>
          <a:xfrm>
            <a:off x="838200" y="3052165"/>
            <a:ext cx="4422569" cy="255350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2" name="Google Shape;4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2"/>
          <p:cNvSpPr txBox="1">
            <a:spLocks noGrp="1"/>
          </p:cNvSpPr>
          <p:nvPr>
            <p:ph type="ftr" idx="11"/>
          </p:nvPr>
        </p:nvSpPr>
        <p:spPr>
          <a:xfrm>
            <a:off x="4038599" y="6356350"/>
            <a:ext cx="598004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2"/>
          <p:cNvSpPr txBox="1">
            <a:spLocks noGrp="1"/>
          </p:cNvSpPr>
          <p:nvPr>
            <p:ph type="sldNum" idx="12"/>
          </p:nvPr>
        </p:nvSpPr>
        <p:spPr>
          <a:xfrm>
            <a:off x="11383617" y="365125"/>
            <a:ext cx="44394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1"/>
                </a:solidFill>
                <a:latin typeface="Arial"/>
                <a:ea typeface="Arial"/>
                <a:cs typeface="Arial"/>
                <a:sym typeface="Arial"/>
              </a:defRPr>
            </a:lvl1pPr>
            <a:lvl2pPr marL="0" lvl="1" indent="0" algn="r">
              <a:spcBef>
                <a:spcPts val="0"/>
              </a:spcBef>
              <a:buNone/>
              <a:defRPr sz="1200">
                <a:solidFill>
                  <a:schemeClr val="dk1"/>
                </a:solidFill>
                <a:latin typeface="Arial"/>
                <a:ea typeface="Arial"/>
                <a:cs typeface="Arial"/>
                <a:sym typeface="Arial"/>
              </a:defRPr>
            </a:lvl2pPr>
            <a:lvl3pPr marL="0" lvl="2" indent="0" algn="r">
              <a:spcBef>
                <a:spcPts val="0"/>
              </a:spcBef>
              <a:buNone/>
              <a:defRPr sz="1200">
                <a:solidFill>
                  <a:schemeClr val="dk1"/>
                </a:solidFill>
                <a:latin typeface="Arial"/>
                <a:ea typeface="Arial"/>
                <a:cs typeface="Arial"/>
                <a:sym typeface="Arial"/>
              </a:defRPr>
            </a:lvl3pPr>
            <a:lvl4pPr marL="0" lvl="3" indent="0" algn="r">
              <a:spcBef>
                <a:spcPts val="0"/>
              </a:spcBef>
              <a:buNone/>
              <a:defRPr sz="1200">
                <a:solidFill>
                  <a:schemeClr val="dk1"/>
                </a:solidFill>
                <a:latin typeface="Arial"/>
                <a:ea typeface="Arial"/>
                <a:cs typeface="Arial"/>
                <a:sym typeface="Arial"/>
              </a:defRPr>
            </a:lvl4pPr>
            <a:lvl5pPr marL="0" lvl="4" indent="0" algn="r">
              <a:spcBef>
                <a:spcPts val="0"/>
              </a:spcBef>
              <a:buNone/>
              <a:defRPr sz="1200">
                <a:solidFill>
                  <a:schemeClr val="dk1"/>
                </a:solidFill>
                <a:latin typeface="Arial"/>
                <a:ea typeface="Arial"/>
                <a:cs typeface="Arial"/>
                <a:sym typeface="Arial"/>
              </a:defRPr>
            </a:lvl5pPr>
            <a:lvl6pPr marL="0" lvl="5" indent="0" algn="r">
              <a:spcBef>
                <a:spcPts val="0"/>
              </a:spcBef>
              <a:buNone/>
              <a:defRPr sz="1200">
                <a:solidFill>
                  <a:schemeClr val="dk1"/>
                </a:solidFill>
                <a:latin typeface="Arial"/>
                <a:ea typeface="Arial"/>
                <a:cs typeface="Arial"/>
                <a:sym typeface="Arial"/>
              </a:defRPr>
            </a:lvl6pPr>
            <a:lvl7pPr marL="0" lvl="6" indent="0" algn="r">
              <a:spcBef>
                <a:spcPts val="0"/>
              </a:spcBef>
              <a:buNone/>
              <a:defRPr sz="1200">
                <a:solidFill>
                  <a:schemeClr val="dk1"/>
                </a:solidFill>
                <a:latin typeface="Arial"/>
                <a:ea typeface="Arial"/>
                <a:cs typeface="Arial"/>
                <a:sym typeface="Arial"/>
              </a:defRPr>
            </a:lvl7pPr>
            <a:lvl8pPr marL="0" lvl="7" indent="0" algn="r">
              <a:spcBef>
                <a:spcPts val="0"/>
              </a:spcBef>
              <a:buNone/>
              <a:defRPr sz="1200">
                <a:solidFill>
                  <a:schemeClr val="dk1"/>
                </a:solidFill>
                <a:latin typeface="Arial"/>
                <a:ea typeface="Arial"/>
                <a:cs typeface="Arial"/>
                <a:sym typeface="Arial"/>
              </a:defRPr>
            </a:lvl8pPr>
            <a:lvl9pPr marL="0" lvl="8" indent="0" algn="r">
              <a:spcBef>
                <a:spcPts val="0"/>
              </a:spcBef>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45" name="Google Shape;45;p72"/>
          <p:cNvSpPr txBox="1">
            <a:spLocks noGrp="1"/>
          </p:cNvSpPr>
          <p:nvPr>
            <p:ph type="body" idx="2"/>
          </p:nvPr>
        </p:nvSpPr>
        <p:spPr>
          <a:xfrm>
            <a:off x="6934338" y="3051958"/>
            <a:ext cx="4419461" cy="255350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lt1"/>
              </a:buClr>
              <a:buSzPts val="2400"/>
              <a:buNone/>
              <a:defRPr/>
            </a:lvl2pPr>
            <a:lvl3pPr marL="1371600" lvl="2" indent="-228600" algn="l">
              <a:lnSpc>
                <a:spcPct val="90000"/>
              </a:lnSpc>
              <a:spcBef>
                <a:spcPts val="500"/>
              </a:spcBef>
              <a:spcAft>
                <a:spcPts val="0"/>
              </a:spcAft>
              <a:buClr>
                <a:schemeClr val="lt1"/>
              </a:buClr>
              <a:buSzPts val="20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72"/>
          <p:cNvSpPr txBox="1">
            <a:spLocks noGrp="1"/>
          </p:cNvSpPr>
          <p:nvPr>
            <p:ph type="body" idx="3"/>
          </p:nvPr>
        </p:nvSpPr>
        <p:spPr>
          <a:xfrm>
            <a:off x="6934200" y="1360488"/>
            <a:ext cx="4419461" cy="1442089"/>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4400"/>
              <a:buNone/>
              <a:defRPr sz="4400" b="1" i="0">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73989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lt, sub)">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1360902"/>
            <a:ext cx="10515600" cy="2387600"/>
          </a:xfrm>
        </p:spPr>
        <p:txBody>
          <a:bodyPr anchor="b"/>
          <a:lstStyle>
            <a:lvl1pPr algn="ctr">
              <a:defRPr sz="6400" cap="all" baseline="0">
                <a:solidFill>
                  <a:schemeClr val="tx1"/>
                </a:solidFill>
              </a:defRPr>
            </a:lvl1pPr>
          </a:lstStyle>
          <a:p>
            <a:r>
              <a:rPr lang="sv-SE" dirty="0"/>
              <a:t>BIG BOLD HEADING</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3949906"/>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Optional</a:t>
            </a:r>
            <a:r>
              <a:rPr lang="sv-SE" dirty="0"/>
              <a:t> </a:t>
            </a:r>
            <a:r>
              <a:rPr lang="sv-SE" dirty="0" err="1"/>
              <a:t>sub-heading</a:t>
            </a:r>
            <a:endParaRPr lang="sv-SE" dirty="0"/>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9" name="Bildobjekt 8" descr="En bild som visar ritning&#10;&#10;Automatiskt genererad beskrivning">
            <a:extLst>
              <a:ext uri="{FF2B5EF4-FFF2-40B4-BE49-F238E27FC236}">
                <a16:creationId xmlns:a16="http://schemas.microsoft.com/office/drawing/2014/main" id="{9A807449-C26B-41F2-77FA-62DBF11D50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76133601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alt 2, sub)">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617219"/>
            <a:ext cx="10515600" cy="2628899"/>
          </a:xfrm>
        </p:spPr>
        <p:txBody>
          <a:bodyPr anchor="b"/>
          <a:lstStyle>
            <a:lvl1pPr algn="l">
              <a:defRPr sz="6400" cap="all" baseline="0">
                <a:solidFill>
                  <a:schemeClr val="tx1"/>
                </a:solidFill>
              </a:defRPr>
            </a:lvl1pPr>
          </a:lstStyle>
          <a:p>
            <a:r>
              <a:rPr lang="sv-SE" dirty="0" err="1"/>
              <a:t>Slightly</a:t>
            </a:r>
            <a:r>
              <a:rPr lang="sv-SE" dirty="0"/>
              <a:t> less </a:t>
            </a:r>
            <a:br>
              <a:rPr lang="sv-SE" dirty="0"/>
            </a:br>
            <a:r>
              <a:rPr lang="sv-SE" dirty="0"/>
              <a:t>BIG BOLD HEADING</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4046219"/>
            <a:ext cx="10515600" cy="183084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Optional</a:t>
            </a:r>
            <a:r>
              <a:rPr lang="sv-SE" dirty="0"/>
              <a:t> </a:t>
            </a:r>
            <a:r>
              <a:rPr lang="sv-SE" dirty="0" err="1"/>
              <a:t>preamble</a:t>
            </a:r>
            <a:endParaRPr lang="sv-SE" dirty="0"/>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9" name="Platshållare för text 8">
            <a:extLst>
              <a:ext uri="{FF2B5EF4-FFF2-40B4-BE49-F238E27FC236}">
                <a16:creationId xmlns:a16="http://schemas.microsoft.com/office/drawing/2014/main" id="{4C74E404-EBD5-214E-9324-FE965BC9E53E}"/>
              </a:ext>
            </a:extLst>
          </p:cNvPr>
          <p:cNvSpPr>
            <a:spLocks noGrp="1"/>
          </p:cNvSpPr>
          <p:nvPr>
            <p:ph type="body" sz="quarter" idx="13" hasCustomPrompt="1"/>
          </p:nvPr>
        </p:nvSpPr>
        <p:spPr>
          <a:xfrm>
            <a:off x="838200" y="3246120"/>
            <a:ext cx="7139940" cy="800098"/>
          </a:xfrm>
        </p:spPr>
        <p:txBody>
          <a:bodyPr anchor="ctr">
            <a:noAutofit/>
          </a:bodyPr>
          <a:lstStyle>
            <a:lvl1pPr marL="0" indent="0">
              <a:buNone/>
              <a:defRPr sz="3600" b="1" i="0">
                <a:solidFill>
                  <a:schemeClr val="accent1"/>
                </a:solidFill>
                <a:latin typeface="Greycliff CF Heavy" pitchFamily="2" charset="77"/>
              </a:defRPr>
            </a:lvl1pPr>
            <a:lvl2pPr marL="457200" indent="0">
              <a:buNone/>
              <a:defRPr sz="2400" b="1" i="0">
                <a:latin typeface="Greycliff CF Heavy" pitchFamily="2" charset="77"/>
              </a:defRPr>
            </a:lvl2pPr>
            <a:lvl3pPr marL="914400" indent="0">
              <a:buNone/>
              <a:defRPr sz="2400" b="1" i="0">
                <a:latin typeface="Greycliff CF Heavy" pitchFamily="2" charset="77"/>
              </a:defRPr>
            </a:lvl3pPr>
            <a:lvl4pPr marL="1371600" indent="0">
              <a:buNone/>
              <a:defRPr sz="2400" b="1" i="0">
                <a:latin typeface="Greycliff CF Heavy" pitchFamily="2" charset="77"/>
              </a:defRPr>
            </a:lvl4pPr>
            <a:lvl5pPr marL="1828800" indent="0">
              <a:buNone/>
              <a:defRPr sz="2400" b="1" i="0">
                <a:latin typeface="Greycliff CF Heavy" pitchFamily="2" charset="77"/>
              </a:defRPr>
            </a:lvl5pPr>
          </a:lstStyle>
          <a:p>
            <a:pPr lvl="0"/>
            <a:r>
              <a:rPr lang="sv-SE" dirty="0" err="1"/>
              <a:t>Optional</a:t>
            </a:r>
            <a:r>
              <a:rPr lang="sv-SE" dirty="0"/>
              <a:t> </a:t>
            </a:r>
            <a:r>
              <a:rPr lang="sv-SE" dirty="0" err="1"/>
              <a:t>sub-heading</a:t>
            </a:r>
            <a:endParaRPr lang="en-US" dirty="0"/>
          </a:p>
        </p:txBody>
      </p:sp>
      <p:pic>
        <p:nvPicPr>
          <p:cNvPr id="11" name="Bildobjekt 10" descr="En bild som visar ritning&#10;&#10;Automatiskt genererad beskrivning">
            <a:extLst>
              <a:ext uri="{FF2B5EF4-FFF2-40B4-BE49-F238E27FC236}">
                <a16:creationId xmlns:a16="http://schemas.microsoft.com/office/drawing/2014/main" id="{AE71D9F3-C224-1C38-806A-E57836564C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109895012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e and contras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1135083" y="1360902"/>
            <a:ext cx="4420800" cy="1442089"/>
          </a:xfrm>
        </p:spPr>
        <p:txBody>
          <a:bodyPr anchor="b"/>
          <a:lstStyle>
            <a:lvl1pPr algn="l">
              <a:defRPr sz="4400">
                <a:solidFill>
                  <a:schemeClr val="tx1"/>
                </a:solidFill>
              </a:defRPr>
            </a:lvl1pPr>
          </a:lstStyle>
          <a:p>
            <a:r>
              <a:rPr lang="sv-SE" dirty="0" err="1"/>
              <a:t>Heading</a:t>
            </a:r>
            <a:r>
              <a:rPr lang="sv-SE" dirty="0"/>
              <a:t> </a:t>
            </a:r>
            <a:r>
              <a:rPr lang="sv-SE" dirty="0" err="1"/>
              <a:t>contrast</a:t>
            </a:r>
            <a:r>
              <a:rPr lang="sv-SE" dirty="0"/>
              <a:t> or </a:t>
            </a:r>
            <a:r>
              <a:rPr lang="sv-SE" dirty="0" err="1"/>
              <a:t>compare</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1135083" y="3052165"/>
            <a:ext cx="4420800" cy="25535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6548595" y="3051958"/>
            <a:ext cx="4420800" cy="2553505"/>
          </a:xfrm>
        </p:spPr>
        <p:txBody>
          <a:bodyPr anchor="t">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6548457" y="1360488"/>
            <a:ext cx="4420800" cy="1442089"/>
          </a:xfrm>
        </p:spPr>
        <p:txBody>
          <a:bodyPr anchor="b">
            <a:noAutofit/>
          </a:bodyPr>
          <a:lstStyle>
            <a:lvl1pPr marL="0" indent="0">
              <a:buNone/>
              <a:defRPr sz="4400" b="1" i="0">
                <a:latin typeface="Greycliff CF Heavy" pitchFamily="2" charset="77"/>
              </a:defRPr>
            </a:lvl1pPr>
          </a:lstStyle>
          <a:p>
            <a:pPr lvl="0"/>
            <a:r>
              <a:rPr lang="sv-SE" dirty="0" err="1"/>
              <a:t>Heading</a:t>
            </a:r>
            <a:r>
              <a:rPr lang="sv-SE" dirty="0"/>
              <a:t> </a:t>
            </a:r>
            <a:r>
              <a:rPr lang="sv-SE" dirty="0" err="1"/>
              <a:t>contrast</a:t>
            </a:r>
            <a:r>
              <a:rPr lang="sv-SE" dirty="0"/>
              <a:t> or </a:t>
            </a:r>
            <a:r>
              <a:rPr lang="sv-SE" dirty="0" err="1"/>
              <a:t>compare</a:t>
            </a:r>
            <a:endParaRPr lang="en-US" dirty="0"/>
          </a:p>
        </p:txBody>
      </p:sp>
      <p:pic>
        <p:nvPicPr>
          <p:cNvPr id="11" name="Bildobjekt 10" descr="En bild som visar ritning&#10;&#10;Automatiskt genererad beskrivning">
            <a:extLst>
              <a:ext uri="{FF2B5EF4-FFF2-40B4-BE49-F238E27FC236}">
                <a16:creationId xmlns:a16="http://schemas.microsoft.com/office/drawing/2014/main" id="{6FE165C8-861A-F342-0BA0-590F319C8E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321807831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e and contrast 50-50">
    <p:bg>
      <p:bgPr>
        <a:solidFill>
          <a:schemeClr val="tx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3929817-D17B-CF4B-9BDE-9E467C6D1A0F}"/>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1360902"/>
            <a:ext cx="4422569" cy="1442089"/>
          </a:xfrm>
        </p:spPr>
        <p:txBody>
          <a:bodyPr anchor="b"/>
          <a:lstStyle>
            <a:lvl1pPr algn="l">
              <a:defRPr sz="4400" b="1" i="0">
                <a:solidFill>
                  <a:schemeClr val="tx1"/>
                </a:solidFill>
                <a:latin typeface="Greycliff CF Heavy" pitchFamily="2" charset="77"/>
              </a:defRPr>
            </a:lvl1pPr>
          </a:lstStyle>
          <a:p>
            <a:r>
              <a:rPr lang="sv-SE" dirty="0" err="1"/>
              <a:t>Contrast</a:t>
            </a:r>
            <a:r>
              <a:rPr lang="sv-SE" dirty="0"/>
              <a:t>/</a:t>
            </a:r>
            <a:r>
              <a:rPr lang="sv-SE" dirty="0" err="1"/>
              <a:t>compare</a:t>
            </a:r>
            <a:r>
              <a:rPr lang="sv-SE" dirty="0"/>
              <a:t> fifty-fifty</a:t>
            </a:r>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3052165"/>
            <a:ext cx="4422569" cy="2553503"/>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lvl1pPr>
              <a:defRPr>
                <a:solidFill>
                  <a:schemeClr val="tx1"/>
                </a:solidFill>
              </a:defRPr>
            </a:lvl1pPr>
          </a:lstStyle>
          <a:p>
            <a:fld id="{11475F61-B125-484B-A5CA-693CFB9F9CD5}" type="datetimeFigureOut">
              <a:rPr lang="sv-SE" smtClean="0"/>
              <a:pPr/>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lvl1pPr>
              <a:defRPr>
                <a:solidFill>
                  <a:schemeClr val="bg1"/>
                </a:solidFill>
              </a:defRPr>
            </a:lvl1pPr>
          </a:lstStyle>
          <a:p>
            <a:fld id="{A27DF09E-8508-3A40-851B-1CAED0195E7E}" type="slidenum">
              <a:rPr lang="sv-SE" smtClean="0"/>
              <a:pPr/>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6934338" y="3051958"/>
            <a:ext cx="4419461" cy="2553505"/>
          </a:xfrm>
        </p:spPr>
        <p:txBody>
          <a:bodyPr anchor="t">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6934200" y="1360488"/>
            <a:ext cx="4419461" cy="1442089"/>
          </a:xfrm>
        </p:spPr>
        <p:txBody>
          <a:bodyPr anchor="b">
            <a:noAutofit/>
          </a:bodyPr>
          <a:lstStyle>
            <a:lvl1pPr marL="0" indent="0">
              <a:buNone/>
              <a:defRPr sz="4400" b="1" i="0">
                <a:solidFill>
                  <a:schemeClr val="bg1"/>
                </a:solidFill>
                <a:latin typeface="Greycliff CF Heavy" pitchFamily="2" charset="77"/>
              </a:defRPr>
            </a:lvl1pPr>
          </a:lstStyle>
          <a:p>
            <a:pPr lvl="0"/>
            <a:r>
              <a:rPr lang="sv-SE" dirty="0" err="1"/>
              <a:t>Contrast</a:t>
            </a:r>
            <a:r>
              <a:rPr lang="sv-SE" dirty="0"/>
              <a:t>/</a:t>
            </a:r>
            <a:r>
              <a:rPr lang="sv-SE" dirty="0" err="1"/>
              <a:t>compare</a:t>
            </a:r>
            <a:r>
              <a:rPr lang="sv-SE" dirty="0"/>
              <a:t> fifty-fifty</a:t>
            </a:r>
            <a:endParaRPr lang="en-US" dirty="0"/>
          </a:p>
        </p:txBody>
      </p:sp>
    </p:spTree>
    <p:extLst>
      <p:ext uri="{BB962C8B-B14F-4D97-AF65-F5344CB8AC3E}">
        <p14:creationId xmlns:p14="http://schemas.microsoft.com/office/powerpoint/2010/main" val="358852238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bullets">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838200" y="1360902"/>
            <a:ext cx="3094307" cy="1442089"/>
          </a:xfrm>
        </p:spPr>
        <p:txBody>
          <a:bodyPr anchor="b">
            <a:normAutofit/>
          </a:bodyPr>
          <a:lstStyle>
            <a:lvl1pPr algn="l">
              <a:defRPr sz="4400">
                <a:solidFill>
                  <a:schemeClr val="tx1"/>
                </a:solidFill>
              </a:defRPr>
            </a:lvl1pPr>
          </a:lstStyle>
          <a:p>
            <a:r>
              <a:rPr lang="en-US" dirty="0"/>
              <a:t>One </a:t>
            </a:r>
            <a:r>
              <a:rPr lang="en-US" dirty="0" err="1"/>
              <a:t>mississippi</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838200" y="3052165"/>
            <a:ext cx="3094307" cy="25535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4548984" y="3052372"/>
            <a:ext cx="3094307" cy="2553505"/>
          </a:xfrm>
        </p:spPr>
        <p:txBody>
          <a:bodyPr anchor="t">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4548846" y="1360902"/>
            <a:ext cx="3094307" cy="1442089"/>
          </a:xfrm>
        </p:spPr>
        <p:txBody>
          <a:bodyPr anchor="b">
            <a:normAutofit/>
          </a:bodyPr>
          <a:lstStyle>
            <a:lvl1pPr marL="0" indent="0">
              <a:buNone/>
              <a:defRPr sz="4400" b="1" i="0">
                <a:latin typeface="Greycliff CF Heavy" pitchFamily="2" charset="77"/>
              </a:defRPr>
            </a:lvl1pPr>
          </a:lstStyle>
          <a:p>
            <a:pPr lvl="0"/>
            <a:r>
              <a:rPr lang="en-US" dirty="0"/>
              <a:t>Two </a:t>
            </a:r>
            <a:r>
              <a:rPr lang="en-US" dirty="0" err="1"/>
              <a:t>mississippi</a:t>
            </a:r>
            <a:endParaRPr lang="en-US" dirty="0"/>
          </a:p>
        </p:txBody>
      </p:sp>
      <p:sp>
        <p:nvSpPr>
          <p:cNvPr id="9" name="Platshållare för text 8">
            <a:extLst>
              <a:ext uri="{FF2B5EF4-FFF2-40B4-BE49-F238E27FC236}">
                <a16:creationId xmlns:a16="http://schemas.microsoft.com/office/drawing/2014/main" id="{5F3848A1-A1FA-654C-80CC-50753D8AEC28}"/>
              </a:ext>
            </a:extLst>
          </p:cNvPr>
          <p:cNvSpPr>
            <a:spLocks noGrp="1"/>
          </p:cNvSpPr>
          <p:nvPr>
            <p:ph type="body" sz="quarter" idx="16" hasCustomPrompt="1"/>
          </p:nvPr>
        </p:nvSpPr>
        <p:spPr>
          <a:xfrm>
            <a:off x="8259491" y="1360902"/>
            <a:ext cx="3094307" cy="1442089"/>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i="0">
                <a:latin typeface="Greycliff CF Heavy" pitchFamily="2"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Three </a:t>
            </a:r>
            <a:r>
              <a:rPr lang="en-US" dirty="0" err="1"/>
              <a:t>mississippi</a:t>
            </a:r>
            <a:endParaRPr lang="en-US" dirty="0"/>
          </a:p>
        </p:txBody>
      </p:sp>
      <p:sp>
        <p:nvSpPr>
          <p:cNvPr id="15" name="Platshållare för text 14">
            <a:extLst>
              <a:ext uri="{FF2B5EF4-FFF2-40B4-BE49-F238E27FC236}">
                <a16:creationId xmlns:a16="http://schemas.microsoft.com/office/drawing/2014/main" id="{9A6895D2-11E7-F243-92B6-E52F1654B600}"/>
              </a:ext>
            </a:extLst>
          </p:cNvPr>
          <p:cNvSpPr>
            <a:spLocks noGrp="1"/>
          </p:cNvSpPr>
          <p:nvPr>
            <p:ph type="body" sz="quarter" idx="17" hasCustomPrompt="1"/>
          </p:nvPr>
        </p:nvSpPr>
        <p:spPr>
          <a:xfrm>
            <a:off x="8259763" y="3052763"/>
            <a:ext cx="3094035" cy="2552905"/>
          </a:xfrm>
        </p:spPr>
        <p:txBody>
          <a:bodyPr>
            <a:noAutofit/>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p:txBody>
      </p:sp>
      <p:pic>
        <p:nvPicPr>
          <p:cNvPr id="16" name="Bildobjekt 15" descr="En bild som visar ritning&#10;&#10;Automatiskt genererad beskrivning">
            <a:extLst>
              <a:ext uri="{FF2B5EF4-FFF2-40B4-BE49-F238E27FC236}">
                <a16:creationId xmlns:a16="http://schemas.microsoft.com/office/drawing/2014/main" id="{2C45D9F7-9E21-BC16-F0BB-943F020A34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124992638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bullets colored background">
    <p:bg>
      <p:bgPr>
        <a:solidFill>
          <a:schemeClr val="bg1"/>
        </a:solidFill>
        <a:effectLst/>
      </p:bgPr>
    </p:bg>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E4CB7FEE-5585-AA4F-8D07-7C34C0B92712}"/>
              </a:ext>
            </a:extLst>
          </p:cNvPr>
          <p:cNvSpPr/>
          <p:nvPr userDrawn="1"/>
        </p:nvSpPr>
        <p:spPr>
          <a:xfrm>
            <a:off x="4427516" y="1692611"/>
            <a:ext cx="3336966" cy="380566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ktangel 22">
            <a:extLst>
              <a:ext uri="{FF2B5EF4-FFF2-40B4-BE49-F238E27FC236}">
                <a16:creationId xmlns:a16="http://schemas.microsoft.com/office/drawing/2014/main" id="{2C4203C2-425C-0146-930A-BBF5E924804E}"/>
              </a:ext>
            </a:extLst>
          </p:cNvPr>
          <p:cNvSpPr/>
          <p:nvPr userDrawn="1"/>
        </p:nvSpPr>
        <p:spPr>
          <a:xfrm>
            <a:off x="708561" y="1692611"/>
            <a:ext cx="3336966" cy="3805663"/>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ktangel 23">
            <a:extLst>
              <a:ext uri="{FF2B5EF4-FFF2-40B4-BE49-F238E27FC236}">
                <a16:creationId xmlns:a16="http://schemas.microsoft.com/office/drawing/2014/main" id="{51B0B884-3D9E-CA4A-B28F-6AC025A4A5FE}"/>
              </a:ext>
            </a:extLst>
          </p:cNvPr>
          <p:cNvSpPr/>
          <p:nvPr userDrawn="1"/>
        </p:nvSpPr>
        <p:spPr>
          <a:xfrm>
            <a:off x="8146473" y="1692611"/>
            <a:ext cx="3336966" cy="3805664"/>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ktangel 12">
            <a:extLst>
              <a:ext uri="{FF2B5EF4-FFF2-40B4-BE49-F238E27FC236}">
                <a16:creationId xmlns:a16="http://schemas.microsoft.com/office/drawing/2014/main" id="{0F39F24E-A64F-094A-AD84-2AEE9AF67C05}"/>
              </a:ext>
            </a:extLst>
          </p:cNvPr>
          <p:cNvSpPr/>
          <p:nvPr userDrawn="1"/>
        </p:nvSpPr>
        <p:spPr>
          <a:xfrm>
            <a:off x="4427516" y="1692611"/>
            <a:ext cx="3336966" cy="3805664"/>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ktangel 15">
            <a:extLst>
              <a:ext uri="{FF2B5EF4-FFF2-40B4-BE49-F238E27FC236}">
                <a16:creationId xmlns:a16="http://schemas.microsoft.com/office/drawing/2014/main" id="{0B11C0D5-0719-1C47-8190-10137C9F5D00}"/>
              </a:ext>
            </a:extLst>
          </p:cNvPr>
          <p:cNvSpPr/>
          <p:nvPr userDrawn="1"/>
        </p:nvSpPr>
        <p:spPr>
          <a:xfrm>
            <a:off x="708561" y="1692613"/>
            <a:ext cx="3336966" cy="3805662"/>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ktangel 6">
            <a:extLst>
              <a:ext uri="{FF2B5EF4-FFF2-40B4-BE49-F238E27FC236}">
                <a16:creationId xmlns:a16="http://schemas.microsoft.com/office/drawing/2014/main" id="{B0E87B19-FE1B-9C42-A931-B1516BB4C0A8}"/>
              </a:ext>
            </a:extLst>
          </p:cNvPr>
          <p:cNvSpPr/>
          <p:nvPr userDrawn="1"/>
        </p:nvSpPr>
        <p:spPr>
          <a:xfrm>
            <a:off x="8146473" y="1692611"/>
            <a:ext cx="3336966" cy="3805664"/>
          </a:xfrm>
          <a:prstGeom prst="rect">
            <a:avLst/>
          </a:prstGeom>
          <a:solidFill>
            <a:schemeClr val="accent2">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943897" y="1828801"/>
            <a:ext cx="2880000" cy="1709668"/>
          </a:xfrm>
        </p:spPr>
        <p:txBody>
          <a:bodyPr anchor="b">
            <a:normAutofit/>
          </a:bodyPr>
          <a:lstStyle>
            <a:lvl1pPr algn="l">
              <a:defRPr sz="3400">
                <a:solidFill>
                  <a:schemeClr val="tx1"/>
                </a:solidFill>
              </a:defRPr>
            </a:lvl1pPr>
          </a:lstStyle>
          <a:p>
            <a:r>
              <a:rPr lang="sv-SE" dirty="0"/>
              <a:t>1 </a:t>
            </a:r>
            <a:r>
              <a:rPr lang="sv-SE" dirty="0" err="1"/>
              <a:t>heading</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943897" y="3716594"/>
            <a:ext cx="2880000" cy="1603480"/>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Sub-heading</a:t>
            </a:r>
            <a:r>
              <a:rPr lang="sv-SE" dirty="0"/>
              <a:t>, </a:t>
            </a:r>
            <a:r>
              <a:rPr lang="sv-SE" dirty="0" err="1"/>
              <a:t>proof</a:t>
            </a:r>
            <a:r>
              <a:rPr lang="sv-SE" dirty="0"/>
              <a:t> </a:t>
            </a:r>
            <a:r>
              <a:rPr lang="sv-SE" dirty="0" err="1"/>
              <a:t>point</a:t>
            </a:r>
            <a:r>
              <a:rPr lang="sv-SE" dirty="0"/>
              <a:t>, </a:t>
            </a:r>
            <a:r>
              <a:rPr lang="sv-SE" dirty="0" err="1"/>
              <a:t>graph</a:t>
            </a:r>
            <a:r>
              <a:rPr lang="sv-SE" dirty="0"/>
              <a:t> or illustration</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sp>
        <p:nvSpPr>
          <p:cNvPr id="12" name="Platshållare för text 11">
            <a:extLst>
              <a:ext uri="{FF2B5EF4-FFF2-40B4-BE49-F238E27FC236}">
                <a16:creationId xmlns:a16="http://schemas.microsoft.com/office/drawing/2014/main" id="{F5C53ABF-1FD0-0145-97C5-E175446B7AC9}"/>
              </a:ext>
            </a:extLst>
          </p:cNvPr>
          <p:cNvSpPr>
            <a:spLocks noGrp="1"/>
          </p:cNvSpPr>
          <p:nvPr>
            <p:ph type="body" sz="quarter" idx="14" hasCustomPrompt="1"/>
          </p:nvPr>
        </p:nvSpPr>
        <p:spPr>
          <a:xfrm>
            <a:off x="4645880" y="3716626"/>
            <a:ext cx="2880000" cy="1603656"/>
          </a:xfrm>
        </p:spPr>
        <p:txBody>
          <a:bodyPr anchor="t">
            <a:normAutofit/>
          </a:bodyPr>
          <a:lstStyle>
            <a:lvl1pPr marL="0" indent="0">
              <a:lnSpc>
                <a:spcPct val="100000"/>
              </a:lnSpc>
              <a:buNone/>
              <a:defRPr sz="2200"/>
            </a:lvl1pPr>
            <a:lvl2pPr marL="457200" indent="0">
              <a:buNone/>
              <a:defRPr/>
            </a:lvl2pPr>
            <a:lvl3pPr marL="914400" indent="0">
              <a:buNone/>
              <a:defRPr/>
            </a:lvl3pPr>
            <a:lvl4pPr marL="1371600" indent="0">
              <a:buNone/>
              <a:defRPr/>
            </a:lvl4pPr>
            <a:lvl5pPr marL="1828800" indent="0">
              <a:buNone/>
              <a:defRPr/>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graph</a:t>
            </a:r>
            <a:r>
              <a:rPr lang="sv-SE" dirty="0"/>
              <a:t> or illustration</a:t>
            </a:r>
          </a:p>
        </p:txBody>
      </p:sp>
      <p:sp>
        <p:nvSpPr>
          <p:cNvPr id="14" name="Platshållare för text 13">
            <a:extLst>
              <a:ext uri="{FF2B5EF4-FFF2-40B4-BE49-F238E27FC236}">
                <a16:creationId xmlns:a16="http://schemas.microsoft.com/office/drawing/2014/main" id="{4CCC4E7D-2653-E340-A4F7-1557BFA0E33D}"/>
              </a:ext>
            </a:extLst>
          </p:cNvPr>
          <p:cNvSpPr>
            <a:spLocks noGrp="1"/>
          </p:cNvSpPr>
          <p:nvPr>
            <p:ph type="body" sz="quarter" idx="15" hasCustomPrompt="1"/>
          </p:nvPr>
        </p:nvSpPr>
        <p:spPr>
          <a:xfrm>
            <a:off x="4645742" y="1828801"/>
            <a:ext cx="2880000" cy="1709668"/>
          </a:xfrm>
        </p:spPr>
        <p:txBody>
          <a:bodyPr anchor="b">
            <a:normAutofit/>
          </a:bodyPr>
          <a:lstStyle>
            <a:lvl1pPr marL="0" indent="0">
              <a:buNone/>
              <a:defRPr sz="3400" b="1" i="0">
                <a:latin typeface="Greycliff CF Heavy" pitchFamily="2" charset="77"/>
              </a:defRPr>
            </a:lvl1pPr>
          </a:lstStyle>
          <a:p>
            <a:pPr lvl="0"/>
            <a:r>
              <a:rPr lang="sv-SE" dirty="0"/>
              <a:t>2 </a:t>
            </a:r>
            <a:r>
              <a:rPr lang="sv-SE" dirty="0" err="1"/>
              <a:t>heading</a:t>
            </a:r>
            <a:endParaRPr lang="en-US" dirty="0"/>
          </a:p>
        </p:txBody>
      </p:sp>
      <p:sp>
        <p:nvSpPr>
          <p:cNvPr id="9" name="Platshållare för text 8">
            <a:extLst>
              <a:ext uri="{FF2B5EF4-FFF2-40B4-BE49-F238E27FC236}">
                <a16:creationId xmlns:a16="http://schemas.microsoft.com/office/drawing/2014/main" id="{5F3848A1-A1FA-654C-80CC-50753D8AEC28}"/>
              </a:ext>
            </a:extLst>
          </p:cNvPr>
          <p:cNvSpPr>
            <a:spLocks noGrp="1"/>
          </p:cNvSpPr>
          <p:nvPr>
            <p:ph type="body" sz="quarter" idx="16" hasCustomPrompt="1"/>
          </p:nvPr>
        </p:nvSpPr>
        <p:spPr>
          <a:xfrm>
            <a:off x="8362727" y="1828801"/>
            <a:ext cx="2880000" cy="1709668"/>
          </a:xfrm>
        </p:spPr>
        <p:txBody>
          <a:bodyPr anchor="b">
            <a:normAutofit/>
          </a:bodyPr>
          <a:lstStyle>
            <a:lvl1pPr marL="0" indent="0">
              <a:buNone/>
              <a:defRPr sz="3400" b="1" i="0">
                <a:latin typeface="Greycliff CF Heavy" pitchFamily="2" charset="77"/>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3 </a:t>
            </a:r>
            <a:r>
              <a:rPr lang="sv-SE" dirty="0" err="1"/>
              <a:t>heading</a:t>
            </a:r>
            <a:endParaRPr lang="en-US" dirty="0"/>
          </a:p>
        </p:txBody>
      </p:sp>
      <p:sp>
        <p:nvSpPr>
          <p:cNvPr id="15" name="Platshållare för text 14">
            <a:extLst>
              <a:ext uri="{FF2B5EF4-FFF2-40B4-BE49-F238E27FC236}">
                <a16:creationId xmlns:a16="http://schemas.microsoft.com/office/drawing/2014/main" id="{9A6895D2-11E7-F243-92B6-E52F1654B600}"/>
              </a:ext>
            </a:extLst>
          </p:cNvPr>
          <p:cNvSpPr>
            <a:spLocks noGrp="1"/>
          </p:cNvSpPr>
          <p:nvPr>
            <p:ph type="body" sz="quarter" idx="17" hasCustomPrompt="1"/>
          </p:nvPr>
        </p:nvSpPr>
        <p:spPr>
          <a:xfrm>
            <a:off x="8362999" y="3716604"/>
            <a:ext cx="2880000" cy="1603536"/>
          </a:xfrm>
        </p:spPr>
        <p:txBody>
          <a:bodyPr>
            <a:noAutofit/>
          </a:bodyPr>
          <a:lstStyle>
            <a:lvl1pPr marL="0" indent="0">
              <a:lnSpc>
                <a:spcPct val="100000"/>
              </a:lnSpc>
              <a:buNone/>
              <a:defRPr sz="2200"/>
            </a:lvl1pPr>
            <a:lvl2pPr marL="457200" indent="0">
              <a:buNone/>
              <a:defRPr sz="2400"/>
            </a:lvl2pPr>
            <a:lvl3pPr marL="914400" indent="0">
              <a:buNone/>
              <a:defRPr sz="2400"/>
            </a:lvl3pPr>
            <a:lvl4pPr marL="1371600" indent="0">
              <a:buNone/>
              <a:defRPr sz="2400"/>
            </a:lvl4pPr>
            <a:lvl5pPr marL="1828800" indent="0">
              <a:buNone/>
              <a:defRPr sz="2400"/>
            </a:lvl5pPr>
          </a:lstStyle>
          <a:p>
            <a:r>
              <a:rPr lang="sv-SE" dirty="0" err="1"/>
              <a:t>Sub-heading</a:t>
            </a:r>
            <a:r>
              <a:rPr lang="sv-SE" dirty="0"/>
              <a:t>, </a:t>
            </a:r>
            <a:r>
              <a:rPr lang="sv-SE" dirty="0" err="1"/>
              <a:t>proof</a:t>
            </a:r>
            <a:r>
              <a:rPr lang="sv-SE" dirty="0"/>
              <a:t> </a:t>
            </a:r>
            <a:r>
              <a:rPr lang="sv-SE" dirty="0" err="1"/>
              <a:t>point</a:t>
            </a:r>
            <a:r>
              <a:rPr lang="sv-SE" dirty="0"/>
              <a:t>, </a:t>
            </a:r>
            <a:r>
              <a:rPr lang="sv-SE" dirty="0" err="1"/>
              <a:t>graph</a:t>
            </a:r>
            <a:r>
              <a:rPr lang="sv-SE" dirty="0"/>
              <a:t> or illustration</a:t>
            </a:r>
          </a:p>
        </p:txBody>
      </p:sp>
      <p:sp>
        <p:nvSpPr>
          <p:cNvPr id="33" name="Platshållare för text 32">
            <a:extLst>
              <a:ext uri="{FF2B5EF4-FFF2-40B4-BE49-F238E27FC236}">
                <a16:creationId xmlns:a16="http://schemas.microsoft.com/office/drawing/2014/main" id="{4A0C359D-6EEF-504E-9C02-32CDDD1F33CC}"/>
              </a:ext>
            </a:extLst>
          </p:cNvPr>
          <p:cNvSpPr>
            <a:spLocks noGrp="1"/>
          </p:cNvSpPr>
          <p:nvPr>
            <p:ph type="body" sz="quarter" idx="18" hasCustomPrompt="1"/>
          </p:nvPr>
        </p:nvSpPr>
        <p:spPr>
          <a:xfrm>
            <a:off x="749711" y="1019647"/>
            <a:ext cx="3336966" cy="557212"/>
          </a:xfrm>
        </p:spPr>
        <p:txBody>
          <a:bodyPr anchor="ctr">
            <a:normAutofit/>
          </a:bodyPr>
          <a:lstStyle>
            <a:lvl1pPr marL="0" indent="0">
              <a:buNone/>
              <a:defRPr sz="2400" b="1" i="0">
                <a:solidFill>
                  <a:schemeClr val="tx1"/>
                </a:solidFill>
                <a:latin typeface="Greycliff CF Heavy"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sv-SE" dirty="0" err="1"/>
              <a:t>Section</a:t>
            </a:r>
            <a:endParaRPr lang="en-US" dirty="0"/>
          </a:p>
        </p:txBody>
      </p:sp>
      <p:pic>
        <p:nvPicPr>
          <p:cNvPr id="20" name="Bildobjekt 19" descr="En bild som visar ritning&#10;&#10;Automatiskt genererad beskrivning">
            <a:extLst>
              <a:ext uri="{FF2B5EF4-FFF2-40B4-BE49-F238E27FC236}">
                <a16:creationId xmlns:a16="http://schemas.microsoft.com/office/drawing/2014/main" id="{1C19938D-6F7C-9048-E342-D6CBE9F501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9825832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gular slide">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000654-EFED-D14A-B798-0573147C58B6}"/>
              </a:ext>
            </a:extLst>
          </p:cNvPr>
          <p:cNvSpPr>
            <a:spLocks noGrp="1"/>
          </p:cNvSpPr>
          <p:nvPr>
            <p:ph type="ctrTitle" hasCustomPrompt="1"/>
          </p:nvPr>
        </p:nvSpPr>
        <p:spPr>
          <a:xfrm>
            <a:off x="1135082" y="857251"/>
            <a:ext cx="5980043" cy="1040130"/>
          </a:xfrm>
        </p:spPr>
        <p:txBody>
          <a:bodyPr anchor="b"/>
          <a:lstStyle>
            <a:lvl1pPr algn="l">
              <a:defRPr sz="4800">
                <a:solidFill>
                  <a:schemeClr val="tx1"/>
                </a:solidFill>
              </a:defRPr>
            </a:lvl1pPr>
          </a:lstStyle>
          <a:p>
            <a:r>
              <a:rPr lang="sv-SE" dirty="0" err="1"/>
              <a:t>Regular</a:t>
            </a:r>
            <a:r>
              <a:rPr lang="sv-SE" dirty="0"/>
              <a:t> </a:t>
            </a:r>
            <a:r>
              <a:rPr lang="sv-SE" dirty="0" err="1"/>
              <a:t>slide</a:t>
            </a:r>
            <a:endParaRPr lang="sv-SE" dirty="0"/>
          </a:p>
        </p:txBody>
      </p:sp>
      <p:sp>
        <p:nvSpPr>
          <p:cNvPr id="3" name="Underrubrik 2">
            <a:extLst>
              <a:ext uri="{FF2B5EF4-FFF2-40B4-BE49-F238E27FC236}">
                <a16:creationId xmlns:a16="http://schemas.microsoft.com/office/drawing/2014/main" id="{71E94CE0-94D5-BE43-A808-727F195FC2F1}"/>
              </a:ext>
            </a:extLst>
          </p:cNvPr>
          <p:cNvSpPr>
            <a:spLocks noGrp="1"/>
          </p:cNvSpPr>
          <p:nvPr>
            <p:ph type="subTitle" idx="1" hasCustomPrompt="1"/>
          </p:nvPr>
        </p:nvSpPr>
        <p:spPr>
          <a:xfrm>
            <a:off x="1135082" y="2217421"/>
            <a:ext cx="8883559" cy="338824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Preamble</a:t>
            </a:r>
            <a:r>
              <a:rPr lang="sv-SE" dirty="0"/>
              <a:t>, </a:t>
            </a:r>
            <a:r>
              <a:rPr lang="sv-SE" dirty="0" err="1"/>
              <a:t>proof</a:t>
            </a:r>
            <a:r>
              <a:rPr lang="sv-SE" dirty="0"/>
              <a:t> </a:t>
            </a:r>
            <a:r>
              <a:rPr lang="sv-SE" dirty="0" err="1"/>
              <a:t>point</a:t>
            </a:r>
            <a:r>
              <a:rPr lang="sv-SE" dirty="0"/>
              <a:t>, </a:t>
            </a:r>
            <a:r>
              <a:rPr lang="sv-SE" dirty="0" err="1"/>
              <a:t>photo</a:t>
            </a:r>
            <a:r>
              <a:rPr lang="sv-SE" dirty="0"/>
              <a:t> or illustration</a:t>
            </a:r>
          </a:p>
          <a:p>
            <a:r>
              <a:rPr lang="sv-SE" dirty="0"/>
              <a:t>– </a:t>
            </a:r>
            <a:r>
              <a:rPr lang="sv-SE" dirty="0" err="1"/>
              <a:t>Avoid</a:t>
            </a:r>
            <a:r>
              <a:rPr lang="sv-SE" dirty="0"/>
              <a:t> </a:t>
            </a:r>
            <a:r>
              <a:rPr lang="sv-SE" dirty="0" err="1"/>
              <a:t>bullets</a:t>
            </a:r>
            <a:r>
              <a:rPr lang="sv-SE" dirty="0"/>
              <a:t>!</a:t>
            </a:r>
          </a:p>
        </p:txBody>
      </p:sp>
      <p:sp>
        <p:nvSpPr>
          <p:cNvPr id="4" name="Platshållare för datum 3">
            <a:extLst>
              <a:ext uri="{FF2B5EF4-FFF2-40B4-BE49-F238E27FC236}">
                <a16:creationId xmlns:a16="http://schemas.microsoft.com/office/drawing/2014/main" id="{82B7FF2F-F858-7B47-80F7-A34FCBB17AF4}"/>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5" name="Platshållare för sidfot 4">
            <a:extLst>
              <a:ext uri="{FF2B5EF4-FFF2-40B4-BE49-F238E27FC236}">
                <a16:creationId xmlns:a16="http://schemas.microsoft.com/office/drawing/2014/main" id="{FCA1DD38-089C-0644-BED8-B3A50511703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6DD7F2E-9E9F-174C-A69A-B789D851C195}"/>
              </a:ext>
            </a:extLst>
          </p:cNvPr>
          <p:cNvSpPr>
            <a:spLocks noGrp="1"/>
          </p:cNvSpPr>
          <p:nvPr>
            <p:ph type="sldNum" sz="quarter" idx="12"/>
          </p:nvPr>
        </p:nvSpPr>
        <p:spPr/>
        <p:txBody>
          <a:bodyPr/>
          <a:lstStyle/>
          <a:p>
            <a:fld id="{A27DF09E-8508-3A40-851B-1CAED0195E7E}" type="slidenum">
              <a:rPr lang="sv-SE" smtClean="0"/>
              <a:t>‹#›</a:t>
            </a:fld>
            <a:endParaRPr lang="sv-SE"/>
          </a:p>
        </p:txBody>
      </p:sp>
      <p:pic>
        <p:nvPicPr>
          <p:cNvPr id="8" name="Bildobjekt 7" descr="En bild som visar ritning&#10;&#10;Automatiskt genererad beskrivning">
            <a:extLst>
              <a:ext uri="{FF2B5EF4-FFF2-40B4-BE49-F238E27FC236}">
                <a16:creationId xmlns:a16="http://schemas.microsoft.com/office/drawing/2014/main" id="{618585F7-6E90-D1A3-D83B-FA76A5DAAB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09044" y="476251"/>
            <a:ext cx="765708" cy="765708"/>
          </a:xfrm>
          <a:prstGeom prst="rect">
            <a:avLst/>
          </a:prstGeom>
          <a:noFill/>
        </p:spPr>
      </p:pic>
    </p:spTree>
    <p:extLst>
      <p:ext uri="{BB962C8B-B14F-4D97-AF65-F5344CB8AC3E}">
        <p14:creationId xmlns:p14="http://schemas.microsoft.com/office/powerpoint/2010/main" val="413582412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light">
    <p:bg>
      <p:bgPr>
        <a:solidFill>
          <a:schemeClr val="bg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C2475143-3A41-E842-9BE1-E0055C5D4EB3}"/>
              </a:ext>
            </a:extLst>
          </p:cNvPr>
          <p:cNvSpPr>
            <a:spLocks noGrp="1"/>
          </p:cNvSpPr>
          <p:nvPr>
            <p:ph type="dt" sz="half" idx="10"/>
          </p:nvPr>
        </p:nvSpPr>
        <p:spPr/>
        <p:txBody>
          <a:bodyPr/>
          <a:lstStyle/>
          <a:p>
            <a:fld id="{11475F61-B125-484B-A5CA-693CFB9F9CD5}" type="datetimeFigureOut">
              <a:rPr lang="sv-SE" smtClean="0"/>
              <a:t>2024-04-17</a:t>
            </a:fld>
            <a:endParaRPr lang="sv-SE"/>
          </a:p>
        </p:txBody>
      </p:sp>
      <p:sp>
        <p:nvSpPr>
          <p:cNvPr id="3" name="Platshållare för sidfot 2">
            <a:extLst>
              <a:ext uri="{FF2B5EF4-FFF2-40B4-BE49-F238E27FC236}">
                <a16:creationId xmlns:a16="http://schemas.microsoft.com/office/drawing/2014/main" id="{A44D5079-45CB-0843-BD7C-748AD71FF56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9E4E946-BDAC-5D4F-B557-DDA82831745D}"/>
              </a:ext>
            </a:extLst>
          </p:cNvPr>
          <p:cNvSpPr>
            <a:spLocks noGrp="1"/>
          </p:cNvSpPr>
          <p:nvPr>
            <p:ph type="sldNum" sz="quarter" idx="12"/>
          </p:nvPr>
        </p:nvSpPr>
        <p:spPr/>
        <p:txBody>
          <a:bodyPr/>
          <a:lstStyle/>
          <a:p>
            <a:fld id="{A27DF09E-8508-3A40-851B-1CAED0195E7E}" type="slidenum">
              <a:rPr lang="sv-SE" smtClean="0"/>
              <a:t>‹#›</a:t>
            </a:fld>
            <a:endParaRPr lang="sv-SE"/>
          </a:p>
        </p:txBody>
      </p:sp>
    </p:spTree>
    <p:extLst>
      <p:ext uri="{BB962C8B-B14F-4D97-AF65-F5344CB8AC3E}">
        <p14:creationId xmlns:p14="http://schemas.microsoft.com/office/powerpoint/2010/main" val="381215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9DAE4EE-B6DF-E94E-83CF-741B8A2E11FC}"/>
              </a:ext>
            </a:extLst>
          </p:cNvPr>
          <p:cNvSpPr>
            <a:spLocks noGrp="1"/>
          </p:cNvSpPr>
          <p:nvPr>
            <p:ph type="title"/>
          </p:nvPr>
        </p:nvSpPr>
        <p:spPr>
          <a:xfrm>
            <a:off x="838200" y="365125"/>
            <a:ext cx="9462247" cy="1325563"/>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A6EC5A8B-5042-5D41-A0EC-F1160944EE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54A8656-6EC3-664C-9691-9C7C6F8E6C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reycliff CF" pitchFamily="2" charset="77"/>
              </a:defRPr>
            </a:lvl1pPr>
          </a:lstStyle>
          <a:p>
            <a:fld id="{11475F61-B125-484B-A5CA-693CFB9F9CD5}" type="datetimeFigureOut">
              <a:rPr lang="sv-SE" smtClean="0"/>
              <a:pPr/>
              <a:t>2024-04-17</a:t>
            </a:fld>
            <a:endParaRPr lang="sv-SE"/>
          </a:p>
        </p:txBody>
      </p:sp>
      <p:sp>
        <p:nvSpPr>
          <p:cNvPr id="5" name="Platshållare för sidfot 4">
            <a:extLst>
              <a:ext uri="{FF2B5EF4-FFF2-40B4-BE49-F238E27FC236}">
                <a16:creationId xmlns:a16="http://schemas.microsoft.com/office/drawing/2014/main" id="{3FE073BA-91CD-8B47-8EEC-3653CCE6CB13}"/>
              </a:ext>
            </a:extLst>
          </p:cNvPr>
          <p:cNvSpPr>
            <a:spLocks noGrp="1"/>
          </p:cNvSpPr>
          <p:nvPr>
            <p:ph type="ftr" sz="quarter" idx="3"/>
          </p:nvPr>
        </p:nvSpPr>
        <p:spPr>
          <a:xfrm>
            <a:off x="4038599" y="6356350"/>
            <a:ext cx="5980043" cy="365125"/>
          </a:xfrm>
          <a:prstGeom prst="rect">
            <a:avLst/>
          </a:prstGeom>
        </p:spPr>
        <p:txBody>
          <a:bodyPr vert="horz" lIns="91440" tIns="45720" rIns="91440" bIns="45720" rtlCol="0" anchor="ctr"/>
          <a:lstStyle>
            <a:lvl1pPr algn="ctr">
              <a:defRPr sz="1200">
                <a:solidFill>
                  <a:schemeClr val="tx1">
                    <a:tint val="75000"/>
                  </a:schemeClr>
                </a:solidFill>
                <a:latin typeface="Greycliff CF" pitchFamily="2" charset="77"/>
              </a:defRPr>
            </a:lvl1pPr>
          </a:lstStyle>
          <a:p>
            <a:r>
              <a:rPr lang="sv-SE" err="1"/>
              <a:t>Footer</a:t>
            </a:r>
            <a:endParaRPr lang="sv-SE"/>
          </a:p>
        </p:txBody>
      </p:sp>
      <p:sp>
        <p:nvSpPr>
          <p:cNvPr id="6" name="Platshållare för bildnummer 5">
            <a:extLst>
              <a:ext uri="{FF2B5EF4-FFF2-40B4-BE49-F238E27FC236}">
                <a16:creationId xmlns:a16="http://schemas.microsoft.com/office/drawing/2014/main" id="{10E74FBC-E80B-CE42-8012-FDF3D28E58E9}"/>
              </a:ext>
            </a:extLst>
          </p:cNvPr>
          <p:cNvSpPr>
            <a:spLocks noGrp="1"/>
          </p:cNvSpPr>
          <p:nvPr>
            <p:ph type="sldNum" sz="quarter" idx="4"/>
          </p:nvPr>
        </p:nvSpPr>
        <p:spPr>
          <a:xfrm>
            <a:off x="11383617" y="365125"/>
            <a:ext cx="443948" cy="365125"/>
          </a:xfrm>
          <a:prstGeom prst="rect">
            <a:avLst/>
          </a:prstGeom>
        </p:spPr>
        <p:txBody>
          <a:bodyPr vert="horz" lIns="91440" tIns="45720" rIns="91440" bIns="45720" rtlCol="0" anchor="ctr"/>
          <a:lstStyle>
            <a:lvl1pPr algn="r">
              <a:defRPr sz="1200">
                <a:solidFill>
                  <a:schemeClr val="tx1">
                    <a:tint val="75000"/>
                  </a:schemeClr>
                </a:solidFill>
                <a:latin typeface="Greycliff CF" pitchFamily="2" charset="77"/>
              </a:defRPr>
            </a:lvl1pPr>
          </a:lstStyle>
          <a:p>
            <a:fld id="{A27DF09E-8508-3A40-851B-1CAED0195E7E}" type="slidenum">
              <a:rPr lang="sv-SE" smtClean="0"/>
              <a:pPr/>
              <a:t>‹#›</a:t>
            </a:fld>
            <a:endParaRPr lang="sv-SE"/>
          </a:p>
        </p:txBody>
      </p:sp>
      <p:pic>
        <p:nvPicPr>
          <p:cNvPr id="8" name="Bildobjekt 7" descr="En bild som visar tänd, tecken, mörk, stor&#10;&#10;Automatiskt genererad beskrivning">
            <a:extLst>
              <a:ext uri="{FF2B5EF4-FFF2-40B4-BE49-F238E27FC236}">
                <a16:creationId xmlns:a16="http://schemas.microsoft.com/office/drawing/2014/main" id="{9496B62F-C83D-39D4-9D33-48A92B2845A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811308" y="476250"/>
            <a:ext cx="765708" cy="765708"/>
          </a:xfrm>
          <a:prstGeom prst="rect">
            <a:avLst/>
          </a:prstGeom>
        </p:spPr>
      </p:pic>
    </p:spTree>
    <p:extLst>
      <p:ext uri="{BB962C8B-B14F-4D97-AF65-F5344CB8AC3E}">
        <p14:creationId xmlns:p14="http://schemas.microsoft.com/office/powerpoint/2010/main" val="643191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8">
          <p15:clr>
            <a:srgbClr val="F26B43"/>
          </p15:clr>
        </p15:guide>
        <p15:guide id="2" pos="483">
          <p15:clr>
            <a:srgbClr val="F26B43"/>
          </p15:clr>
        </p15:guide>
        <p15:guide id="3" orient="horz" pos="1207">
          <p15:clr>
            <a:srgbClr val="F26B43"/>
          </p15:clr>
        </p15:guide>
        <p15:guide id="4" orient="horz" pos="3906">
          <p15:clr>
            <a:srgbClr val="F26B43"/>
          </p15:clr>
        </p15:guide>
        <p15:guide id="5" pos="7197">
          <p15:clr>
            <a:srgbClr val="F26B43"/>
          </p15:clr>
        </p15:guide>
        <p15:guide id="6" pos="5087" userDrawn="1">
          <p15:clr>
            <a:srgbClr val="F26B43"/>
          </p15:clr>
        </p15:guide>
        <p15:guide id="7" pos="2593" userDrawn="1">
          <p15:clr>
            <a:srgbClr val="F26B43"/>
          </p15:clr>
        </p15:guide>
        <p15:guide id="8" pos="2774" userDrawn="1">
          <p15:clr>
            <a:srgbClr val="F26B43"/>
          </p15:clr>
        </p15:guide>
        <p15:guide id="9" pos="490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emf"/><Relationship Id="rId10" Type="http://schemas.openxmlformats.org/officeDocument/2006/relationships/image" Target="../media/image9.emf"/><Relationship Id="rId4" Type="http://schemas.microsoft.com/office/2007/relationships/hdphoto" Target="../media/hdphoto1.wdp"/><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2.jpg"/><Relationship Id="rId5" Type="http://schemas.openxmlformats.org/officeDocument/2006/relationships/image" Target="../media/image10.pn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1.jpg"/><Relationship Id="rId5" Type="http://schemas.openxmlformats.org/officeDocument/2006/relationships/image" Target="../media/image42.jp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43.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xml"/><Relationship Id="rId1" Type="http://schemas.openxmlformats.org/officeDocument/2006/relationships/video" Target="https://www.youtube.com/embed/5BsB3-QlRaw?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0" Type="http://schemas.openxmlformats.org/officeDocument/2006/relationships/image" Target="../media/image66.emf"/><Relationship Id="rId4" Type="http://schemas.openxmlformats.org/officeDocument/2006/relationships/image" Target="../media/image60.jpeg"/><Relationship Id="rId9" Type="http://schemas.openxmlformats.org/officeDocument/2006/relationships/image" Target="../media/image65.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0.xml"/><Relationship Id="rId1" Type="http://schemas.openxmlformats.org/officeDocument/2006/relationships/video" Target="https://www.youtube.com/embed/O8ANvZ7e9GY?feature=o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impact22.ai.se/"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hyperlink" Target="https://impact22.ai.se/"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png"/><Relationship Id="rId7" Type="http://schemas.openxmlformats.org/officeDocument/2006/relationships/image" Target="../media/image97.png"/><Relationship Id="rId12" Type="http://schemas.openxmlformats.org/officeDocument/2006/relationships/image" Target="../media/image1.png"/><Relationship Id="rId2" Type="http://schemas.openxmlformats.org/officeDocument/2006/relationships/image" Target="../media/image93.emf"/><Relationship Id="rId1" Type="http://schemas.openxmlformats.org/officeDocument/2006/relationships/slideLayout" Target="../slideLayouts/slideLayout10.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8.xml"/><Relationship Id="rId1" Type="http://schemas.openxmlformats.org/officeDocument/2006/relationships/video" Target="https://www.youtube.com/embed/hWaKEs1Yt0g?feature=oembed" TargetMode="External"/><Relationship Id="rId4" Type="http://schemas.openxmlformats.org/officeDocument/2006/relationships/image" Target="../media/image103.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0.xml"/><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4.jpeg"/><Relationship Id="rId1" Type="http://schemas.openxmlformats.org/officeDocument/2006/relationships/slideLayout" Target="../slideLayouts/slideLayout8.xml"/><Relationship Id="rId4" Type="http://schemas.openxmlformats.org/officeDocument/2006/relationships/image" Target="../media/image10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113.svg"/><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ai.se/newsletter" TargetMode="External"/><Relationship Id="rId3" Type="http://schemas.openxmlformats.org/officeDocument/2006/relationships/image" Target="../media/image114.png"/><Relationship Id="rId7" Type="http://schemas.openxmlformats.org/officeDocument/2006/relationships/image" Target="../media/image4.emf"/><Relationship Id="rId12" Type="http://schemas.openxmlformats.org/officeDocument/2006/relationships/hyperlink" Target="https://my.ai.se/"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hyperlink" Target="https://linkedin.com/company/aisweden" TargetMode="External"/><Relationship Id="rId11" Type="http://schemas.openxmlformats.org/officeDocument/2006/relationships/image" Target="../media/image8.emf"/><Relationship Id="rId5" Type="http://schemas.openxmlformats.org/officeDocument/2006/relationships/hyperlink" Target="https://youtube.com/c/aisweden" TargetMode="External"/><Relationship Id="rId10" Type="http://schemas.openxmlformats.org/officeDocument/2006/relationships/image" Target="../media/image7.emf"/><Relationship Id="rId4" Type="http://schemas.openxmlformats.org/officeDocument/2006/relationships/hyperlink" Target="https://ai.se/" TargetMode="External"/><Relationship Id="rId9" Type="http://schemas.openxmlformats.org/officeDocument/2006/relationships/image" Target="../media/image6.svg"/><Relationship Id="rId14"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1.emf"/><Relationship Id="rId11" Type="http://schemas.openxmlformats.org/officeDocument/2006/relationships/image" Target="../media/image26.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5.jpg"/><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4" name="Bildobjekt 3" descr="En bild som visar gräs, utomhus, bana, motorväg&#10;&#10;Automatiskt genererad beskrivning">
            <a:extLst>
              <a:ext uri="{FF2B5EF4-FFF2-40B4-BE49-F238E27FC236}">
                <a16:creationId xmlns:a16="http://schemas.microsoft.com/office/drawing/2014/main" id="{31F6C5FA-0DB8-3323-B422-8E47297C99D7}"/>
              </a:ext>
            </a:extLst>
          </p:cNvPr>
          <p:cNvPicPr>
            <a:picLocks noChangeAspect="1"/>
          </p:cNvPicPr>
          <p:nvPr/>
        </p:nvPicPr>
        <p:blipFill>
          <a:blip r:embed="rId3" cstate="screen">
            <a:alphaModFix amt="76000"/>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1805" y="0"/>
            <a:ext cx="12188390" cy="6858000"/>
          </a:xfrm>
          <a:prstGeom prst="rect">
            <a:avLst/>
          </a:prstGeom>
        </p:spPr>
      </p:pic>
      <p:sp>
        <p:nvSpPr>
          <p:cNvPr id="3" name="Rektangel 2">
            <a:extLst>
              <a:ext uri="{FF2B5EF4-FFF2-40B4-BE49-F238E27FC236}">
                <a16:creationId xmlns:a16="http://schemas.microsoft.com/office/drawing/2014/main" id="{F003C201-0E10-8DC0-2074-F92F1D822612}"/>
              </a:ext>
            </a:extLst>
          </p:cNvPr>
          <p:cNvSpPr/>
          <p:nvPr/>
        </p:nvSpPr>
        <p:spPr>
          <a:xfrm>
            <a:off x="0" y="0"/>
            <a:ext cx="12192000" cy="6858000"/>
          </a:xfrm>
          <a:prstGeom prst="rect">
            <a:avLst/>
          </a:prstGeom>
          <a:gradFill>
            <a:gsLst>
              <a:gs pos="61000">
                <a:schemeClr val="bg1">
                  <a:alpha val="0"/>
                </a:schemeClr>
              </a:gs>
              <a:gs pos="100000">
                <a:schemeClr val="bg1">
                  <a:alpha val="66746"/>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0" i="0" dirty="0">
              <a:solidFill>
                <a:schemeClr val="bg1"/>
              </a:solidFill>
              <a:latin typeface="Greycliff CF" pitchFamily="2" charset="77"/>
            </a:endParaRPr>
          </a:p>
        </p:txBody>
      </p:sp>
      <p:sp>
        <p:nvSpPr>
          <p:cNvPr id="141" name="Google Shape;141;p1"/>
          <p:cNvSpPr txBox="1">
            <a:spLocks noGrp="1"/>
          </p:cNvSpPr>
          <p:nvPr>
            <p:ph type="ctrTitle"/>
          </p:nvPr>
        </p:nvSpPr>
        <p:spPr>
          <a:xfrm>
            <a:off x="1463041" y="2413432"/>
            <a:ext cx="8290560" cy="2170545"/>
          </a:xfrm>
          <a:noFill/>
          <a:ln>
            <a:noFill/>
          </a:ln>
        </p:spPr>
        <p:txBody>
          <a:bodyPr spcFirstLastPara="1" wrap="square" lIns="90000" tIns="43200" rIns="90000" bIns="43200" anchor="b" anchorCtr="0">
            <a:noAutofit/>
          </a:bodyPr>
          <a:lstStyle/>
          <a:p>
            <a:r>
              <a:rPr lang="en-US" dirty="0">
                <a:latin typeface="Greycliff CF Heavy"/>
              </a:rPr>
              <a:t>Accelerating the use of AI in Sweden</a:t>
            </a:r>
            <a:endParaRPr lang="sv-SE" dirty="0"/>
          </a:p>
        </p:txBody>
      </p:sp>
      <p:sp>
        <p:nvSpPr>
          <p:cNvPr id="2" name="Rektangel 1">
            <a:extLst>
              <a:ext uri="{FF2B5EF4-FFF2-40B4-BE49-F238E27FC236}">
                <a16:creationId xmlns:a16="http://schemas.microsoft.com/office/drawing/2014/main" id="{3A63B4C6-7C39-4945-8732-0C3AE78D517F}"/>
              </a:ext>
            </a:extLst>
          </p:cNvPr>
          <p:cNvSpPr/>
          <p:nvPr/>
        </p:nvSpPr>
        <p:spPr>
          <a:xfrm>
            <a:off x="1783714" y="4619892"/>
            <a:ext cx="3029997" cy="1681229"/>
          </a:xfrm>
          <a:prstGeom prst="rect">
            <a:avLst/>
          </a:prstGeom>
        </p:spPr>
        <p:txBody>
          <a:bodyPr wrap="none">
            <a:spAutoFit/>
          </a:bodyPr>
          <a:lstStyle/>
          <a:p>
            <a:pPr>
              <a:lnSpc>
                <a:spcPct val="150000"/>
              </a:lnSpc>
            </a:pPr>
            <a:r>
              <a:rPr lang="sv-SE" sz="1400" dirty="0" err="1">
                <a:solidFill>
                  <a:schemeClr val="tx2"/>
                </a:solidFill>
                <a:latin typeface="Greycliff CF" pitchFamily="2" charset="77"/>
              </a:rPr>
              <a:t>ai.se</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my.ai.se</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ai.se</a:t>
            </a:r>
            <a:r>
              <a:rPr lang="sv-SE" sz="1400" dirty="0">
                <a:solidFill>
                  <a:schemeClr val="tx2"/>
                </a:solidFill>
                <a:latin typeface="Greycliff CF" pitchFamily="2" charset="77"/>
              </a:rPr>
              <a:t>/newsletter</a:t>
            </a:r>
          </a:p>
          <a:p>
            <a:pPr>
              <a:lnSpc>
                <a:spcPct val="150000"/>
              </a:lnSpc>
            </a:pPr>
            <a:r>
              <a:rPr lang="sv-SE" sz="1400" dirty="0" err="1">
                <a:solidFill>
                  <a:schemeClr val="tx2"/>
                </a:solidFill>
                <a:latin typeface="Greycliff CF" pitchFamily="2" charset="77"/>
              </a:rPr>
              <a:t>youtube.com</a:t>
            </a:r>
            <a:r>
              <a:rPr lang="sv-SE" sz="1400" dirty="0">
                <a:solidFill>
                  <a:schemeClr val="tx2"/>
                </a:solidFill>
                <a:latin typeface="Greycliff CF" pitchFamily="2" charset="77"/>
              </a:rPr>
              <a:t>/c/</a:t>
            </a:r>
            <a:r>
              <a:rPr lang="sv-SE" sz="1400" dirty="0" err="1">
                <a:solidFill>
                  <a:schemeClr val="tx2"/>
                </a:solidFill>
                <a:latin typeface="Greycliff CF" pitchFamily="2" charset="77"/>
              </a:rPr>
              <a:t>aisweden</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linkedin.com</a:t>
            </a:r>
            <a:r>
              <a:rPr lang="sv-SE" sz="1400" dirty="0">
                <a:solidFill>
                  <a:schemeClr val="tx2"/>
                </a:solidFill>
                <a:latin typeface="Greycliff CF" pitchFamily="2" charset="77"/>
              </a:rPr>
              <a:t>/</a:t>
            </a:r>
            <a:r>
              <a:rPr lang="sv-SE" sz="1400" dirty="0" err="1">
                <a:solidFill>
                  <a:schemeClr val="tx2"/>
                </a:solidFill>
                <a:latin typeface="Greycliff CF" pitchFamily="2" charset="77"/>
              </a:rPr>
              <a:t>company</a:t>
            </a:r>
            <a:r>
              <a:rPr lang="sv-SE" sz="1400" dirty="0">
                <a:solidFill>
                  <a:schemeClr val="tx2"/>
                </a:solidFill>
                <a:latin typeface="Greycliff CF" pitchFamily="2" charset="77"/>
              </a:rPr>
              <a:t>/</a:t>
            </a:r>
            <a:r>
              <a:rPr lang="sv-SE" sz="1400" dirty="0" err="1">
                <a:solidFill>
                  <a:schemeClr val="tx2"/>
                </a:solidFill>
                <a:latin typeface="Greycliff CF" pitchFamily="2" charset="77"/>
              </a:rPr>
              <a:t>aisweden</a:t>
            </a:r>
            <a:endParaRPr lang="sv-SE" sz="1400" dirty="0">
              <a:solidFill>
                <a:schemeClr val="tx2"/>
              </a:solidFill>
              <a:latin typeface="Greycliff CF" pitchFamily="2" charset="77"/>
            </a:endParaRPr>
          </a:p>
        </p:txBody>
      </p:sp>
      <p:pic>
        <p:nvPicPr>
          <p:cNvPr id="5" name="Bildobjekt 4">
            <a:extLst>
              <a:ext uri="{FF2B5EF4-FFF2-40B4-BE49-F238E27FC236}">
                <a16:creationId xmlns:a16="http://schemas.microsoft.com/office/drawing/2014/main" id="{C72E8A02-531E-3A4F-A235-AC2899F8B45F}"/>
              </a:ext>
            </a:extLst>
          </p:cNvPr>
          <p:cNvPicPr>
            <a:picLocks noChangeAspect="1"/>
          </p:cNvPicPr>
          <p:nvPr/>
        </p:nvPicPr>
        <p:blipFill>
          <a:blip r:embed="rId5"/>
          <a:stretch>
            <a:fillRect/>
          </a:stretch>
        </p:blipFill>
        <p:spPr>
          <a:xfrm>
            <a:off x="1555570" y="6026258"/>
            <a:ext cx="188393" cy="188393"/>
          </a:xfrm>
          <a:prstGeom prst="rect">
            <a:avLst/>
          </a:prstGeom>
        </p:spPr>
      </p:pic>
      <p:pic>
        <p:nvPicPr>
          <p:cNvPr id="9" name="Bild 8">
            <a:extLst>
              <a:ext uri="{FF2B5EF4-FFF2-40B4-BE49-F238E27FC236}">
                <a16:creationId xmlns:a16="http://schemas.microsoft.com/office/drawing/2014/main" id="{61AE0EC4-E2E4-624C-B18F-0284D01194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5033" y="5685014"/>
            <a:ext cx="251694" cy="251694"/>
          </a:xfrm>
          <a:prstGeom prst="rect">
            <a:avLst/>
          </a:prstGeom>
        </p:spPr>
      </p:pic>
      <p:pic>
        <p:nvPicPr>
          <p:cNvPr id="10" name="Bildobjekt 9">
            <a:extLst>
              <a:ext uri="{FF2B5EF4-FFF2-40B4-BE49-F238E27FC236}">
                <a16:creationId xmlns:a16="http://schemas.microsoft.com/office/drawing/2014/main" id="{C2DDACCE-0D4A-5142-9931-EBCA85D112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2595" y="4760360"/>
            <a:ext cx="191368" cy="191368"/>
          </a:xfrm>
          <a:prstGeom prst="rect">
            <a:avLst/>
          </a:prstGeom>
        </p:spPr>
      </p:pic>
      <p:pic>
        <p:nvPicPr>
          <p:cNvPr id="12" name="Bildobjekt 11">
            <a:extLst>
              <a:ext uri="{FF2B5EF4-FFF2-40B4-BE49-F238E27FC236}">
                <a16:creationId xmlns:a16="http://schemas.microsoft.com/office/drawing/2014/main" id="{B3296830-8365-2383-5B4F-B30F4DE420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42600" y="5424692"/>
            <a:ext cx="214251" cy="142245"/>
          </a:xfrm>
          <a:prstGeom prst="rect">
            <a:avLst/>
          </a:prstGeom>
        </p:spPr>
      </p:pic>
      <p:pic>
        <p:nvPicPr>
          <p:cNvPr id="24" name="Bildobjekt 23">
            <a:extLst>
              <a:ext uri="{FF2B5EF4-FFF2-40B4-BE49-F238E27FC236}">
                <a16:creationId xmlns:a16="http://schemas.microsoft.com/office/drawing/2014/main" id="{EFA1BC2B-E18B-F7D1-D0CB-BCE7B0C341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56721" y="5085904"/>
            <a:ext cx="187180" cy="18718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65EE7C3E-D09C-421B-84D6-B474D57CEA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12767" y="478170"/>
            <a:ext cx="761358" cy="761358"/>
          </a:xfrm>
          <a:prstGeom prst="rect">
            <a:avLst/>
          </a:prstGeom>
        </p:spPr>
      </p:pic>
    </p:spTree>
    <p:extLst>
      <p:ext uri="{BB962C8B-B14F-4D97-AF65-F5344CB8AC3E}">
        <p14:creationId xmlns:p14="http://schemas.microsoft.com/office/powerpoint/2010/main" val="153629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B1B95EE-2FA4-B946-931F-66368F0EDE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529616"/>
            <a:ext cx="10486253" cy="5898516"/>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8040336" y="5223583"/>
            <a:ext cx="4361214" cy="149374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US" sz="3200" b="0" u="none" strike="noStrike" kern="1200" cap="none" normalizeH="0" baseline="0" noProof="0">
                <a:ln>
                  <a:noFill/>
                </a:ln>
                <a:solidFill>
                  <a:srgbClr val="FFFDF9"/>
                </a:solidFill>
                <a:effectLst/>
                <a:uLnTx/>
                <a:uFillTx/>
                <a:latin typeface="Greycliff CF" pitchFamily="2" charset="77"/>
                <a:sym typeface="Arial"/>
              </a:rPr>
              <a:t>Invest together,</a:t>
            </a:r>
          </a:p>
          <a:p>
            <a:pPr lvl="0">
              <a:defRPr/>
            </a:pPr>
            <a:r>
              <a:rPr lang="en-US" sz="3200" b="0">
                <a:solidFill>
                  <a:srgbClr val="FFFDF9"/>
                </a:solidFill>
                <a:latin typeface="Greycliff CF" pitchFamily="2" charset="77"/>
                <a:sym typeface="Arial"/>
              </a:rPr>
              <a:t>share with many</a:t>
            </a:r>
            <a:endParaRPr kumimoji="0" lang="en-US" sz="3200" b="0" u="none" strike="noStrike" kern="1200" cap="none" normalizeH="0" baseline="0" noProof="0">
              <a:ln>
                <a:noFill/>
              </a:ln>
              <a:solidFill>
                <a:srgbClr val="FFFDF9"/>
              </a:solidFill>
              <a:effectLst/>
              <a:uLnTx/>
              <a:uFillTx/>
              <a:latin typeface="Greycliff CF" pitchFamily="2" charset="77"/>
              <a:sym typeface="Arial"/>
            </a:endParaRPr>
          </a:p>
        </p:txBody>
      </p:sp>
    </p:spTree>
    <p:extLst>
      <p:ext uri="{BB962C8B-B14F-4D97-AF65-F5344CB8AC3E}">
        <p14:creationId xmlns:p14="http://schemas.microsoft.com/office/powerpoint/2010/main" val="53468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ubrik 1">
            <a:extLst>
              <a:ext uri="{FF2B5EF4-FFF2-40B4-BE49-F238E27FC236}">
                <a16:creationId xmlns:a16="http://schemas.microsoft.com/office/drawing/2014/main" id="{2E3231E6-3EB8-2BBC-996F-63F63C290D50}"/>
              </a:ext>
            </a:extLst>
          </p:cNvPr>
          <p:cNvSpPr txBox="1">
            <a:spLocks/>
          </p:cNvSpPr>
          <p:nvPr/>
        </p:nvSpPr>
        <p:spPr>
          <a:xfrm>
            <a:off x="774258" y="1749618"/>
            <a:ext cx="3351600" cy="1044000"/>
          </a:xfrm>
          <a:prstGeom prst="rect">
            <a:avLst/>
          </a:prstGeom>
          <a:solidFill>
            <a:srgbClr val="003D51"/>
          </a:solidFill>
        </p:spPr>
        <p:txBody>
          <a:bodyPr vert="horz" lIns="251999" tIns="72000" rIns="180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AI Labs</a:t>
            </a:r>
          </a:p>
        </p:txBody>
      </p:sp>
      <p:sp>
        <p:nvSpPr>
          <p:cNvPr id="2" name="Underrubrik 2">
            <a:extLst>
              <a:ext uri="{FF2B5EF4-FFF2-40B4-BE49-F238E27FC236}">
                <a16:creationId xmlns:a16="http://schemas.microsoft.com/office/drawing/2014/main" id="{451B7E34-335C-F93F-AEAB-058AE5C1DEEF}"/>
              </a:ext>
            </a:extLst>
          </p:cNvPr>
          <p:cNvSpPr txBox="1">
            <a:spLocks/>
          </p:cNvSpPr>
          <p:nvPr/>
        </p:nvSpPr>
        <p:spPr>
          <a:xfrm>
            <a:off x="774258" y="2793617"/>
            <a:ext cx="3351600" cy="3411833"/>
          </a:xfrm>
          <a:prstGeom prst="rect">
            <a:avLst/>
          </a:prstGeom>
          <a:solidFill>
            <a:srgbClr val="005B78"/>
          </a:solidFill>
        </p:spPr>
        <p:txBody>
          <a:bodyPr vert="horz" lIns="251999" tIns="251999"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Greycliff CF"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rgbClr val="FFFFFF"/>
                </a:solidFill>
              </a:rPr>
              <a:t>Natural Language Understanding</a:t>
            </a:r>
            <a:endParaRPr lang="en-US" sz="1600" dirty="0">
              <a:solidFill>
                <a:srgbClr val="FFFFFF"/>
              </a:solidFill>
            </a:endParaRPr>
          </a:p>
          <a:p>
            <a:r>
              <a:rPr lang="en-US" sz="1600" b="1" dirty="0">
                <a:solidFill>
                  <a:srgbClr val="FFFFFF"/>
                </a:solidFill>
              </a:rPr>
              <a:t>Data Factory</a:t>
            </a:r>
            <a:endParaRPr lang="en-US" sz="1600" dirty="0">
              <a:solidFill>
                <a:srgbClr val="FFFFFF"/>
              </a:solidFill>
            </a:endParaRPr>
          </a:p>
          <a:p>
            <a:r>
              <a:rPr lang="en-US" sz="1600" b="1" dirty="0">
                <a:solidFill>
                  <a:srgbClr val="FFFFFF"/>
                </a:solidFill>
              </a:rPr>
              <a:t>Edge Learning</a:t>
            </a:r>
          </a:p>
          <a:p>
            <a:r>
              <a:rPr lang="en-US" sz="1600" b="1" dirty="0">
                <a:solidFill>
                  <a:srgbClr val="FFFFFF"/>
                </a:solidFill>
              </a:rPr>
              <a:t>AI Security</a:t>
            </a:r>
          </a:p>
          <a:p>
            <a:r>
              <a:rPr lang="en-US" sz="1600" b="1" dirty="0">
                <a:solidFill>
                  <a:srgbClr val="FFFFFF"/>
                </a:solidFill>
              </a:rPr>
              <a:t>Space</a:t>
            </a:r>
          </a:p>
          <a:p>
            <a:endParaRPr lang="en-US" sz="1600" dirty="0">
              <a:solidFill>
                <a:srgbClr val="FFFFFF"/>
              </a:solidFill>
            </a:endParaRPr>
          </a:p>
          <a:p>
            <a:endParaRPr lang="en-US" sz="1600" dirty="0"/>
          </a:p>
        </p:txBody>
      </p:sp>
      <p:sp>
        <p:nvSpPr>
          <p:cNvPr id="5" name="Rubrik 1">
            <a:extLst>
              <a:ext uri="{FF2B5EF4-FFF2-40B4-BE49-F238E27FC236}">
                <a16:creationId xmlns:a16="http://schemas.microsoft.com/office/drawing/2014/main" id="{14EE2DBC-1475-154B-CFA2-067B706F9EC4}"/>
              </a:ext>
            </a:extLst>
          </p:cNvPr>
          <p:cNvSpPr txBox="1">
            <a:spLocks/>
          </p:cNvSpPr>
          <p:nvPr/>
        </p:nvSpPr>
        <p:spPr>
          <a:xfrm>
            <a:off x="4417570" y="1749618"/>
            <a:ext cx="3351600" cy="1044000"/>
          </a:xfrm>
          <a:prstGeom prst="rect">
            <a:avLst/>
          </a:prstGeom>
          <a:solidFill>
            <a:srgbClr val="003D51"/>
          </a:solidFill>
        </p:spPr>
        <p:txBody>
          <a:bodyPr vert="horz" lIns="251999" tIns="72000" rIns="36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AI Adoption</a:t>
            </a:r>
          </a:p>
        </p:txBody>
      </p:sp>
      <p:sp>
        <p:nvSpPr>
          <p:cNvPr id="7" name="Rubrik 1">
            <a:extLst>
              <a:ext uri="{FF2B5EF4-FFF2-40B4-BE49-F238E27FC236}">
                <a16:creationId xmlns:a16="http://schemas.microsoft.com/office/drawing/2014/main" id="{63C14F2B-8CDA-71EF-4F38-78E81BE85646}"/>
              </a:ext>
            </a:extLst>
          </p:cNvPr>
          <p:cNvSpPr txBox="1">
            <a:spLocks/>
          </p:cNvSpPr>
          <p:nvPr/>
        </p:nvSpPr>
        <p:spPr>
          <a:xfrm>
            <a:off x="8066142" y="1749618"/>
            <a:ext cx="3351600" cy="1044000"/>
          </a:xfrm>
          <a:prstGeom prst="rect">
            <a:avLst/>
          </a:prstGeom>
          <a:solidFill>
            <a:srgbClr val="003D51"/>
          </a:solidFill>
        </p:spPr>
        <p:txBody>
          <a:bodyPr vert="horz" lIns="251999" tIns="72000" rIns="36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Ecosystem</a:t>
            </a:r>
          </a:p>
        </p:txBody>
      </p:sp>
      <p:sp>
        <p:nvSpPr>
          <p:cNvPr id="14" name="Underrubrik 2">
            <a:extLst>
              <a:ext uri="{FF2B5EF4-FFF2-40B4-BE49-F238E27FC236}">
                <a16:creationId xmlns:a16="http://schemas.microsoft.com/office/drawing/2014/main" id="{7AC2D6D1-F953-8BEF-4DF8-443F3D132B9F}"/>
              </a:ext>
            </a:extLst>
          </p:cNvPr>
          <p:cNvSpPr txBox="1">
            <a:spLocks/>
          </p:cNvSpPr>
          <p:nvPr/>
        </p:nvSpPr>
        <p:spPr>
          <a:xfrm>
            <a:off x="4417570" y="2793617"/>
            <a:ext cx="3351600" cy="3411833"/>
          </a:xfrm>
          <a:prstGeom prst="rect">
            <a:avLst/>
          </a:prstGeom>
          <a:solidFill>
            <a:srgbClr val="005B78"/>
          </a:solidFill>
        </p:spPr>
        <p:txBody>
          <a:bodyPr vert="horz" lIns="288000" tIns="251999"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Greycliff CF"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rgbClr val="FFFFFF"/>
                </a:solidFill>
              </a:rPr>
              <a:t>Sector &amp; domain programs</a:t>
            </a:r>
          </a:p>
          <a:p>
            <a:pPr marL="357750" indent="-177750">
              <a:buFont typeface="Arial" panose="020B0604020202020204" pitchFamily="34" charset="0"/>
              <a:buChar char="•"/>
            </a:pPr>
            <a:r>
              <a:rPr lang="en-US" sz="1200" b="1" dirty="0">
                <a:solidFill>
                  <a:srgbClr val="FFFFFF"/>
                </a:solidFill>
              </a:rPr>
              <a:t>Healthcare </a:t>
            </a:r>
          </a:p>
          <a:p>
            <a:pPr marL="357750" indent="-177750">
              <a:buFont typeface="Arial" panose="020B0604020202020204" pitchFamily="34" charset="0"/>
              <a:buChar char="•"/>
            </a:pPr>
            <a:r>
              <a:rPr lang="en-US" sz="1200" b="1" dirty="0">
                <a:solidFill>
                  <a:srgbClr val="FFFFFF"/>
                </a:solidFill>
              </a:rPr>
              <a:t>Mobilization for municipalities and civil society</a:t>
            </a:r>
          </a:p>
          <a:p>
            <a:pPr marL="357750" indent="-177750">
              <a:buFont typeface="Arial" panose="020B0604020202020204" pitchFamily="34" charset="0"/>
              <a:buChar char="•"/>
            </a:pPr>
            <a:r>
              <a:rPr lang="en-US" sz="1200" b="1" dirty="0">
                <a:solidFill>
                  <a:srgbClr val="FFFFFF"/>
                </a:solidFill>
              </a:rPr>
              <a:t>Energy</a:t>
            </a:r>
            <a:endParaRPr lang="en-US" sz="1600" b="1" dirty="0">
              <a:solidFill>
                <a:srgbClr val="FFFFFF"/>
              </a:solidFill>
            </a:endParaRPr>
          </a:p>
          <a:p>
            <a:r>
              <a:rPr lang="en-US" sz="1600" b="1" dirty="0">
                <a:solidFill>
                  <a:srgbClr val="FFFFFF"/>
                </a:solidFill>
              </a:rPr>
              <a:t>AI Transformation</a:t>
            </a:r>
          </a:p>
          <a:p>
            <a:r>
              <a:rPr lang="en-US" sz="1600" b="1" dirty="0">
                <a:solidFill>
                  <a:srgbClr val="FFFFFF"/>
                </a:solidFill>
              </a:rPr>
              <a:t>Talent programs</a:t>
            </a:r>
          </a:p>
          <a:p>
            <a:r>
              <a:rPr lang="en-US" sz="1600" b="1" dirty="0">
                <a:solidFill>
                  <a:srgbClr val="FFFFFF"/>
                </a:solidFill>
              </a:rPr>
              <a:t>Competence building and courses</a:t>
            </a:r>
          </a:p>
          <a:p>
            <a:r>
              <a:rPr lang="en-US" sz="1600" b="1" dirty="0">
                <a:solidFill>
                  <a:srgbClr val="FFFFFF"/>
                </a:solidFill>
              </a:rPr>
              <a:t>Leadership initiatives</a:t>
            </a:r>
            <a:endParaRPr lang="en-US" sz="1600" dirty="0"/>
          </a:p>
        </p:txBody>
      </p:sp>
      <p:sp>
        <p:nvSpPr>
          <p:cNvPr id="15" name="Underrubrik 2">
            <a:extLst>
              <a:ext uri="{FF2B5EF4-FFF2-40B4-BE49-F238E27FC236}">
                <a16:creationId xmlns:a16="http://schemas.microsoft.com/office/drawing/2014/main" id="{281CC55F-5B2E-83E5-2504-087196DDA9DF}"/>
              </a:ext>
            </a:extLst>
          </p:cNvPr>
          <p:cNvSpPr txBox="1">
            <a:spLocks/>
          </p:cNvSpPr>
          <p:nvPr/>
        </p:nvSpPr>
        <p:spPr>
          <a:xfrm>
            <a:off x="8066142" y="2793617"/>
            <a:ext cx="3351600" cy="3411833"/>
          </a:xfrm>
          <a:prstGeom prst="rect">
            <a:avLst/>
          </a:prstGeom>
          <a:solidFill>
            <a:srgbClr val="005B78"/>
          </a:solidFill>
        </p:spPr>
        <p:txBody>
          <a:bodyPr vert="horz" lIns="251999" tIns="251999"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Greycliff CF"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reycliff CF"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dirty="0">
                <a:solidFill>
                  <a:srgbClr val="FFFFFF"/>
                </a:solidFill>
              </a:rPr>
              <a:t>Networks</a:t>
            </a:r>
          </a:p>
          <a:p>
            <a:r>
              <a:rPr lang="en-US" sz="1600" b="1" dirty="0">
                <a:solidFill>
                  <a:srgbClr val="FFFFFF"/>
                </a:solidFill>
              </a:rPr>
              <a:t>Startup Program </a:t>
            </a:r>
          </a:p>
          <a:p>
            <a:r>
              <a:rPr lang="en-US" sz="1600" b="1" dirty="0">
                <a:solidFill>
                  <a:srgbClr val="FFFFFF"/>
                </a:solidFill>
              </a:rPr>
              <a:t>International relations </a:t>
            </a:r>
          </a:p>
          <a:p>
            <a:r>
              <a:rPr lang="en-US" sz="1600" b="1" dirty="0">
                <a:solidFill>
                  <a:srgbClr val="FFFFFF"/>
                </a:solidFill>
              </a:rPr>
              <a:t>Public policy </a:t>
            </a:r>
          </a:p>
          <a:p>
            <a:r>
              <a:rPr lang="en-US" sz="1600" b="1" dirty="0">
                <a:solidFill>
                  <a:srgbClr val="FFFFFF"/>
                </a:solidFill>
              </a:rPr>
              <a:t>Future of Democracy</a:t>
            </a:r>
          </a:p>
          <a:p>
            <a:r>
              <a:rPr lang="en-US" sz="1600" b="1" dirty="0">
                <a:solidFill>
                  <a:srgbClr val="FFFFFF"/>
                </a:solidFill>
              </a:rPr>
              <a:t>My AI</a:t>
            </a:r>
            <a:endParaRPr lang="en-US" sz="1600" dirty="0"/>
          </a:p>
        </p:txBody>
      </p:sp>
    </p:spTree>
    <p:extLst>
      <p:ext uri="{BB962C8B-B14F-4D97-AF65-F5344CB8AC3E}">
        <p14:creationId xmlns:p14="http://schemas.microsoft.com/office/powerpoint/2010/main" val="4052073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6B4BD86-E673-A645-EF9B-4192EC4EC429}"/>
              </a:ext>
            </a:extLst>
          </p:cNvPr>
          <p:cNvPicPr>
            <a:picLocks noChangeAspect="1"/>
          </p:cNvPicPr>
          <p:nvPr/>
        </p:nvPicPr>
        <p:blipFill>
          <a:blip r:embed="rId3"/>
          <a:srcRect/>
          <a:stretch/>
        </p:blipFill>
        <p:spPr>
          <a:xfrm>
            <a:off x="2467" y="0"/>
            <a:ext cx="12187065" cy="6858000"/>
          </a:xfrm>
          <a:prstGeom prst="rect">
            <a:avLst/>
          </a:prstGeom>
        </p:spPr>
      </p:pic>
      <p:sp>
        <p:nvSpPr>
          <p:cNvPr id="6" name="textruta 5">
            <a:extLst>
              <a:ext uri="{FF2B5EF4-FFF2-40B4-BE49-F238E27FC236}">
                <a16:creationId xmlns:a16="http://schemas.microsoft.com/office/drawing/2014/main" id="{243017ED-EEFF-4D5B-9800-08FC088177C2}"/>
              </a:ext>
            </a:extLst>
          </p:cNvPr>
          <p:cNvSpPr txBox="1"/>
          <p:nvPr/>
        </p:nvSpPr>
        <p:spPr>
          <a:xfrm>
            <a:off x="2408238" y="1704509"/>
            <a:ext cx="7375523" cy="3600986"/>
          </a:xfrm>
          <a:prstGeom prst="rect">
            <a:avLst/>
          </a:prstGeom>
          <a:noFill/>
        </p:spPr>
        <p:txBody>
          <a:bodyPr wrap="square" lIns="91440" tIns="45720" rIns="91440" bIns="45720" rtlCol="0" anchor="t">
            <a:spAutoFit/>
          </a:bodyPr>
          <a:lstStyle/>
          <a:p>
            <a:r>
              <a:rPr lang="en-US" sz="3600" dirty="0">
                <a:latin typeface="Greycliff CF" pitchFamily="2" charset="77"/>
              </a:rPr>
              <a:t>It is all about speed – AI Sweden has established projects and world-class labs in almost no time, enabling us to participate in the development at the very forefront of AI technology”</a:t>
            </a:r>
          </a:p>
          <a:p>
            <a:pPr algn="r"/>
            <a:endParaRPr lang="en-US" sz="2400" dirty="0">
              <a:latin typeface="Greycliff CF" pitchFamily="2" charset="77"/>
            </a:endParaRPr>
          </a:p>
          <a:p>
            <a:pPr algn="r"/>
            <a:r>
              <a:rPr lang="en-US" sz="2400" dirty="0">
                <a:latin typeface="Greycliff CF" pitchFamily="2" charset="77"/>
              </a:rPr>
              <a:t>Partner testimonial</a:t>
            </a:r>
          </a:p>
        </p:txBody>
      </p:sp>
      <p:sp>
        <p:nvSpPr>
          <p:cNvPr id="2" name="Rektangel 1">
            <a:extLst>
              <a:ext uri="{FF2B5EF4-FFF2-40B4-BE49-F238E27FC236}">
                <a16:creationId xmlns:a16="http://schemas.microsoft.com/office/drawing/2014/main" id="{10DC8DFD-B100-494D-9610-1E400EC5BAFF}"/>
              </a:ext>
            </a:extLst>
          </p:cNvPr>
          <p:cNvSpPr/>
          <p:nvPr/>
        </p:nvSpPr>
        <p:spPr>
          <a:xfrm rot="10800000">
            <a:off x="1097475" y="66427"/>
            <a:ext cx="1136850" cy="2631490"/>
          </a:xfrm>
          <a:prstGeom prst="rect">
            <a:avLst/>
          </a:prstGeom>
          <a:noFill/>
        </p:spPr>
        <p:txBody>
          <a:bodyPr wrap="none">
            <a:spAutoFit/>
          </a:bodyPr>
          <a:lstStyle/>
          <a:p>
            <a:r>
              <a:rPr lang="sv-SE" sz="16500" b="1">
                <a:solidFill>
                  <a:srgbClr val="F4F2E6">
                    <a:alpha val="39863"/>
                  </a:srgbClr>
                </a:solidFill>
                <a:latin typeface="Greycliff CF" pitchFamily="2" charset="77"/>
              </a:rPr>
              <a:t>”</a:t>
            </a:r>
            <a:endParaRPr lang="sv-SE" sz="16500">
              <a:solidFill>
                <a:srgbClr val="F4F2E6">
                  <a:alpha val="39863"/>
                </a:srgbClr>
              </a:solidFill>
              <a:effectLst/>
              <a:latin typeface="Greycliff CF" pitchFamily="2" charset="77"/>
            </a:endParaRPr>
          </a:p>
        </p:txBody>
      </p:sp>
      <p:pic>
        <p:nvPicPr>
          <p:cNvPr id="7" name="Bildobjekt 6" descr="En bild som visar ritning&#10;&#10;Automatiskt genererad beskrivning">
            <a:extLst>
              <a:ext uri="{FF2B5EF4-FFF2-40B4-BE49-F238E27FC236}">
                <a16:creationId xmlns:a16="http://schemas.microsoft.com/office/drawing/2014/main" id="{724A3A5E-8F27-D9BD-14B0-019C7FAA2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700" y="477478"/>
            <a:ext cx="761358" cy="761358"/>
          </a:xfrm>
          <a:prstGeom prst="rect">
            <a:avLst/>
          </a:prstGeom>
        </p:spPr>
      </p:pic>
    </p:spTree>
    <p:extLst>
      <p:ext uri="{BB962C8B-B14F-4D97-AF65-F5344CB8AC3E}">
        <p14:creationId xmlns:p14="http://schemas.microsoft.com/office/powerpoint/2010/main" val="7255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bärbar dator, dator, text, Kontorsutrustning&#10;&#10;Automatiskt genererad beskrivning">
            <a:extLst>
              <a:ext uri="{FF2B5EF4-FFF2-40B4-BE49-F238E27FC236}">
                <a16:creationId xmlns:a16="http://schemas.microsoft.com/office/drawing/2014/main" id="{52ACFCA9-D656-09FE-0EEC-DF9F2990609C}"/>
              </a:ext>
            </a:extLst>
          </p:cNvPr>
          <p:cNvPicPr>
            <a:picLocks noChangeAspect="1"/>
          </p:cNvPicPr>
          <p:nvPr/>
        </p:nvPicPr>
        <p:blipFill rotWithShape="1">
          <a:blip r:embed="rId2" cstate="screen">
            <a:alphaModFix amt="51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9" name="Bildobjekt 28" descr="En bild som visar diagram&#10;&#10;Automatiskt genererad beskrivning">
            <a:extLst>
              <a:ext uri="{FF2B5EF4-FFF2-40B4-BE49-F238E27FC236}">
                <a16:creationId xmlns:a16="http://schemas.microsoft.com/office/drawing/2014/main" id="{F7EC11EF-95FD-2184-0213-0152CDDAFA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95003"/>
            <a:ext cx="6858000" cy="6858000"/>
          </a:xfrm>
          <a:prstGeom prst="rect">
            <a:avLst/>
          </a:prstGeom>
          <a:noFill/>
        </p:spPr>
      </p:pic>
      <p:sp>
        <p:nvSpPr>
          <p:cNvPr id="3" name="Rubrik 1">
            <a:extLst>
              <a:ext uri="{FF2B5EF4-FFF2-40B4-BE49-F238E27FC236}">
                <a16:creationId xmlns:a16="http://schemas.microsoft.com/office/drawing/2014/main" id="{853D42DC-2E4D-D137-B071-CB9E615E2612}"/>
              </a:ext>
            </a:extLst>
          </p:cNvPr>
          <p:cNvSpPr txBox="1">
            <a:spLocks/>
          </p:cNvSpPr>
          <p:nvPr/>
        </p:nvSpPr>
        <p:spPr>
          <a:xfrm>
            <a:off x="1014154" y="2676698"/>
            <a:ext cx="8290560" cy="1086186"/>
          </a:xfrm>
          <a:prstGeom prst="rect">
            <a:avLst/>
          </a:prstGeom>
        </p:spPr>
        <p:txBody>
          <a:bodyPr>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dirty="0">
                <a:solidFill>
                  <a:schemeClr val="bg1"/>
                </a:solidFill>
              </a:rPr>
              <a:t>Numbers and highlights</a:t>
            </a:r>
          </a:p>
          <a:p>
            <a:endParaRPr lang="en-US" dirty="0">
              <a:solidFill>
                <a:schemeClr val="bg1"/>
              </a:solidFill>
            </a:endParaRPr>
          </a:p>
        </p:txBody>
      </p:sp>
      <p:pic>
        <p:nvPicPr>
          <p:cNvPr id="8" name="Bildobjekt 7" descr="En bild som visar ritning&#10;&#10;Automatiskt genererad beskrivning">
            <a:extLst>
              <a:ext uri="{FF2B5EF4-FFF2-40B4-BE49-F238E27FC236}">
                <a16:creationId xmlns:a16="http://schemas.microsoft.com/office/drawing/2014/main" id="{674BB268-AC84-A73D-0DBB-5C0103C9D5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Tree>
    <p:extLst>
      <p:ext uri="{BB962C8B-B14F-4D97-AF65-F5344CB8AC3E}">
        <p14:creationId xmlns:p14="http://schemas.microsoft.com/office/powerpoint/2010/main" val="335806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id="{7A00E493-7D3B-48B0-1068-60506FFE4C49}"/>
              </a:ext>
            </a:extLst>
          </p:cNvPr>
          <p:cNvSpPr/>
          <p:nvPr/>
        </p:nvSpPr>
        <p:spPr>
          <a:xfrm>
            <a:off x="8098649" y="4014788"/>
            <a:ext cx="4108414" cy="28432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7" name="Rektangel 6">
            <a:extLst>
              <a:ext uri="{FF2B5EF4-FFF2-40B4-BE49-F238E27FC236}">
                <a16:creationId xmlns:a16="http://schemas.microsoft.com/office/drawing/2014/main" id="{F4A91940-B2C2-AC81-075A-67DB3E219F28}"/>
              </a:ext>
            </a:extLst>
          </p:cNvPr>
          <p:cNvSpPr/>
          <p:nvPr/>
        </p:nvSpPr>
        <p:spPr>
          <a:xfrm>
            <a:off x="7974" y="4014788"/>
            <a:ext cx="4108414" cy="2843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Rektangel 5">
            <a:extLst>
              <a:ext uri="{FF2B5EF4-FFF2-40B4-BE49-F238E27FC236}">
                <a16:creationId xmlns:a16="http://schemas.microsoft.com/office/drawing/2014/main" id="{1209BE56-9D18-3F16-800F-1BF3BCE6351D}"/>
              </a:ext>
            </a:extLst>
          </p:cNvPr>
          <p:cNvSpPr/>
          <p:nvPr/>
        </p:nvSpPr>
        <p:spPr>
          <a:xfrm>
            <a:off x="3490558" y="4014788"/>
            <a:ext cx="5211402" cy="28432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 name="textruta 2">
            <a:extLst>
              <a:ext uri="{FF2B5EF4-FFF2-40B4-BE49-F238E27FC236}">
                <a16:creationId xmlns:a16="http://schemas.microsoft.com/office/drawing/2014/main" id="{765B13F7-BD29-B60C-2494-D6ECEE701578}"/>
              </a:ext>
            </a:extLst>
          </p:cNvPr>
          <p:cNvSpPr txBox="1"/>
          <p:nvPr/>
        </p:nvSpPr>
        <p:spPr>
          <a:xfrm>
            <a:off x="3753704" y="4463344"/>
            <a:ext cx="4684592" cy="1323439"/>
          </a:xfrm>
          <a:prstGeom prst="rect">
            <a:avLst/>
          </a:prstGeom>
          <a:noFill/>
        </p:spPr>
        <p:txBody>
          <a:bodyPr wrap="square" rtlCol="0">
            <a:spAutoFit/>
          </a:bodyPr>
          <a:lstStyle/>
          <a:p>
            <a:pPr algn="ctr"/>
            <a:r>
              <a:rPr lang="sv-SE" sz="8000" b="1" dirty="0">
                <a:solidFill>
                  <a:schemeClr val="accent1"/>
                </a:solidFill>
                <a:latin typeface="Greycliff CF Heavy" pitchFamily="2" charset="77"/>
              </a:rPr>
              <a:t>200+</a:t>
            </a:r>
          </a:p>
        </p:txBody>
      </p:sp>
      <p:sp>
        <p:nvSpPr>
          <p:cNvPr id="8" name="textruta 7">
            <a:extLst>
              <a:ext uri="{FF2B5EF4-FFF2-40B4-BE49-F238E27FC236}">
                <a16:creationId xmlns:a16="http://schemas.microsoft.com/office/drawing/2014/main" id="{858F1C9B-98AC-F756-66CC-80B0B57285BA}"/>
              </a:ext>
            </a:extLst>
          </p:cNvPr>
          <p:cNvSpPr txBox="1"/>
          <p:nvPr/>
        </p:nvSpPr>
        <p:spPr>
          <a:xfrm>
            <a:off x="3919540" y="5521893"/>
            <a:ext cx="4352920" cy="461665"/>
          </a:xfrm>
          <a:prstGeom prst="rect">
            <a:avLst/>
          </a:prstGeom>
          <a:noFill/>
        </p:spPr>
        <p:txBody>
          <a:bodyPr wrap="square" rtlCol="0">
            <a:spAutoFit/>
          </a:bodyPr>
          <a:lstStyle/>
          <a:p>
            <a:pPr algn="ctr"/>
            <a:r>
              <a:rPr lang="sv-SE" sz="2400" b="1" dirty="0">
                <a:solidFill>
                  <a:schemeClr val="bg1"/>
                </a:solidFill>
                <a:latin typeface="Greycliff CF Heavy" pitchFamily="2" charset="77"/>
              </a:rPr>
              <a:t>MSEK total investment 2023</a:t>
            </a:r>
          </a:p>
        </p:txBody>
      </p:sp>
      <p:sp>
        <p:nvSpPr>
          <p:cNvPr id="19" name="textruta 18">
            <a:extLst>
              <a:ext uri="{FF2B5EF4-FFF2-40B4-BE49-F238E27FC236}">
                <a16:creationId xmlns:a16="http://schemas.microsoft.com/office/drawing/2014/main" id="{74B956AE-6B19-1C5E-2141-BC2AA419C09D}"/>
              </a:ext>
            </a:extLst>
          </p:cNvPr>
          <p:cNvSpPr txBox="1"/>
          <p:nvPr/>
        </p:nvSpPr>
        <p:spPr>
          <a:xfrm>
            <a:off x="4063365" y="5951538"/>
            <a:ext cx="4065270" cy="523220"/>
          </a:xfrm>
          <a:prstGeom prst="rect">
            <a:avLst/>
          </a:prstGeom>
          <a:noFill/>
        </p:spPr>
        <p:txBody>
          <a:bodyPr wrap="square" rtlCol="0">
            <a:noAutofit/>
          </a:bodyPr>
          <a:lstStyle/>
          <a:p>
            <a:pPr algn="ctr"/>
            <a:r>
              <a:rPr lang="sv-SE" sz="1400">
                <a:solidFill>
                  <a:schemeClr val="bg1"/>
                </a:solidFill>
                <a:latin typeface="Greycliff CF" pitchFamily="2" charset="77"/>
              </a:rPr>
              <a:t>Including non-cash contributions by partners</a:t>
            </a:r>
          </a:p>
        </p:txBody>
      </p:sp>
      <p:sp>
        <p:nvSpPr>
          <p:cNvPr id="11" name="textruta 10">
            <a:extLst>
              <a:ext uri="{FF2B5EF4-FFF2-40B4-BE49-F238E27FC236}">
                <a16:creationId xmlns:a16="http://schemas.microsoft.com/office/drawing/2014/main" id="{11AC436D-6E48-6EC7-AA1D-FA857F3E76F7}"/>
              </a:ext>
            </a:extLst>
          </p:cNvPr>
          <p:cNvSpPr txBox="1"/>
          <p:nvPr/>
        </p:nvSpPr>
        <p:spPr>
          <a:xfrm>
            <a:off x="400437" y="4463344"/>
            <a:ext cx="2640459" cy="1323439"/>
          </a:xfrm>
          <a:prstGeom prst="rect">
            <a:avLst/>
          </a:prstGeom>
          <a:noFill/>
        </p:spPr>
        <p:txBody>
          <a:bodyPr wrap="square" rtlCol="0">
            <a:spAutoFit/>
          </a:bodyPr>
          <a:lstStyle/>
          <a:p>
            <a:pPr algn="ctr"/>
            <a:r>
              <a:rPr lang="sv-SE" sz="8000" b="1" dirty="0">
                <a:solidFill>
                  <a:schemeClr val="accent1"/>
                </a:solidFill>
                <a:latin typeface="Greycliff CF Heavy" pitchFamily="2" charset="77"/>
              </a:rPr>
              <a:t>120+</a:t>
            </a:r>
          </a:p>
        </p:txBody>
      </p:sp>
      <p:sp>
        <p:nvSpPr>
          <p:cNvPr id="12" name="textruta 11">
            <a:extLst>
              <a:ext uri="{FF2B5EF4-FFF2-40B4-BE49-F238E27FC236}">
                <a16:creationId xmlns:a16="http://schemas.microsoft.com/office/drawing/2014/main" id="{152010A4-CE72-320B-4CEA-0F88568B59F5}"/>
              </a:ext>
            </a:extLst>
          </p:cNvPr>
          <p:cNvSpPr txBox="1"/>
          <p:nvPr/>
        </p:nvSpPr>
        <p:spPr>
          <a:xfrm>
            <a:off x="1012780" y="5521893"/>
            <a:ext cx="1415773" cy="461665"/>
          </a:xfrm>
          <a:prstGeom prst="rect">
            <a:avLst/>
          </a:prstGeom>
          <a:noFill/>
        </p:spPr>
        <p:txBody>
          <a:bodyPr wrap="none" rtlCol="0">
            <a:spAutoFit/>
          </a:bodyPr>
          <a:lstStyle/>
          <a:p>
            <a:pPr algn="ctr"/>
            <a:r>
              <a:rPr lang="sv-SE" sz="2400" b="1" dirty="0">
                <a:solidFill>
                  <a:schemeClr val="bg1"/>
                </a:solidFill>
                <a:latin typeface="Greycliff CF Heavy" pitchFamily="2" charset="77"/>
              </a:rPr>
              <a:t>partners</a:t>
            </a:r>
          </a:p>
        </p:txBody>
      </p:sp>
      <p:sp>
        <p:nvSpPr>
          <p:cNvPr id="17" name="textruta 16">
            <a:extLst>
              <a:ext uri="{FF2B5EF4-FFF2-40B4-BE49-F238E27FC236}">
                <a16:creationId xmlns:a16="http://schemas.microsoft.com/office/drawing/2014/main" id="{FE4E8935-709B-21A4-6D50-ABF9165595C1}"/>
              </a:ext>
            </a:extLst>
          </p:cNvPr>
          <p:cNvSpPr txBox="1"/>
          <p:nvPr/>
        </p:nvSpPr>
        <p:spPr>
          <a:xfrm>
            <a:off x="9134282" y="4463344"/>
            <a:ext cx="2640459" cy="1323439"/>
          </a:xfrm>
          <a:prstGeom prst="rect">
            <a:avLst/>
          </a:prstGeom>
          <a:noFill/>
        </p:spPr>
        <p:txBody>
          <a:bodyPr wrap="square" rtlCol="0">
            <a:spAutoFit/>
          </a:bodyPr>
          <a:lstStyle/>
          <a:p>
            <a:pPr algn="ctr"/>
            <a:r>
              <a:rPr lang="sv-SE" sz="8000" b="1" dirty="0">
                <a:solidFill>
                  <a:schemeClr val="accent1"/>
                </a:solidFill>
                <a:latin typeface="Greycliff CF Heavy" pitchFamily="2" charset="77"/>
              </a:rPr>
              <a:t>13</a:t>
            </a:r>
          </a:p>
        </p:txBody>
      </p:sp>
      <p:sp>
        <p:nvSpPr>
          <p:cNvPr id="18" name="textruta 17">
            <a:extLst>
              <a:ext uri="{FF2B5EF4-FFF2-40B4-BE49-F238E27FC236}">
                <a16:creationId xmlns:a16="http://schemas.microsoft.com/office/drawing/2014/main" id="{63E86111-0D14-C75E-2CE0-B88995DEA7A1}"/>
              </a:ext>
            </a:extLst>
          </p:cNvPr>
          <p:cNvSpPr txBox="1"/>
          <p:nvPr/>
        </p:nvSpPr>
        <p:spPr>
          <a:xfrm>
            <a:off x="9069302" y="5521893"/>
            <a:ext cx="2770418" cy="830997"/>
          </a:xfrm>
          <a:prstGeom prst="rect">
            <a:avLst/>
          </a:prstGeom>
          <a:noFill/>
        </p:spPr>
        <p:txBody>
          <a:bodyPr wrap="square" rtlCol="0">
            <a:spAutoFit/>
          </a:bodyPr>
          <a:lstStyle/>
          <a:p>
            <a:pPr algn="ctr"/>
            <a:r>
              <a:rPr lang="sv-SE" sz="2400" b="1" dirty="0" err="1">
                <a:solidFill>
                  <a:schemeClr val="bg1"/>
                </a:solidFill>
                <a:latin typeface="Greycliff CF Heavy" pitchFamily="2" charset="77"/>
              </a:rPr>
              <a:t>offices</a:t>
            </a:r>
            <a:r>
              <a:rPr lang="sv-SE" sz="2400" b="1" dirty="0">
                <a:solidFill>
                  <a:schemeClr val="bg1"/>
                </a:solidFill>
                <a:latin typeface="Greycliff CF Heavy" pitchFamily="2" charset="77"/>
              </a:rPr>
              <a:t>, </a:t>
            </a:r>
            <a:br>
              <a:rPr lang="sv-SE" sz="2400" b="1" dirty="0">
                <a:solidFill>
                  <a:schemeClr val="bg1"/>
                </a:solidFill>
                <a:latin typeface="Greycliff CF Heavy" pitchFamily="2" charset="77"/>
              </a:rPr>
            </a:br>
            <a:r>
              <a:rPr lang="sv-SE" sz="2400" b="1" dirty="0" err="1">
                <a:solidFill>
                  <a:schemeClr val="bg1"/>
                </a:solidFill>
                <a:latin typeface="Greycliff CF Heavy" pitchFamily="2" charset="77"/>
              </a:rPr>
              <a:t>one</a:t>
            </a:r>
            <a:r>
              <a:rPr lang="sv-SE" sz="2400" b="1" dirty="0">
                <a:solidFill>
                  <a:schemeClr val="bg1"/>
                </a:solidFill>
                <a:latin typeface="Greycliff CF Heavy" pitchFamily="2" charset="77"/>
              </a:rPr>
              <a:t> in Montreal</a:t>
            </a:r>
          </a:p>
        </p:txBody>
      </p:sp>
      <p:sp>
        <p:nvSpPr>
          <p:cNvPr id="4" name="textruta 76">
            <a:extLst>
              <a:ext uri="{FF2B5EF4-FFF2-40B4-BE49-F238E27FC236}">
                <a16:creationId xmlns:a16="http://schemas.microsoft.com/office/drawing/2014/main" id="{0EC46065-E0CF-C15B-D5D2-64501D166EC4}"/>
              </a:ext>
            </a:extLst>
          </p:cNvPr>
          <p:cNvSpPr txBox="1"/>
          <p:nvPr/>
        </p:nvSpPr>
        <p:spPr>
          <a:xfrm>
            <a:off x="3915276" y="1245835"/>
            <a:ext cx="55859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of AI Sweden partners report an increase in AI readiness last year.</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US" sz="3200" b="1" dirty="0">
              <a:solidFill>
                <a:schemeClr val="bg1"/>
              </a:solidFill>
              <a:latin typeface="Greycliff CF Heavy" pitchFamily="2" charset="77"/>
              <a:ea typeface="+mj-ea"/>
              <a:cs typeface="+mj-cs"/>
              <a:sym typeface="Arial"/>
            </a:endParaRPr>
          </a:p>
        </p:txBody>
      </p:sp>
      <p:sp>
        <p:nvSpPr>
          <p:cNvPr id="5" name="textruta 4">
            <a:extLst>
              <a:ext uri="{FF2B5EF4-FFF2-40B4-BE49-F238E27FC236}">
                <a16:creationId xmlns:a16="http://schemas.microsoft.com/office/drawing/2014/main" id="{09BEA920-680F-36D0-0DC1-03F5446C5CC0}"/>
              </a:ext>
            </a:extLst>
          </p:cNvPr>
          <p:cNvSpPr txBox="1"/>
          <p:nvPr/>
        </p:nvSpPr>
        <p:spPr>
          <a:xfrm>
            <a:off x="3921627" y="2949213"/>
            <a:ext cx="4675835" cy="646331"/>
          </a:xfrm>
          <a:prstGeom prst="rect">
            <a:avLst/>
          </a:prstGeom>
          <a:noFill/>
        </p:spPr>
        <p:txBody>
          <a:bodyPr wrap="square" rtlCol="0">
            <a:spAutoFit/>
          </a:bodyPr>
          <a:lstStyle/>
          <a:p>
            <a:r>
              <a:rPr lang="sv-SE" dirty="0">
                <a:solidFill>
                  <a:schemeClr val="bg1"/>
                </a:solidFill>
                <a:latin typeface="Greycliff CF" pitchFamily="2" charset="77"/>
              </a:rPr>
              <a:t>Source: AI </a:t>
            </a:r>
            <a:r>
              <a:rPr lang="sv-SE" dirty="0" err="1">
                <a:solidFill>
                  <a:schemeClr val="bg1"/>
                </a:solidFill>
                <a:latin typeface="Greycliff CF" pitchFamily="2" charset="77"/>
              </a:rPr>
              <a:t>Sweden’s</a:t>
            </a:r>
            <a:r>
              <a:rPr lang="sv-SE" dirty="0">
                <a:solidFill>
                  <a:schemeClr val="bg1"/>
                </a:solidFill>
                <a:latin typeface="Greycliff CF" pitchFamily="2" charset="77"/>
              </a:rPr>
              <a:t> </a:t>
            </a:r>
            <a:r>
              <a:rPr lang="sv-SE" dirty="0" err="1">
                <a:solidFill>
                  <a:schemeClr val="bg1"/>
                </a:solidFill>
                <a:latin typeface="Greycliff CF" pitchFamily="2" charset="77"/>
              </a:rPr>
              <a:t>annual</a:t>
            </a:r>
            <a:r>
              <a:rPr lang="sv-SE" dirty="0">
                <a:solidFill>
                  <a:schemeClr val="bg1"/>
                </a:solidFill>
                <a:latin typeface="Greycliff CF" pitchFamily="2" charset="77"/>
              </a:rPr>
              <a:t> partner survey, 2023</a:t>
            </a:r>
          </a:p>
        </p:txBody>
      </p:sp>
      <p:grpSp>
        <p:nvGrpSpPr>
          <p:cNvPr id="13" name="Grupp 12">
            <a:extLst>
              <a:ext uri="{FF2B5EF4-FFF2-40B4-BE49-F238E27FC236}">
                <a16:creationId xmlns:a16="http://schemas.microsoft.com/office/drawing/2014/main" id="{4AF28517-8BCC-9F7C-C9B9-FD9324091F2D}"/>
              </a:ext>
            </a:extLst>
          </p:cNvPr>
          <p:cNvGrpSpPr/>
          <p:nvPr/>
        </p:nvGrpSpPr>
        <p:grpSpPr>
          <a:xfrm flipH="1">
            <a:off x="609966" y="771525"/>
            <a:ext cx="3005264" cy="2674826"/>
            <a:chOff x="3573297" y="1350283"/>
            <a:chExt cx="2765565" cy="2461483"/>
          </a:xfrm>
        </p:grpSpPr>
        <p:sp>
          <p:nvSpPr>
            <p:cNvPr id="23" name="Båge 22">
              <a:extLst>
                <a:ext uri="{FF2B5EF4-FFF2-40B4-BE49-F238E27FC236}">
                  <a16:creationId xmlns:a16="http://schemas.microsoft.com/office/drawing/2014/main" id="{B69F8040-9BFD-7792-9A92-E28132D56C35}"/>
                </a:ext>
              </a:extLst>
            </p:cNvPr>
            <p:cNvSpPr/>
            <p:nvPr/>
          </p:nvSpPr>
          <p:spPr>
            <a:xfrm>
              <a:off x="3726742" y="1350283"/>
              <a:ext cx="2458674" cy="2458674"/>
            </a:xfrm>
            <a:prstGeom prst="arc">
              <a:avLst>
                <a:gd name="adj1" fmla="val 16200949"/>
                <a:gd name="adj2" fmla="val 16185595"/>
              </a:avLst>
            </a:prstGeom>
            <a:no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4" name="textruta 13">
              <a:extLst>
                <a:ext uri="{FF2B5EF4-FFF2-40B4-BE49-F238E27FC236}">
                  <a16:creationId xmlns:a16="http://schemas.microsoft.com/office/drawing/2014/main" id="{C1E5F487-ADC5-44A5-F6F1-4F05CFCDA5E9}"/>
                </a:ext>
              </a:extLst>
            </p:cNvPr>
            <p:cNvSpPr txBox="1"/>
            <p:nvPr/>
          </p:nvSpPr>
          <p:spPr>
            <a:xfrm>
              <a:off x="3573297" y="2011628"/>
              <a:ext cx="2765565" cy="1217882"/>
            </a:xfrm>
            <a:prstGeom prst="rect">
              <a:avLst/>
            </a:prstGeom>
            <a:noFill/>
          </p:spPr>
          <p:txBody>
            <a:bodyPr wrap="square" rtlCol="0">
              <a:spAutoFit/>
            </a:bodyPr>
            <a:lstStyle/>
            <a:p>
              <a:pPr algn="ctr"/>
              <a:r>
                <a:rPr lang="sv-SE" sz="8000" b="1" dirty="0">
                  <a:solidFill>
                    <a:schemeClr val="accent1"/>
                  </a:solidFill>
                  <a:latin typeface="Greycliff CF Heavy" pitchFamily="2" charset="77"/>
                </a:rPr>
                <a:t>92%</a:t>
              </a:r>
            </a:p>
          </p:txBody>
        </p:sp>
        <p:sp>
          <p:nvSpPr>
            <p:cNvPr id="21" name="Båge 20">
              <a:extLst>
                <a:ext uri="{FF2B5EF4-FFF2-40B4-BE49-F238E27FC236}">
                  <a16:creationId xmlns:a16="http://schemas.microsoft.com/office/drawing/2014/main" id="{006BA809-AA4D-EF2F-8342-71DEAFC23881}"/>
                </a:ext>
              </a:extLst>
            </p:cNvPr>
            <p:cNvSpPr/>
            <p:nvPr/>
          </p:nvSpPr>
          <p:spPr>
            <a:xfrm>
              <a:off x="3732644" y="1353092"/>
              <a:ext cx="2458674" cy="2458674"/>
            </a:xfrm>
            <a:prstGeom prst="arc">
              <a:avLst>
                <a:gd name="adj1" fmla="val 20417176"/>
                <a:gd name="adj2" fmla="val 16185595"/>
              </a:avLst>
            </a:prstGeom>
            <a:noFill/>
            <a:ln w="254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spTree>
    <p:extLst>
      <p:ext uri="{BB962C8B-B14F-4D97-AF65-F5344CB8AC3E}">
        <p14:creationId xmlns:p14="http://schemas.microsoft.com/office/powerpoint/2010/main" val="1526067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B393EE0-CE79-A110-CDF7-770526257D51}"/>
              </a:ext>
            </a:extLst>
          </p:cNvPr>
          <p:cNvPicPr>
            <a:picLocks/>
          </p:cNvPicPr>
          <p:nvPr/>
        </p:nvPicPr>
        <p:blipFill rotWithShape="1">
          <a:blip r:embed="rId3">
            <a:alphaModFix/>
          </a:blip>
          <a:srcRect l="25239" r="25255"/>
          <a:stretch/>
        </p:blipFill>
        <p:spPr>
          <a:xfrm>
            <a:off x="3128005" y="-11075"/>
            <a:ext cx="5937746" cy="6878140"/>
          </a:xfrm>
          <a:prstGeom prst="rect">
            <a:avLst/>
          </a:prstGeom>
        </p:spPr>
      </p:pic>
      <p:pic>
        <p:nvPicPr>
          <p:cNvPr id="17" name="Bildobjekt 16">
            <a:extLst>
              <a:ext uri="{FF2B5EF4-FFF2-40B4-BE49-F238E27FC236}">
                <a16:creationId xmlns:a16="http://schemas.microsoft.com/office/drawing/2014/main" id="{F5D81348-7EF0-72AF-0F0C-B69D1C31E500}"/>
              </a:ext>
            </a:extLst>
          </p:cNvPr>
          <p:cNvPicPr>
            <a:picLocks noChangeAspect="1"/>
          </p:cNvPicPr>
          <p:nvPr/>
        </p:nvPicPr>
        <p:blipFill rotWithShape="1">
          <a:blip r:embed="rId4">
            <a:alphaModFix/>
          </a:blip>
          <a:srcRect l="12256" r="63126"/>
          <a:stretch/>
        </p:blipFill>
        <p:spPr>
          <a:xfrm>
            <a:off x="8133597" y="-1005"/>
            <a:ext cx="4058403" cy="6857999"/>
          </a:xfrm>
          <a:prstGeom prst="rect">
            <a:avLst/>
          </a:prstGeom>
        </p:spPr>
      </p:pic>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pic>
        <p:nvPicPr>
          <p:cNvPr id="5" name="Picture 4">
            <a:extLst>
              <a:ext uri="{FF2B5EF4-FFF2-40B4-BE49-F238E27FC236}">
                <a16:creationId xmlns:a16="http://schemas.microsoft.com/office/drawing/2014/main" id="{A845B48C-1A24-BCA0-60B9-06415EE7F8A1}"/>
              </a:ext>
            </a:extLst>
          </p:cNvPr>
          <p:cNvPicPr>
            <a:picLocks noChangeAspect="1"/>
          </p:cNvPicPr>
          <p:nvPr/>
        </p:nvPicPr>
        <p:blipFill rotWithShape="1">
          <a:blip r:embed="rId6"/>
          <a:srcRect l="35684" t="-675" r="9247"/>
          <a:stretch/>
        </p:blipFill>
        <p:spPr>
          <a:xfrm>
            <a:off x="0" y="-95004"/>
            <a:ext cx="4058405" cy="6962069"/>
          </a:xfrm>
          <a:prstGeom prst="rect">
            <a:avLst/>
          </a:prstGeom>
        </p:spPr>
      </p:pic>
      <p:sp>
        <p:nvSpPr>
          <p:cNvPr id="7" name="Rectangle 6">
            <a:extLst>
              <a:ext uri="{FF2B5EF4-FFF2-40B4-BE49-F238E27FC236}">
                <a16:creationId xmlns:a16="http://schemas.microsoft.com/office/drawing/2014/main" id="{6B1D11C0-110D-8399-BB39-4DC4CEC185CE}"/>
              </a:ext>
            </a:extLst>
          </p:cNvPr>
          <p:cNvSpPr/>
          <p:nvPr/>
        </p:nvSpPr>
        <p:spPr>
          <a:xfrm>
            <a:off x="-3597" y="-57064"/>
            <a:ext cx="12347997" cy="691506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sz="2400" b="0" i="0" dirty="0">
              <a:solidFill>
                <a:schemeClr val="bg1"/>
              </a:solidFill>
              <a:latin typeface="Greycliff CF" pitchFamily="2" charset="77"/>
            </a:endParaRPr>
          </a:p>
        </p:txBody>
      </p:sp>
      <p:sp>
        <p:nvSpPr>
          <p:cNvPr id="8" name="Rubrik 1">
            <a:extLst>
              <a:ext uri="{FF2B5EF4-FFF2-40B4-BE49-F238E27FC236}">
                <a16:creationId xmlns:a16="http://schemas.microsoft.com/office/drawing/2014/main" id="{0D51A00D-56FB-0742-9299-4E8F9361F2D3}"/>
              </a:ext>
            </a:extLst>
          </p:cNvPr>
          <p:cNvSpPr txBox="1">
            <a:spLocks/>
          </p:cNvSpPr>
          <p:nvPr/>
        </p:nvSpPr>
        <p:spPr>
          <a:xfrm>
            <a:off x="1014153" y="2676698"/>
            <a:ext cx="10555133" cy="1086186"/>
          </a:xfrm>
          <a:prstGeom prst="rect">
            <a:avLst/>
          </a:prstGeom>
        </p:spPr>
        <p:txBody>
          <a:bodyPr>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dirty="0">
                <a:solidFill>
                  <a:schemeClr val="bg1"/>
                </a:solidFill>
              </a:rPr>
              <a:t>A few of last year’s initiatives</a:t>
            </a:r>
          </a:p>
        </p:txBody>
      </p:sp>
    </p:spTree>
    <p:extLst>
      <p:ext uri="{BB962C8B-B14F-4D97-AF65-F5344CB8AC3E}">
        <p14:creationId xmlns:p14="http://schemas.microsoft.com/office/powerpoint/2010/main" val="31059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B393EE0-CE79-A110-CDF7-770526257D51}"/>
              </a:ext>
            </a:extLst>
          </p:cNvPr>
          <p:cNvPicPr>
            <a:picLocks/>
          </p:cNvPicPr>
          <p:nvPr/>
        </p:nvPicPr>
        <p:blipFill rotWithShape="1">
          <a:blip r:embed="rId3">
            <a:alphaModFix/>
          </a:blip>
          <a:srcRect l="25239" r="25255"/>
          <a:stretch/>
        </p:blipFill>
        <p:spPr>
          <a:xfrm>
            <a:off x="4060803" y="-11075"/>
            <a:ext cx="4066797" cy="4710878"/>
          </a:xfrm>
          <a:prstGeom prst="rect">
            <a:avLst/>
          </a:prstGeom>
        </p:spPr>
      </p:pic>
      <p:sp>
        <p:nvSpPr>
          <p:cNvPr id="20" name="Rektangel 19">
            <a:extLst>
              <a:ext uri="{FF2B5EF4-FFF2-40B4-BE49-F238E27FC236}">
                <a16:creationId xmlns:a16="http://schemas.microsoft.com/office/drawing/2014/main" id="{9576A984-4213-DD29-F5DD-DFB9A5773753}"/>
              </a:ext>
            </a:extLst>
          </p:cNvPr>
          <p:cNvSpPr/>
          <p:nvPr/>
        </p:nvSpPr>
        <p:spPr>
          <a:xfrm>
            <a:off x="0"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Rubrik 3">
            <a:extLst>
              <a:ext uri="{FF2B5EF4-FFF2-40B4-BE49-F238E27FC236}">
                <a16:creationId xmlns:a16="http://schemas.microsoft.com/office/drawing/2014/main" id="{5FD6D5E8-6186-584B-A090-BD0BA3DFEEE6}"/>
              </a:ext>
            </a:extLst>
          </p:cNvPr>
          <p:cNvSpPr txBox="1">
            <a:spLocks/>
          </p:cNvSpPr>
          <p:nvPr/>
        </p:nvSpPr>
        <p:spPr>
          <a:xfrm>
            <a:off x="449886" y="4948549"/>
            <a:ext cx="3336966" cy="1486946"/>
          </a:xfrm>
          <a:prstGeom prst="rect">
            <a:avLst/>
          </a:prstGeom>
        </p:spPr>
        <p:txBody>
          <a:bodyPr anchor="ctr">
            <a:sp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lang="en-US" sz="2500" dirty="0">
                <a:solidFill>
                  <a:schemeClr val="bg1"/>
                </a:solidFill>
                <a:sym typeface="Arial"/>
              </a:rPr>
              <a:t>S</a:t>
            </a:r>
            <a:r>
              <a:rPr kumimoji="0" lang="en-US" sz="2500" b="1" i="0" u="none" strike="noStrike" kern="1200" cap="none" spc="0" normalizeH="0" baseline="0" noProof="0" dirty="0">
                <a:ln>
                  <a:noFill/>
                </a:ln>
                <a:solidFill>
                  <a:schemeClr val="bg1"/>
                </a:solidFill>
                <a:effectLst/>
                <a:uLnTx/>
                <a:uFillTx/>
                <a:latin typeface="Greycliff CF Heavy" pitchFamily="2" charset="77"/>
                <a:ea typeface="+mj-ea"/>
                <a:cs typeface="+mj-cs"/>
                <a:sym typeface="Arial"/>
              </a:rPr>
              <a:t>hared data describes the Swedish electrical system in a new way</a:t>
            </a:r>
          </a:p>
        </p:txBody>
      </p:sp>
      <p:sp>
        <p:nvSpPr>
          <p:cNvPr id="21" name="Rektangel 20">
            <a:extLst>
              <a:ext uri="{FF2B5EF4-FFF2-40B4-BE49-F238E27FC236}">
                <a16:creationId xmlns:a16="http://schemas.microsoft.com/office/drawing/2014/main" id="{BAD7F45F-14EA-21AE-431B-EC5E8FAD0DC9}"/>
              </a:ext>
            </a:extLst>
          </p:cNvPr>
          <p:cNvSpPr/>
          <p:nvPr/>
        </p:nvSpPr>
        <p:spPr>
          <a:xfrm>
            <a:off x="4064400" y="4668253"/>
            <a:ext cx="4064399" cy="21897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4" name="Platshållare för text 6">
            <a:extLst>
              <a:ext uri="{FF2B5EF4-FFF2-40B4-BE49-F238E27FC236}">
                <a16:creationId xmlns:a16="http://schemas.microsoft.com/office/drawing/2014/main" id="{E53B4545-CAFA-3C4C-949A-605D828BDCDA}"/>
              </a:ext>
            </a:extLst>
          </p:cNvPr>
          <p:cNvSpPr txBox="1">
            <a:spLocks/>
          </p:cNvSpPr>
          <p:nvPr/>
        </p:nvSpPr>
        <p:spPr>
          <a:xfrm>
            <a:off x="4441436" y="4948547"/>
            <a:ext cx="3309128" cy="1486946"/>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GPT-SW3 The first large language model in Swedish is released</a:t>
            </a:r>
          </a:p>
        </p:txBody>
      </p:sp>
      <p:sp>
        <p:nvSpPr>
          <p:cNvPr id="22" name="Rektangel 21">
            <a:extLst>
              <a:ext uri="{FF2B5EF4-FFF2-40B4-BE49-F238E27FC236}">
                <a16:creationId xmlns:a16="http://schemas.microsoft.com/office/drawing/2014/main" id="{CBB98A34-4BD8-83FB-9943-A037C3167153}"/>
              </a:ext>
            </a:extLst>
          </p:cNvPr>
          <p:cNvSpPr/>
          <p:nvPr/>
        </p:nvSpPr>
        <p:spPr>
          <a:xfrm>
            <a:off x="8128800"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8" name="Platshållare för text 6">
            <a:extLst>
              <a:ext uri="{FF2B5EF4-FFF2-40B4-BE49-F238E27FC236}">
                <a16:creationId xmlns:a16="http://schemas.microsoft.com/office/drawing/2014/main" id="{086B5305-CBCC-144A-A561-C5E63D7F2B55}"/>
              </a:ext>
            </a:extLst>
          </p:cNvPr>
          <p:cNvSpPr txBox="1">
            <a:spLocks/>
          </p:cNvSpPr>
          <p:nvPr/>
        </p:nvSpPr>
        <p:spPr>
          <a:xfrm>
            <a:off x="8504038" y="4948547"/>
            <a:ext cx="3212814" cy="1140698"/>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Swedish-Canadian collaboration for AI in healthcare</a:t>
            </a:r>
          </a:p>
        </p:txBody>
      </p:sp>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pic>
        <p:nvPicPr>
          <p:cNvPr id="5" name="Picture 4">
            <a:extLst>
              <a:ext uri="{FF2B5EF4-FFF2-40B4-BE49-F238E27FC236}">
                <a16:creationId xmlns:a16="http://schemas.microsoft.com/office/drawing/2014/main" id="{A845B48C-1A24-BCA0-60B9-06415EE7F8A1}"/>
              </a:ext>
            </a:extLst>
          </p:cNvPr>
          <p:cNvPicPr>
            <a:picLocks noChangeAspect="1"/>
          </p:cNvPicPr>
          <p:nvPr/>
        </p:nvPicPr>
        <p:blipFill rotWithShape="1">
          <a:blip r:embed="rId5"/>
          <a:srcRect l="9247" t="-675" r="9247"/>
          <a:stretch/>
        </p:blipFill>
        <p:spPr>
          <a:xfrm>
            <a:off x="-3597" y="-42626"/>
            <a:ext cx="4064400" cy="4710879"/>
          </a:xfrm>
          <a:prstGeom prst="rect">
            <a:avLst/>
          </a:prstGeom>
        </p:spPr>
      </p:pic>
      <p:pic>
        <p:nvPicPr>
          <p:cNvPr id="17" name="Bildobjekt 16">
            <a:extLst>
              <a:ext uri="{FF2B5EF4-FFF2-40B4-BE49-F238E27FC236}">
                <a16:creationId xmlns:a16="http://schemas.microsoft.com/office/drawing/2014/main" id="{F5D81348-7EF0-72AF-0F0C-B69D1C31E500}"/>
              </a:ext>
            </a:extLst>
          </p:cNvPr>
          <p:cNvPicPr>
            <a:picLocks noChangeAspect="1"/>
          </p:cNvPicPr>
          <p:nvPr/>
        </p:nvPicPr>
        <p:blipFill rotWithShape="1">
          <a:blip r:embed="rId6">
            <a:alphaModFix/>
          </a:blip>
          <a:srcRect l="6298" r="57417"/>
          <a:stretch/>
        </p:blipFill>
        <p:spPr>
          <a:xfrm>
            <a:off x="8126544" y="8449"/>
            <a:ext cx="4064257" cy="4659804"/>
          </a:xfrm>
          <a:prstGeom prst="rect">
            <a:avLst/>
          </a:prstGeom>
        </p:spPr>
      </p:pic>
    </p:spTree>
    <p:extLst>
      <p:ext uri="{BB962C8B-B14F-4D97-AF65-F5344CB8AC3E}">
        <p14:creationId xmlns:p14="http://schemas.microsoft.com/office/powerpoint/2010/main" val="738578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B393EE0-CE79-A110-CDF7-770526257D51}"/>
              </a:ext>
            </a:extLst>
          </p:cNvPr>
          <p:cNvPicPr>
            <a:picLocks/>
          </p:cNvPicPr>
          <p:nvPr/>
        </p:nvPicPr>
        <p:blipFill rotWithShape="1">
          <a:blip r:embed="rId3">
            <a:alphaModFix amt="70000"/>
          </a:blip>
          <a:srcRect l="25239" r="25255"/>
          <a:stretch/>
        </p:blipFill>
        <p:spPr>
          <a:xfrm>
            <a:off x="4063201" y="8449"/>
            <a:ext cx="4064399" cy="4691353"/>
          </a:xfrm>
          <a:prstGeom prst="rect">
            <a:avLst/>
          </a:prstGeom>
        </p:spPr>
      </p:pic>
      <p:pic>
        <p:nvPicPr>
          <p:cNvPr id="17" name="Bildobjekt 16">
            <a:extLst>
              <a:ext uri="{FF2B5EF4-FFF2-40B4-BE49-F238E27FC236}">
                <a16:creationId xmlns:a16="http://schemas.microsoft.com/office/drawing/2014/main" id="{F5D81348-7EF0-72AF-0F0C-B69D1C31E500}"/>
              </a:ext>
            </a:extLst>
          </p:cNvPr>
          <p:cNvPicPr>
            <a:picLocks noChangeAspect="1"/>
          </p:cNvPicPr>
          <p:nvPr/>
        </p:nvPicPr>
        <p:blipFill rotWithShape="1">
          <a:blip r:embed="rId4" cstate="screen">
            <a:alphaModFix amt="70000"/>
            <a:extLst>
              <a:ext uri="{28A0092B-C50C-407E-A947-70E740481C1C}">
                <a14:useLocalDpi xmlns:a14="http://schemas.microsoft.com/office/drawing/2010/main"/>
              </a:ext>
            </a:extLst>
          </a:blip>
          <a:srcRect/>
          <a:stretch/>
        </p:blipFill>
        <p:spPr>
          <a:xfrm>
            <a:off x="8128800" y="-1250"/>
            <a:ext cx="4064399" cy="6858317"/>
          </a:xfrm>
          <a:prstGeom prst="rect">
            <a:avLst/>
          </a:prstGeom>
        </p:spPr>
      </p:pic>
      <p:pic>
        <p:nvPicPr>
          <p:cNvPr id="3" name="Bildobjekt 2" descr="En bild som visar vapen&#10;&#10;Automatiskt genererad beskrivning">
            <a:extLst>
              <a:ext uri="{FF2B5EF4-FFF2-40B4-BE49-F238E27FC236}">
                <a16:creationId xmlns:a16="http://schemas.microsoft.com/office/drawing/2014/main" id="{7D3BE072-552E-2A98-681F-3FAE91B3119B}"/>
              </a:ext>
            </a:extLst>
          </p:cNvPr>
          <p:cNvPicPr>
            <a:picLocks noChangeAspect="1"/>
          </p:cNvPicPr>
          <p:nvPr/>
        </p:nvPicPr>
        <p:blipFill rotWithShape="1">
          <a:blip r:embed="rId5" cstate="screen">
            <a:alphaModFix amt="65000"/>
            <a:extLst>
              <a:ext uri="{28A0092B-C50C-407E-A947-70E740481C1C}">
                <a14:useLocalDpi xmlns:a14="http://schemas.microsoft.com/office/drawing/2010/main"/>
              </a:ext>
            </a:extLst>
          </a:blip>
          <a:srcRect t="-327"/>
          <a:stretch/>
        </p:blipFill>
        <p:spPr>
          <a:xfrm>
            <a:off x="-1056" y="-5938"/>
            <a:ext cx="4064399" cy="6815577"/>
          </a:xfrm>
          <a:prstGeom prst="rect">
            <a:avLst/>
          </a:prstGeom>
        </p:spPr>
      </p:pic>
      <p:sp>
        <p:nvSpPr>
          <p:cNvPr id="20" name="Rektangel 19">
            <a:extLst>
              <a:ext uri="{FF2B5EF4-FFF2-40B4-BE49-F238E27FC236}">
                <a16:creationId xmlns:a16="http://schemas.microsoft.com/office/drawing/2014/main" id="{9576A984-4213-DD29-F5DD-DFB9A5773753}"/>
              </a:ext>
            </a:extLst>
          </p:cNvPr>
          <p:cNvSpPr/>
          <p:nvPr/>
        </p:nvSpPr>
        <p:spPr>
          <a:xfrm>
            <a:off x="0"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Rubrik 3">
            <a:extLst>
              <a:ext uri="{FF2B5EF4-FFF2-40B4-BE49-F238E27FC236}">
                <a16:creationId xmlns:a16="http://schemas.microsoft.com/office/drawing/2014/main" id="{5FD6D5E8-6186-584B-A090-BD0BA3DFEEE6}"/>
              </a:ext>
            </a:extLst>
          </p:cNvPr>
          <p:cNvSpPr txBox="1">
            <a:spLocks/>
          </p:cNvSpPr>
          <p:nvPr/>
        </p:nvSpPr>
        <p:spPr>
          <a:xfrm>
            <a:off x="479696" y="5295537"/>
            <a:ext cx="3336966" cy="991041"/>
          </a:xfrm>
          <a:prstGeom prst="rect">
            <a:avLst/>
          </a:prstGeom>
        </p:spPr>
        <p:txBody>
          <a:bodyPr anchor="ctr">
            <a:sp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3200" b="1" i="0" u="none" strike="noStrike" kern="1200" cap="none" spc="0" normalizeH="0" baseline="0" noProof="0" dirty="0">
                <a:ln>
                  <a:noFill/>
                </a:ln>
                <a:solidFill>
                  <a:schemeClr val="bg1"/>
                </a:solidFill>
                <a:effectLst/>
                <a:uLnTx/>
                <a:uFillTx/>
                <a:latin typeface="Greycliff CF Heavy" pitchFamily="2" charset="77"/>
                <a:ea typeface="+mj-ea"/>
                <a:cs typeface="+mj-cs"/>
                <a:sym typeface="Arial"/>
              </a:rPr>
              <a:t>Edge learning</a:t>
            </a:r>
            <a:br>
              <a:rPr kumimoji="0" lang="en-US" sz="3200" b="1" i="0" u="none" strike="noStrike" kern="1200" cap="none" spc="0" normalizeH="0" baseline="0" noProof="0" dirty="0">
                <a:ln>
                  <a:noFill/>
                </a:ln>
                <a:solidFill>
                  <a:schemeClr val="bg1"/>
                </a:solidFill>
                <a:effectLst/>
                <a:uLnTx/>
                <a:uFillTx/>
                <a:latin typeface="Greycliff CF Heavy" pitchFamily="2" charset="77"/>
                <a:ea typeface="+mj-ea"/>
                <a:cs typeface="+mj-cs"/>
                <a:sym typeface="Arial"/>
              </a:rPr>
            </a:br>
            <a:r>
              <a:rPr kumimoji="0" lang="en-US" sz="3200" b="1" i="0" u="none" strike="noStrike" kern="1200" cap="none" spc="0" normalizeH="0" baseline="0" noProof="0" dirty="0">
                <a:ln>
                  <a:noFill/>
                </a:ln>
                <a:solidFill>
                  <a:schemeClr val="bg1"/>
                </a:solidFill>
                <a:effectLst/>
                <a:uLnTx/>
                <a:uFillTx/>
                <a:latin typeface="Greycliff CF Heavy" pitchFamily="2" charset="77"/>
                <a:ea typeface="+mj-ea"/>
                <a:cs typeface="+mj-cs"/>
                <a:sym typeface="Arial"/>
              </a:rPr>
              <a:t>with ESA</a:t>
            </a:r>
          </a:p>
        </p:txBody>
      </p:sp>
      <p:sp>
        <p:nvSpPr>
          <p:cNvPr id="21" name="Rektangel 20">
            <a:extLst>
              <a:ext uri="{FF2B5EF4-FFF2-40B4-BE49-F238E27FC236}">
                <a16:creationId xmlns:a16="http://schemas.microsoft.com/office/drawing/2014/main" id="{BAD7F45F-14EA-21AE-431B-EC5E8FAD0DC9}"/>
              </a:ext>
            </a:extLst>
          </p:cNvPr>
          <p:cNvSpPr/>
          <p:nvPr/>
        </p:nvSpPr>
        <p:spPr>
          <a:xfrm>
            <a:off x="4064400" y="4668253"/>
            <a:ext cx="4064399" cy="21897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4" name="Platshållare för text 6">
            <a:extLst>
              <a:ext uri="{FF2B5EF4-FFF2-40B4-BE49-F238E27FC236}">
                <a16:creationId xmlns:a16="http://schemas.microsoft.com/office/drawing/2014/main" id="{E53B4545-CAFA-3C4C-949A-605D828BDCDA}"/>
              </a:ext>
            </a:extLst>
          </p:cNvPr>
          <p:cNvSpPr txBox="1">
            <a:spLocks/>
          </p:cNvSpPr>
          <p:nvPr/>
        </p:nvSpPr>
        <p:spPr>
          <a:xfrm>
            <a:off x="4458017" y="4824407"/>
            <a:ext cx="3309128" cy="1877437"/>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First Nordic large-scale generative language model</a:t>
            </a:r>
          </a:p>
        </p:txBody>
      </p:sp>
      <p:sp>
        <p:nvSpPr>
          <p:cNvPr id="22" name="Rektangel 21">
            <a:extLst>
              <a:ext uri="{FF2B5EF4-FFF2-40B4-BE49-F238E27FC236}">
                <a16:creationId xmlns:a16="http://schemas.microsoft.com/office/drawing/2014/main" id="{CBB98A34-4BD8-83FB-9943-A037C3167153}"/>
              </a:ext>
            </a:extLst>
          </p:cNvPr>
          <p:cNvSpPr/>
          <p:nvPr/>
        </p:nvSpPr>
        <p:spPr>
          <a:xfrm>
            <a:off x="8128800" y="4668253"/>
            <a:ext cx="4064399" cy="21897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8" name="Platshållare för text 6">
            <a:extLst>
              <a:ext uri="{FF2B5EF4-FFF2-40B4-BE49-F238E27FC236}">
                <a16:creationId xmlns:a16="http://schemas.microsoft.com/office/drawing/2014/main" id="{086B5305-CBCC-144A-A561-C5E63D7F2B55}"/>
              </a:ext>
            </a:extLst>
          </p:cNvPr>
          <p:cNvSpPr txBox="1">
            <a:spLocks/>
          </p:cNvSpPr>
          <p:nvPr/>
        </p:nvSpPr>
        <p:spPr>
          <a:xfrm>
            <a:off x="8516669" y="5489203"/>
            <a:ext cx="3212814" cy="547842"/>
          </a:xfrm>
          <a:prstGeom prst="rect">
            <a:avLst/>
          </a:prstGeom>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Launch of My AI</a:t>
            </a:r>
          </a:p>
        </p:txBody>
      </p:sp>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19" name="textruta 76">
            <a:extLst>
              <a:ext uri="{FF2B5EF4-FFF2-40B4-BE49-F238E27FC236}">
                <a16:creationId xmlns:a16="http://schemas.microsoft.com/office/drawing/2014/main" id="{4A8D7148-678F-EB71-1E38-B80D67A31102}"/>
              </a:ext>
            </a:extLst>
          </p:cNvPr>
          <p:cNvSpPr txBox="1"/>
          <p:nvPr/>
        </p:nvSpPr>
        <p:spPr>
          <a:xfrm>
            <a:off x="669600" y="547200"/>
            <a:ext cx="27608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400" b="1" dirty="0">
                <a:solidFill>
                  <a:schemeClr val="bg1"/>
                </a:solidFill>
                <a:latin typeface="Greycliff CF Heavy" pitchFamily="2" charset="77"/>
                <a:ea typeface="+mj-ea"/>
                <a:cs typeface="+mj-cs"/>
                <a:sym typeface="Arial"/>
              </a:rPr>
              <a:t>A few of last year’s initiatives</a:t>
            </a:r>
          </a:p>
        </p:txBody>
      </p:sp>
      <p:pic>
        <p:nvPicPr>
          <p:cNvPr id="4" name="Bildobjekt 5" descr="En bild som visar inomhus, möbler, dator, rum&#10;&#10;Automatiskt genererad beskrivning">
            <a:extLst>
              <a:ext uri="{FF2B5EF4-FFF2-40B4-BE49-F238E27FC236}">
                <a16:creationId xmlns:a16="http://schemas.microsoft.com/office/drawing/2014/main" id="{3480FAF9-858D-7527-8234-139D245238DB}"/>
              </a:ext>
            </a:extLst>
          </p:cNvPr>
          <p:cNvPicPr>
            <a:picLocks/>
          </p:cNvPicPr>
          <p:nvPr/>
        </p:nvPicPr>
        <p:blipFill rotWithShape="1">
          <a:blip r:embed="rId7" cstate="screen">
            <a:alphaModFix amt="85000"/>
            <a:extLst>
              <a:ext uri="{28A0092B-C50C-407E-A947-70E740481C1C}">
                <a14:useLocalDpi xmlns:a14="http://schemas.microsoft.com/office/drawing/2010/main"/>
              </a:ext>
            </a:extLst>
          </a:blip>
          <a:srcRect/>
          <a:stretch/>
        </p:blipFill>
        <p:spPr>
          <a:xfrm>
            <a:off x="4064400" y="-19013"/>
            <a:ext cx="4064399" cy="4687265"/>
          </a:xfrm>
          <a:prstGeom prst="rect">
            <a:avLst/>
          </a:prstGeom>
        </p:spPr>
      </p:pic>
    </p:spTree>
    <p:extLst>
      <p:ext uri="{BB962C8B-B14F-4D97-AF65-F5344CB8AC3E}">
        <p14:creationId xmlns:p14="http://schemas.microsoft.com/office/powerpoint/2010/main" val="4052662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Bildobjekt 8" descr="En bild som visar skärmbild, mönster, tyg&#10;&#10;Automatiskt genererad beskrivning">
            <a:extLst>
              <a:ext uri="{FF2B5EF4-FFF2-40B4-BE49-F238E27FC236}">
                <a16:creationId xmlns:a16="http://schemas.microsoft.com/office/drawing/2014/main" id="{50DD9606-4B0C-DC92-131D-643F9D7D40B6}"/>
              </a:ext>
            </a:extLst>
          </p:cNvPr>
          <p:cNvPicPr>
            <a:picLocks noChangeAspect="1"/>
          </p:cNvPicPr>
          <p:nvPr/>
        </p:nvPicPr>
        <p:blipFill>
          <a:blip r:embed="rId2"/>
          <a:stretch>
            <a:fillRect/>
          </a:stretch>
        </p:blipFill>
        <p:spPr>
          <a:xfrm>
            <a:off x="11918" y="3930"/>
            <a:ext cx="12180082" cy="6854070"/>
          </a:xfrm>
          <a:prstGeom prst="rect">
            <a:avLst/>
          </a:prstGeom>
        </p:spPr>
      </p:pic>
      <p:sp>
        <p:nvSpPr>
          <p:cNvPr id="2" name="Rubrik 1">
            <a:extLst>
              <a:ext uri="{FF2B5EF4-FFF2-40B4-BE49-F238E27FC236}">
                <a16:creationId xmlns:a16="http://schemas.microsoft.com/office/drawing/2014/main" id="{CFA7C0DF-3985-3381-4DEE-230E79754303}"/>
              </a:ext>
            </a:extLst>
          </p:cNvPr>
          <p:cNvSpPr>
            <a:spLocks noGrp="1"/>
          </p:cNvSpPr>
          <p:nvPr>
            <p:ph type="ctrTitle"/>
          </p:nvPr>
        </p:nvSpPr>
        <p:spPr/>
        <p:txBody>
          <a:bodyPr/>
          <a:lstStyle/>
          <a:p>
            <a:r>
              <a:rPr lang="sv-SE" cap="none" dirty="0" err="1"/>
              <a:t>Five</a:t>
            </a:r>
            <a:r>
              <a:rPr lang="sv-SE" cap="none" dirty="0"/>
              <a:t> </a:t>
            </a:r>
            <a:r>
              <a:rPr lang="sv-SE" cap="none" dirty="0" err="1"/>
              <a:t>key</a:t>
            </a:r>
            <a:r>
              <a:rPr lang="sv-SE" cap="none" dirty="0"/>
              <a:t> </a:t>
            </a:r>
            <a:r>
              <a:rPr lang="sv-SE" cap="none" dirty="0" err="1"/>
              <a:t>initiatives</a:t>
            </a:r>
            <a:endParaRPr lang="sv-SE" cap="none" dirty="0"/>
          </a:p>
        </p:txBody>
      </p:sp>
      <p:sp>
        <p:nvSpPr>
          <p:cNvPr id="6" name="Underrubrik 5">
            <a:extLst>
              <a:ext uri="{FF2B5EF4-FFF2-40B4-BE49-F238E27FC236}">
                <a16:creationId xmlns:a16="http://schemas.microsoft.com/office/drawing/2014/main" id="{E72AD734-B000-BE36-37D2-9093FD2C9021}"/>
              </a:ext>
            </a:extLst>
          </p:cNvPr>
          <p:cNvSpPr>
            <a:spLocks noGrp="1"/>
          </p:cNvSpPr>
          <p:nvPr>
            <p:ph type="subTitle" idx="1"/>
          </p:nvPr>
        </p:nvSpPr>
        <p:spPr/>
        <p:txBody>
          <a:bodyPr/>
          <a:lstStyle/>
          <a:p>
            <a:endParaRPr lang="en-GB" dirty="0"/>
          </a:p>
        </p:txBody>
      </p:sp>
      <p:sp>
        <p:nvSpPr>
          <p:cNvPr id="7" name="Platshållare för text 6">
            <a:extLst>
              <a:ext uri="{FF2B5EF4-FFF2-40B4-BE49-F238E27FC236}">
                <a16:creationId xmlns:a16="http://schemas.microsoft.com/office/drawing/2014/main" id="{B6A6681D-15DD-3FAE-7725-A6E677499183}"/>
              </a:ext>
            </a:extLst>
          </p:cNvPr>
          <p:cNvSpPr>
            <a:spLocks noGrp="1"/>
          </p:cNvSpPr>
          <p:nvPr>
            <p:ph type="body" sz="quarter" idx="13"/>
          </p:nvPr>
        </p:nvSpPr>
        <p:spPr/>
        <p:txBody>
          <a:bodyPr/>
          <a:lstStyle/>
          <a:p>
            <a:endParaRPr lang="en-GB" dirty="0"/>
          </a:p>
        </p:txBody>
      </p:sp>
      <p:pic>
        <p:nvPicPr>
          <p:cNvPr id="10" name="Bildobjekt 9" descr="En bild som visar ritning&#10;&#10;Automatiskt genererad beskrivning">
            <a:extLst>
              <a:ext uri="{FF2B5EF4-FFF2-40B4-BE49-F238E27FC236}">
                <a16:creationId xmlns:a16="http://schemas.microsoft.com/office/drawing/2014/main" id="{8B909D0C-5C4E-2DB0-558B-E7CA0896B0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11" name="Rektangel 10">
            <a:extLst>
              <a:ext uri="{FF2B5EF4-FFF2-40B4-BE49-F238E27FC236}">
                <a16:creationId xmlns:a16="http://schemas.microsoft.com/office/drawing/2014/main" id="{BDF81C52-D454-E965-5E1A-71A12A4AAD70}"/>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43219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media 1" descr="What is decentralized learning? - An introduction to Edge Learning Lab">
            <a:hlinkClick r:id="" action="ppaction://media"/>
            <a:extLst>
              <a:ext uri="{FF2B5EF4-FFF2-40B4-BE49-F238E27FC236}">
                <a16:creationId xmlns:a16="http://schemas.microsoft.com/office/drawing/2014/main" id="{46987137-92D4-A212-2EB5-1090120BBB3B}"/>
              </a:ext>
            </a:extLst>
          </p:cNvPr>
          <p:cNvPicPr>
            <a:picLocks noRot="1" noChangeAspect="1"/>
          </p:cNvPicPr>
          <p:nvPr>
            <a:videoFile r:link="rId1"/>
          </p:nvPr>
        </p:nvPicPr>
        <p:blipFill rotWithShape="1">
          <a:blip r:embed="rId3"/>
          <a:srcRect t="1011" b="1011"/>
          <a:stretch/>
        </p:blipFill>
        <p:spPr>
          <a:xfrm>
            <a:off x="811439" y="1890849"/>
            <a:ext cx="7696296" cy="4309926"/>
          </a:xfrm>
          <a:prstGeom prst="rect">
            <a:avLst/>
          </a:prstGeom>
        </p:spPr>
      </p:pic>
      <p:sp>
        <p:nvSpPr>
          <p:cNvPr id="3" name="Platshållare för text 71">
            <a:extLst>
              <a:ext uri="{FF2B5EF4-FFF2-40B4-BE49-F238E27FC236}">
                <a16:creationId xmlns:a16="http://schemas.microsoft.com/office/drawing/2014/main" id="{7E4E5E32-9856-DFE5-B097-52A296518A8D}"/>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solidFill>
                  <a:schemeClr val="bg1"/>
                </a:solidFill>
              </a:rPr>
              <a:t>Decentralized learning</a:t>
            </a:r>
          </a:p>
          <a:p>
            <a:pPr lvl="0">
              <a:defRPr/>
            </a:pPr>
            <a:endParaRPr lang="en-US" sz="4000" dirty="0">
              <a:solidFill>
                <a:schemeClr val="bg1"/>
              </a:solidFill>
            </a:endParaRPr>
          </a:p>
        </p:txBody>
      </p:sp>
      <p:sp>
        <p:nvSpPr>
          <p:cNvPr id="4" name="Rektangel 3">
            <a:extLst>
              <a:ext uri="{FF2B5EF4-FFF2-40B4-BE49-F238E27FC236}">
                <a16:creationId xmlns:a16="http://schemas.microsoft.com/office/drawing/2014/main" id="{17336F7A-9805-7426-338C-B27A8F835F87}"/>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3507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sp>
        <p:nvSpPr>
          <p:cNvPr id="181" name="Google Shape;181;p3"/>
          <p:cNvSpPr txBox="1">
            <a:spLocks noGrp="1"/>
          </p:cNvSpPr>
          <p:nvPr>
            <p:ph type="title" idx="4294967295"/>
          </p:nvPr>
        </p:nvSpPr>
        <p:spPr>
          <a:xfrm rot="16200000">
            <a:off x="-2038350" y="2890838"/>
            <a:ext cx="6858002" cy="1076325"/>
          </a:xfrm>
          <a:prstGeom prst="rect">
            <a:avLst/>
          </a:prstGeom>
          <a:noFill/>
          <a:ln>
            <a:noFill/>
          </a:ln>
        </p:spPr>
        <p:txBody>
          <a:bodyPr spcFirstLastPara="1" wrap="square" lIns="90000" tIns="43200" rIns="90000" bIns="43200" anchor="ctr" anchorCtr="0">
            <a:noAutofit/>
          </a:bodyPr>
          <a:lstStyle/>
          <a:p>
            <a:pPr marL="0" lvl="0" indent="0" algn="ctr" rtl="0">
              <a:lnSpc>
                <a:spcPct val="90000"/>
              </a:lnSpc>
              <a:spcBef>
                <a:spcPts val="0"/>
              </a:spcBef>
              <a:spcAft>
                <a:spcPts val="0"/>
              </a:spcAft>
              <a:buClr>
                <a:srgbClr val="077478"/>
              </a:buClr>
              <a:buSzPts val="4400"/>
              <a:buFont typeface="Arial"/>
              <a:buNone/>
            </a:pPr>
            <a:r>
              <a:rPr lang="en-US" sz="4800" b="1" dirty="0">
                <a:solidFill>
                  <a:schemeClr val="accent1"/>
                </a:solidFill>
                <a:latin typeface="Greycliff CF" pitchFamily="2" charset="77"/>
              </a:rPr>
              <a:t>AGENDA</a:t>
            </a:r>
            <a:endParaRPr sz="4800" b="1" dirty="0">
              <a:solidFill>
                <a:schemeClr val="accent1"/>
              </a:solidFill>
              <a:latin typeface="Greycliff CF" pitchFamily="2" charset="77"/>
            </a:endParaRPr>
          </a:p>
        </p:txBody>
      </p:sp>
      <p:sp>
        <p:nvSpPr>
          <p:cNvPr id="5" name="Platshållare för text 4">
            <a:extLst>
              <a:ext uri="{FF2B5EF4-FFF2-40B4-BE49-F238E27FC236}">
                <a16:creationId xmlns:a16="http://schemas.microsoft.com/office/drawing/2014/main" id="{1DB0223F-1103-1241-AD04-71B7FCF6B130}"/>
              </a:ext>
            </a:extLst>
          </p:cNvPr>
          <p:cNvSpPr>
            <a:spLocks noGrp="1"/>
          </p:cNvSpPr>
          <p:nvPr>
            <p:ph type="body" idx="4294967295"/>
          </p:nvPr>
        </p:nvSpPr>
        <p:spPr>
          <a:xfrm>
            <a:off x="2566414" y="1432045"/>
            <a:ext cx="7059171" cy="3993909"/>
          </a:xfrm>
        </p:spPr>
        <p:txBody>
          <a:bodyPr vert="horz" lIns="91440" tIns="45720" rIns="91440" bIns="45720" rtlCol="0" anchor="t">
            <a:noAutofit/>
          </a:bodyPr>
          <a:lstStyle/>
          <a:p>
            <a:pPr marL="719455" indent="-719455">
              <a:spcAft>
                <a:spcPts val="900"/>
              </a:spcAft>
              <a:buNone/>
            </a:pPr>
            <a:r>
              <a:rPr lang="sv-SE" sz="1800" dirty="0">
                <a:solidFill>
                  <a:schemeClr val="bg1"/>
                </a:solidFill>
              </a:rPr>
              <a:t>17:00 	</a:t>
            </a:r>
            <a:r>
              <a:rPr lang="sv-SE" sz="1800" dirty="0" err="1">
                <a:solidFill>
                  <a:schemeClr val="bg1"/>
                </a:solidFill>
              </a:rPr>
              <a:t>Lorem</a:t>
            </a:r>
            <a:r>
              <a:rPr lang="sv-SE" sz="1800" dirty="0">
                <a:solidFill>
                  <a:schemeClr val="bg1"/>
                </a:solidFill>
              </a:rPr>
              <a:t> </a:t>
            </a:r>
            <a:r>
              <a:rPr lang="sv-SE" sz="1800" dirty="0" err="1">
                <a:solidFill>
                  <a:schemeClr val="bg1"/>
                </a:solidFill>
              </a:rPr>
              <a:t>ipsum</a:t>
            </a:r>
            <a:r>
              <a:rPr lang="sv-SE" sz="1800" dirty="0">
                <a:solidFill>
                  <a:schemeClr val="bg1"/>
                </a:solidFill>
              </a:rPr>
              <a:t> </a:t>
            </a:r>
            <a:r>
              <a:rPr lang="sv-SE" sz="1800" dirty="0" err="1">
                <a:solidFill>
                  <a:schemeClr val="bg1"/>
                </a:solidFill>
              </a:rPr>
              <a:t>dolor</a:t>
            </a:r>
            <a:r>
              <a:rPr lang="sv-SE" sz="1800" dirty="0">
                <a:solidFill>
                  <a:schemeClr val="bg1"/>
                </a:solidFill>
              </a:rPr>
              <a:t> </a:t>
            </a:r>
            <a:r>
              <a:rPr lang="sv-SE" sz="1800" dirty="0" err="1">
                <a:solidFill>
                  <a:schemeClr val="bg1"/>
                </a:solidFill>
              </a:rPr>
              <a:t>sit</a:t>
            </a:r>
            <a:r>
              <a:rPr lang="sv-SE" sz="1800" dirty="0">
                <a:solidFill>
                  <a:schemeClr val="bg1"/>
                </a:solidFill>
              </a:rPr>
              <a:t> </a:t>
            </a:r>
            <a:r>
              <a:rPr lang="sv-SE" sz="1800" dirty="0" err="1">
                <a:solidFill>
                  <a:schemeClr val="bg1"/>
                </a:solidFill>
              </a:rPr>
              <a:t>amet</a:t>
            </a:r>
            <a:r>
              <a:rPr lang="sv-SE" sz="1800" dirty="0">
                <a:solidFill>
                  <a:schemeClr val="bg1"/>
                </a:solidFill>
              </a:rPr>
              <a:t>, </a:t>
            </a:r>
            <a:r>
              <a:rPr lang="sv-SE" sz="1800" dirty="0" err="1">
                <a:solidFill>
                  <a:schemeClr val="bg1"/>
                </a:solidFill>
              </a:rPr>
              <a:t>consectetur</a:t>
            </a:r>
            <a:r>
              <a:rPr lang="sv-SE" sz="1800" dirty="0">
                <a:solidFill>
                  <a:schemeClr val="bg1"/>
                </a:solidFill>
              </a:rPr>
              <a:t> </a:t>
            </a:r>
            <a:r>
              <a:rPr lang="sv-SE" sz="1800" dirty="0" err="1">
                <a:solidFill>
                  <a:schemeClr val="bg1"/>
                </a:solidFill>
              </a:rPr>
              <a:t>adipiscing</a:t>
            </a:r>
            <a:r>
              <a:rPr lang="sv-SE" sz="1800" dirty="0">
                <a:solidFill>
                  <a:schemeClr val="bg1"/>
                </a:solidFill>
              </a:rPr>
              <a:t> elit</a:t>
            </a:r>
            <a:endParaRPr lang="sv-SE" dirty="0"/>
          </a:p>
          <a:p>
            <a:pPr marL="719455" indent="-719455">
              <a:spcAft>
                <a:spcPts val="900"/>
              </a:spcAft>
              <a:buNone/>
            </a:pPr>
            <a:r>
              <a:rPr lang="sv-SE" sz="1800" dirty="0">
                <a:solidFill>
                  <a:schemeClr val="bg1"/>
                </a:solidFill>
                <a:latin typeface="Greycliff CF"/>
              </a:rPr>
              <a:t>17:05 	Purus </a:t>
            </a:r>
            <a:r>
              <a:rPr lang="sv-SE" sz="1800" dirty="0" err="1">
                <a:solidFill>
                  <a:schemeClr val="bg1"/>
                </a:solidFill>
                <a:latin typeface="Greycliff CF"/>
              </a:rPr>
              <a:t>deget</a:t>
            </a:r>
            <a:r>
              <a:rPr lang="sv-SE" sz="1800" dirty="0">
                <a:solidFill>
                  <a:schemeClr val="bg1"/>
                </a:solidFill>
                <a:latin typeface="Greycliff CF"/>
              </a:rPr>
              <a:t> </a:t>
            </a:r>
            <a:r>
              <a:rPr lang="sv-SE" sz="1800" dirty="0" err="1">
                <a:solidFill>
                  <a:schemeClr val="bg1"/>
                </a:solidFill>
                <a:latin typeface="Greycliff CF"/>
              </a:rPr>
              <a:t>duis</a:t>
            </a:r>
            <a:r>
              <a:rPr lang="sv-SE" sz="1800" dirty="0">
                <a:solidFill>
                  <a:schemeClr val="bg1"/>
                </a:solidFill>
                <a:latin typeface="Greycliff CF"/>
              </a:rPr>
              <a:t> at </a:t>
            </a:r>
            <a:r>
              <a:rPr lang="sv-SE" sz="1800" dirty="0" err="1">
                <a:solidFill>
                  <a:schemeClr val="bg1"/>
                </a:solidFill>
                <a:latin typeface="Greycliff CF"/>
              </a:rPr>
              <a:t>tellus</a:t>
            </a:r>
            <a:r>
              <a:rPr lang="sv-SE" sz="1800" dirty="0">
                <a:solidFill>
                  <a:schemeClr val="bg1"/>
                </a:solidFill>
                <a:latin typeface="Greycliff CF"/>
              </a:rPr>
              <a:t> at urna </a:t>
            </a:r>
            <a:r>
              <a:rPr lang="sv-SE" sz="1800" dirty="0" err="1">
                <a:solidFill>
                  <a:schemeClr val="bg1"/>
                </a:solidFill>
                <a:latin typeface="Greycliff CF"/>
              </a:rPr>
              <a:t>condimentum</a:t>
            </a:r>
            <a:r>
              <a:rPr lang="sv-SE" sz="1800" dirty="0">
                <a:solidFill>
                  <a:schemeClr val="bg1"/>
                </a:solidFill>
                <a:latin typeface="Greycliff CF"/>
              </a:rPr>
              <a:t> </a:t>
            </a:r>
            <a:r>
              <a:rPr lang="sv-SE" sz="1800" dirty="0" err="1">
                <a:solidFill>
                  <a:schemeClr val="bg1"/>
                </a:solidFill>
                <a:latin typeface="Greycliff CF"/>
              </a:rPr>
              <a:t>mattis</a:t>
            </a:r>
            <a:endParaRPr lang="sv-SE" sz="1800" dirty="0">
              <a:solidFill>
                <a:schemeClr val="bg1"/>
              </a:solidFill>
              <a:latin typeface="Greycliff CF"/>
            </a:endParaRPr>
          </a:p>
          <a:p>
            <a:pPr marL="719455" indent="-719455">
              <a:spcAft>
                <a:spcPts val="900"/>
              </a:spcAft>
              <a:buNone/>
            </a:pPr>
            <a:r>
              <a:rPr lang="sv-SE" sz="1800" dirty="0">
                <a:solidFill>
                  <a:schemeClr val="bg1"/>
                </a:solidFill>
              </a:rPr>
              <a:t>17:15 	Ac placerat </a:t>
            </a:r>
            <a:r>
              <a:rPr lang="sv-SE" sz="1800" dirty="0" err="1">
                <a:solidFill>
                  <a:schemeClr val="bg1"/>
                </a:solidFill>
              </a:rPr>
              <a:t>vestibulum</a:t>
            </a:r>
            <a:r>
              <a:rPr lang="sv-SE" sz="1800" dirty="0">
                <a:solidFill>
                  <a:schemeClr val="bg1"/>
                </a:solidFill>
              </a:rPr>
              <a:t> </a:t>
            </a:r>
            <a:r>
              <a:rPr lang="sv-SE" sz="1800" dirty="0" err="1">
                <a:solidFill>
                  <a:schemeClr val="bg1"/>
                </a:solidFill>
              </a:rPr>
              <a:t>lectus</a:t>
            </a:r>
            <a:r>
              <a:rPr lang="sv-SE" sz="1800" dirty="0">
                <a:solidFill>
                  <a:schemeClr val="bg1"/>
                </a:solidFill>
              </a:rPr>
              <a:t> </a:t>
            </a:r>
            <a:r>
              <a:rPr lang="sv-SE" sz="1800" dirty="0" err="1">
                <a:solidFill>
                  <a:schemeClr val="bg1"/>
                </a:solidFill>
              </a:rPr>
              <a:t>mauris</a:t>
            </a:r>
            <a:r>
              <a:rPr lang="sv-SE" sz="1800" dirty="0">
                <a:solidFill>
                  <a:schemeClr val="bg1"/>
                </a:solidFill>
              </a:rPr>
              <a:t> </a:t>
            </a:r>
            <a:r>
              <a:rPr lang="sv-SE" sz="1800" dirty="0" err="1">
                <a:solidFill>
                  <a:schemeClr val="bg1"/>
                </a:solidFill>
              </a:rPr>
              <a:t>ultrices</a:t>
            </a:r>
            <a:endParaRPr lang="sv-SE" sz="1800" dirty="0">
              <a:solidFill>
                <a:schemeClr val="bg1"/>
              </a:solidFill>
            </a:endParaRPr>
          </a:p>
          <a:p>
            <a:pPr marL="719455" indent="-719455">
              <a:spcAft>
                <a:spcPts val="900"/>
              </a:spcAft>
              <a:buNone/>
            </a:pPr>
            <a:r>
              <a:rPr lang="sv-SE" sz="1800" dirty="0">
                <a:solidFill>
                  <a:schemeClr val="bg1"/>
                </a:solidFill>
              </a:rPr>
              <a:t>17:30 	Id </a:t>
            </a:r>
            <a:r>
              <a:rPr lang="sv-SE" sz="1800" dirty="0" err="1">
                <a:solidFill>
                  <a:schemeClr val="bg1"/>
                </a:solidFill>
              </a:rPr>
              <a:t>consectetur</a:t>
            </a:r>
            <a:r>
              <a:rPr lang="sv-SE" sz="1800" dirty="0">
                <a:solidFill>
                  <a:schemeClr val="bg1"/>
                </a:solidFill>
              </a:rPr>
              <a:t> </a:t>
            </a:r>
            <a:r>
              <a:rPr lang="sv-SE" sz="1800" dirty="0" err="1">
                <a:solidFill>
                  <a:schemeClr val="bg1"/>
                </a:solidFill>
              </a:rPr>
              <a:t>purus</a:t>
            </a:r>
            <a:r>
              <a:rPr lang="sv-SE" sz="1800" dirty="0">
                <a:solidFill>
                  <a:schemeClr val="bg1"/>
                </a:solidFill>
              </a:rPr>
              <a:t> ut </a:t>
            </a:r>
            <a:r>
              <a:rPr lang="sv-SE" sz="1800" dirty="0" err="1">
                <a:solidFill>
                  <a:schemeClr val="bg1"/>
                </a:solidFill>
              </a:rPr>
              <a:t>faucibus</a:t>
            </a:r>
            <a:r>
              <a:rPr lang="sv-SE" sz="1800" dirty="0">
                <a:solidFill>
                  <a:schemeClr val="bg1"/>
                </a:solidFill>
              </a:rPr>
              <a:t> </a:t>
            </a:r>
            <a:r>
              <a:rPr lang="sv-SE" sz="1800" dirty="0" err="1">
                <a:solidFill>
                  <a:schemeClr val="bg1"/>
                </a:solidFill>
              </a:rPr>
              <a:t>pulvinar</a:t>
            </a:r>
            <a:r>
              <a:rPr lang="sv-SE" sz="1800" dirty="0">
                <a:solidFill>
                  <a:schemeClr val="bg1"/>
                </a:solidFill>
              </a:rPr>
              <a:t> </a:t>
            </a:r>
            <a:r>
              <a:rPr lang="sv-SE" sz="1800" dirty="0" err="1">
                <a:solidFill>
                  <a:schemeClr val="bg1"/>
                </a:solidFill>
              </a:rPr>
              <a:t>elementum</a:t>
            </a:r>
            <a:r>
              <a:rPr lang="sv-SE" sz="1800" dirty="0">
                <a:solidFill>
                  <a:schemeClr val="bg1"/>
                </a:solidFill>
              </a:rPr>
              <a:t> </a:t>
            </a:r>
            <a:r>
              <a:rPr lang="sv-SE" sz="1800" dirty="0" err="1">
                <a:solidFill>
                  <a:schemeClr val="bg1"/>
                </a:solidFill>
              </a:rPr>
              <a:t>integer</a:t>
            </a:r>
            <a:r>
              <a:rPr lang="sv-SE" sz="1800" dirty="0">
                <a:solidFill>
                  <a:schemeClr val="bg1"/>
                </a:solidFill>
              </a:rPr>
              <a:t> </a:t>
            </a:r>
            <a:r>
              <a:rPr lang="sv-SE" sz="1800" dirty="0" err="1">
                <a:solidFill>
                  <a:schemeClr val="bg1"/>
                </a:solidFill>
              </a:rPr>
              <a:t>enim</a:t>
            </a:r>
            <a:endParaRPr lang="sv-SE" sz="1800" dirty="0">
              <a:solidFill>
                <a:schemeClr val="bg1"/>
              </a:solidFill>
            </a:endParaRPr>
          </a:p>
          <a:p>
            <a:pPr marL="719455" indent="-719455">
              <a:spcAft>
                <a:spcPts val="900"/>
              </a:spcAft>
              <a:buNone/>
            </a:pPr>
            <a:r>
              <a:rPr lang="sv-SE" sz="1800" dirty="0">
                <a:solidFill>
                  <a:schemeClr val="bg1"/>
                </a:solidFill>
              </a:rPr>
              <a:t>17.45 	</a:t>
            </a:r>
            <a:r>
              <a:rPr lang="sv-SE" sz="1800" dirty="0" err="1">
                <a:solidFill>
                  <a:schemeClr val="bg1"/>
                </a:solidFill>
              </a:rPr>
              <a:t>Auctor</a:t>
            </a:r>
            <a:r>
              <a:rPr lang="sv-SE" sz="1800" dirty="0">
                <a:solidFill>
                  <a:schemeClr val="bg1"/>
                </a:solidFill>
              </a:rPr>
              <a:t> urna </a:t>
            </a:r>
            <a:r>
              <a:rPr lang="sv-SE" sz="1800" dirty="0" err="1">
                <a:solidFill>
                  <a:schemeClr val="bg1"/>
                </a:solidFill>
              </a:rPr>
              <a:t>nunc</a:t>
            </a:r>
            <a:r>
              <a:rPr lang="sv-SE" sz="1800" dirty="0">
                <a:solidFill>
                  <a:schemeClr val="bg1"/>
                </a:solidFill>
              </a:rPr>
              <a:t> id </a:t>
            </a:r>
            <a:r>
              <a:rPr lang="sv-SE" sz="1800" dirty="0" err="1">
                <a:solidFill>
                  <a:schemeClr val="bg1"/>
                </a:solidFill>
              </a:rPr>
              <a:t>cursus</a:t>
            </a:r>
            <a:r>
              <a:rPr lang="sv-SE" sz="1800" dirty="0">
                <a:solidFill>
                  <a:schemeClr val="bg1"/>
                </a:solidFill>
              </a:rPr>
              <a:t> </a:t>
            </a:r>
            <a:r>
              <a:rPr lang="sv-SE" sz="1800" dirty="0" err="1">
                <a:solidFill>
                  <a:schemeClr val="bg1"/>
                </a:solidFill>
              </a:rPr>
              <a:t>metus</a:t>
            </a:r>
            <a:r>
              <a:rPr lang="sv-SE" sz="1800" dirty="0">
                <a:solidFill>
                  <a:schemeClr val="bg1"/>
                </a:solidFill>
              </a:rPr>
              <a:t> </a:t>
            </a:r>
            <a:r>
              <a:rPr lang="sv-SE" sz="1800" dirty="0" err="1">
                <a:solidFill>
                  <a:schemeClr val="bg1"/>
                </a:solidFill>
              </a:rPr>
              <a:t>aliquam</a:t>
            </a:r>
            <a:r>
              <a:rPr lang="sv-SE" sz="1800" dirty="0">
                <a:solidFill>
                  <a:schemeClr val="bg1"/>
                </a:solidFill>
              </a:rPr>
              <a:t> </a:t>
            </a:r>
            <a:r>
              <a:rPr lang="sv-SE" sz="1800" dirty="0" err="1">
                <a:solidFill>
                  <a:schemeClr val="bg1"/>
                </a:solidFill>
              </a:rPr>
              <a:t>eleifend</a:t>
            </a:r>
            <a:r>
              <a:rPr lang="sv-SE" sz="1800" dirty="0">
                <a:solidFill>
                  <a:schemeClr val="bg1"/>
                </a:solidFill>
              </a:rPr>
              <a:t> mi in</a:t>
            </a:r>
          </a:p>
          <a:p>
            <a:pPr marL="719455" indent="-719455">
              <a:spcAft>
                <a:spcPts val="900"/>
              </a:spcAft>
              <a:buNone/>
            </a:pPr>
            <a:r>
              <a:rPr lang="sv-SE" sz="1800" dirty="0">
                <a:solidFill>
                  <a:schemeClr val="bg1"/>
                </a:solidFill>
              </a:rPr>
              <a:t>18.30 	</a:t>
            </a:r>
            <a:r>
              <a:rPr lang="sv-SE" sz="1800" dirty="0" err="1">
                <a:solidFill>
                  <a:schemeClr val="bg1"/>
                </a:solidFill>
              </a:rPr>
              <a:t>Dictumst</a:t>
            </a:r>
            <a:r>
              <a:rPr lang="sv-SE" sz="1800" dirty="0">
                <a:solidFill>
                  <a:schemeClr val="bg1"/>
                </a:solidFill>
              </a:rPr>
              <a:t> </a:t>
            </a:r>
            <a:r>
              <a:rPr lang="sv-SE" sz="1800" dirty="0" err="1">
                <a:solidFill>
                  <a:schemeClr val="bg1"/>
                </a:solidFill>
              </a:rPr>
              <a:t>vestibulum</a:t>
            </a:r>
            <a:r>
              <a:rPr lang="sv-SE" sz="1800" dirty="0">
                <a:solidFill>
                  <a:schemeClr val="bg1"/>
                </a:solidFill>
              </a:rPr>
              <a:t> </a:t>
            </a:r>
            <a:r>
              <a:rPr lang="sv-SE" sz="1800" dirty="0" err="1">
                <a:solidFill>
                  <a:schemeClr val="bg1"/>
                </a:solidFill>
              </a:rPr>
              <a:t>rhoncus</a:t>
            </a:r>
            <a:r>
              <a:rPr lang="sv-SE" sz="1800" dirty="0">
                <a:solidFill>
                  <a:schemeClr val="bg1"/>
                </a:solidFill>
              </a:rPr>
              <a:t> est </a:t>
            </a:r>
            <a:r>
              <a:rPr lang="sv-SE" sz="1800" dirty="0" err="1">
                <a:solidFill>
                  <a:schemeClr val="bg1"/>
                </a:solidFill>
              </a:rPr>
              <a:t>pellentesque</a:t>
            </a:r>
            <a:r>
              <a:rPr lang="sv-SE" sz="1800" dirty="0">
                <a:solidFill>
                  <a:schemeClr val="bg1"/>
                </a:solidFill>
              </a:rPr>
              <a:t> elit </a:t>
            </a:r>
            <a:r>
              <a:rPr lang="sv-SE" sz="1800" dirty="0" err="1">
                <a:solidFill>
                  <a:schemeClr val="bg1"/>
                </a:solidFill>
              </a:rPr>
              <a:t>ullamcorper</a:t>
            </a:r>
            <a:r>
              <a:rPr lang="sv-SE" sz="1800" dirty="0">
                <a:solidFill>
                  <a:schemeClr val="bg1"/>
                </a:solidFill>
              </a:rPr>
              <a:t> </a:t>
            </a:r>
            <a:r>
              <a:rPr lang="sv-SE" sz="1800" dirty="0" err="1">
                <a:solidFill>
                  <a:schemeClr val="bg1"/>
                </a:solidFill>
              </a:rPr>
              <a:t>dignissim</a:t>
            </a:r>
            <a:r>
              <a:rPr lang="sv-SE" sz="1800" dirty="0">
                <a:solidFill>
                  <a:schemeClr val="bg1"/>
                </a:solidFill>
              </a:rPr>
              <a:t> </a:t>
            </a:r>
            <a:r>
              <a:rPr lang="sv-SE" sz="1800" dirty="0" err="1">
                <a:solidFill>
                  <a:schemeClr val="bg1"/>
                </a:solidFill>
              </a:rPr>
              <a:t>cras</a:t>
            </a:r>
            <a:endParaRPr lang="sv-SE" sz="1800" dirty="0">
              <a:solidFill>
                <a:schemeClr val="bg1"/>
              </a:solidFill>
            </a:endParaRPr>
          </a:p>
          <a:p>
            <a:pPr marL="719455" indent="-719455">
              <a:spcAft>
                <a:spcPts val="900"/>
              </a:spcAft>
              <a:buNone/>
            </a:pPr>
            <a:r>
              <a:rPr lang="sv-SE" sz="1800" dirty="0">
                <a:solidFill>
                  <a:schemeClr val="bg1"/>
                </a:solidFill>
              </a:rPr>
              <a:t>18.40 	</a:t>
            </a:r>
            <a:r>
              <a:rPr lang="sv-SE" sz="1800" dirty="0" err="1">
                <a:solidFill>
                  <a:schemeClr val="bg1"/>
                </a:solidFill>
              </a:rPr>
              <a:t>Diam</a:t>
            </a:r>
            <a:r>
              <a:rPr lang="sv-SE" sz="1800" dirty="0">
                <a:solidFill>
                  <a:schemeClr val="bg1"/>
                </a:solidFill>
              </a:rPr>
              <a:t> </a:t>
            </a:r>
            <a:r>
              <a:rPr lang="sv-SE" sz="1800" dirty="0" err="1">
                <a:solidFill>
                  <a:schemeClr val="bg1"/>
                </a:solidFill>
              </a:rPr>
              <a:t>donec</a:t>
            </a:r>
            <a:r>
              <a:rPr lang="sv-SE" sz="1800" dirty="0">
                <a:solidFill>
                  <a:schemeClr val="bg1"/>
                </a:solidFill>
              </a:rPr>
              <a:t> </a:t>
            </a:r>
            <a:r>
              <a:rPr lang="sv-SE" sz="1800" dirty="0" err="1">
                <a:solidFill>
                  <a:schemeClr val="bg1"/>
                </a:solidFill>
              </a:rPr>
              <a:t>adipiscing</a:t>
            </a:r>
            <a:r>
              <a:rPr lang="sv-SE" sz="1800" dirty="0">
                <a:solidFill>
                  <a:schemeClr val="bg1"/>
                </a:solidFill>
              </a:rPr>
              <a:t> </a:t>
            </a:r>
            <a:r>
              <a:rPr lang="sv-SE" sz="1800" dirty="0" err="1">
                <a:solidFill>
                  <a:schemeClr val="bg1"/>
                </a:solidFill>
              </a:rPr>
              <a:t>tristique</a:t>
            </a:r>
            <a:r>
              <a:rPr lang="sv-SE" sz="1800" dirty="0">
                <a:solidFill>
                  <a:schemeClr val="bg1"/>
                </a:solidFill>
              </a:rPr>
              <a:t> </a:t>
            </a:r>
            <a:r>
              <a:rPr lang="sv-SE" sz="1800" dirty="0" err="1">
                <a:solidFill>
                  <a:schemeClr val="bg1"/>
                </a:solidFill>
              </a:rPr>
              <a:t>risus</a:t>
            </a:r>
            <a:r>
              <a:rPr lang="sv-SE" sz="1800" dirty="0">
                <a:solidFill>
                  <a:schemeClr val="bg1"/>
                </a:solidFill>
              </a:rPr>
              <a:t> </a:t>
            </a:r>
            <a:r>
              <a:rPr lang="sv-SE" sz="1800" dirty="0" err="1">
                <a:solidFill>
                  <a:schemeClr val="bg1"/>
                </a:solidFill>
              </a:rPr>
              <a:t>nec</a:t>
            </a:r>
            <a:r>
              <a:rPr lang="sv-SE" sz="1800" dirty="0">
                <a:solidFill>
                  <a:schemeClr val="bg1"/>
                </a:solidFill>
              </a:rPr>
              <a:t> </a:t>
            </a:r>
            <a:r>
              <a:rPr lang="sv-SE" sz="1800" dirty="0" err="1">
                <a:solidFill>
                  <a:schemeClr val="bg1"/>
                </a:solidFill>
              </a:rPr>
              <a:t>feugiat</a:t>
            </a:r>
            <a:r>
              <a:rPr lang="sv-SE" sz="1800" dirty="0">
                <a:solidFill>
                  <a:schemeClr val="bg1"/>
                </a:solidFill>
              </a:rPr>
              <a:t> in</a:t>
            </a:r>
          </a:p>
          <a:p>
            <a:pPr marL="719455" indent="-719455">
              <a:spcAft>
                <a:spcPts val="900"/>
              </a:spcAft>
              <a:buNone/>
            </a:pPr>
            <a:r>
              <a:rPr lang="sv-SE" sz="1800" dirty="0">
                <a:solidFill>
                  <a:schemeClr val="bg1"/>
                </a:solidFill>
              </a:rPr>
              <a:t>18:45 	Cras </a:t>
            </a:r>
            <a:r>
              <a:rPr lang="sv-SE" sz="1800" dirty="0" err="1">
                <a:solidFill>
                  <a:schemeClr val="bg1"/>
                </a:solidFill>
              </a:rPr>
              <a:t>semper</a:t>
            </a:r>
            <a:r>
              <a:rPr lang="sv-SE" sz="1800" dirty="0">
                <a:solidFill>
                  <a:schemeClr val="bg1"/>
                </a:solidFill>
              </a:rPr>
              <a:t> </a:t>
            </a:r>
            <a:r>
              <a:rPr lang="sv-SE" sz="1800" dirty="0" err="1">
                <a:solidFill>
                  <a:schemeClr val="bg1"/>
                </a:solidFill>
              </a:rPr>
              <a:t>auctor</a:t>
            </a:r>
            <a:r>
              <a:rPr lang="sv-SE" sz="1800" dirty="0">
                <a:solidFill>
                  <a:schemeClr val="bg1"/>
                </a:solidFill>
              </a:rPr>
              <a:t> </a:t>
            </a:r>
            <a:r>
              <a:rPr lang="sv-SE" sz="1800" dirty="0" err="1">
                <a:solidFill>
                  <a:schemeClr val="bg1"/>
                </a:solidFill>
              </a:rPr>
              <a:t>neque</a:t>
            </a:r>
            <a:r>
              <a:rPr lang="sv-SE" sz="1800" dirty="0">
                <a:solidFill>
                  <a:schemeClr val="bg1"/>
                </a:solidFill>
              </a:rPr>
              <a:t> vitae tempus </a:t>
            </a:r>
            <a:r>
              <a:rPr lang="sv-SE" sz="1800" dirty="0" err="1">
                <a:solidFill>
                  <a:schemeClr val="bg1"/>
                </a:solidFill>
              </a:rPr>
              <a:t>quam</a:t>
            </a:r>
            <a:r>
              <a:rPr lang="sv-SE" sz="1800" dirty="0">
                <a:solidFill>
                  <a:schemeClr val="bg1"/>
                </a:solidFill>
              </a:rPr>
              <a:t> </a:t>
            </a:r>
            <a:r>
              <a:rPr lang="sv-SE" sz="1800" dirty="0" err="1">
                <a:solidFill>
                  <a:schemeClr val="bg1"/>
                </a:solidFill>
              </a:rPr>
              <a:t>pellentesque</a:t>
            </a:r>
            <a:endParaRPr lang="sv-SE" sz="1800" dirty="0">
              <a:solidFill>
                <a:schemeClr val="bg1"/>
              </a:solidFill>
            </a:endParaRPr>
          </a:p>
        </p:txBody>
      </p:sp>
      <p:sp>
        <p:nvSpPr>
          <p:cNvPr id="3" name="textruta 2">
            <a:extLst>
              <a:ext uri="{FF2B5EF4-FFF2-40B4-BE49-F238E27FC236}">
                <a16:creationId xmlns:a16="http://schemas.microsoft.com/office/drawing/2014/main" id="{8573A1CA-4990-C24B-BAA5-EA88807F4C2D}"/>
              </a:ext>
            </a:extLst>
          </p:cNvPr>
          <p:cNvSpPr txBox="1"/>
          <p:nvPr/>
        </p:nvSpPr>
        <p:spPr>
          <a:xfrm rot="19958102">
            <a:off x="4666122" y="2930627"/>
            <a:ext cx="31574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FF153B"/>
                </a:solidFill>
                <a:effectLst/>
                <a:uLnTx/>
                <a:uFillTx/>
                <a:latin typeface="Greycliff CF" pitchFamily="2" charset="77"/>
                <a:cs typeface="Arial"/>
                <a:sym typeface="Arial"/>
              </a:rPr>
              <a:t>EXAMPLE</a:t>
            </a:r>
          </a:p>
        </p:txBody>
      </p:sp>
      <p:sp>
        <p:nvSpPr>
          <p:cNvPr id="7" name="textruta 6">
            <a:extLst>
              <a:ext uri="{FF2B5EF4-FFF2-40B4-BE49-F238E27FC236}">
                <a16:creationId xmlns:a16="http://schemas.microsoft.com/office/drawing/2014/main" id="{5C7CA9EF-3F43-7040-B3C0-CA58FD7F2D80}"/>
              </a:ext>
            </a:extLst>
          </p:cNvPr>
          <p:cNvSpPr txBox="1"/>
          <p:nvPr/>
        </p:nvSpPr>
        <p:spPr>
          <a:xfrm>
            <a:off x="12290612" y="0"/>
            <a:ext cx="2151529"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D1F2C"/>
                </a:solidFill>
                <a:effectLst/>
                <a:uLnTx/>
                <a:uFillTx/>
                <a:latin typeface="Greycliff CF" pitchFamily="2" charset="77"/>
                <a:cs typeface="Arial"/>
                <a:sym typeface="Arial"/>
              </a:rPr>
              <a:t>There are many ways to do agendas or show larger chunks of text when it is absolutely </a:t>
            </a:r>
            <a:r>
              <a:rPr kumimoji="0" lang="en-US" sz="1600" b="0" i="0" u="none" strike="noStrike" kern="0" cap="none" spc="0" normalizeH="0" baseline="0" noProof="0" err="1">
                <a:ln>
                  <a:noFill/>
                </a:ln>
                <a:solidFill>
                  <a:srgbClr val="0D1F2C"/>
                </a:solidFill>
                <a:effectLst/>
                <a:uLnTx/>
                <a:uFillTx/>
                <a:latin typeface="Greycliff CF" pitchFamily="2" charset="77"/>
                <a:cs typeface="Arial"/>
                <a:sym typeface="Arial"/>
              </a:rPr>
              <a:t>necessery</a:t>
            </a:r>
            <a:endParaRPr kumimoji="0" lang="en-US" sz="1600" b="0" i="0" u="none" strike="noStrike" kern="0" cap="none" spc="0" normalizeH="0" baseline="0" noProof="0">
              <a:ln>
                <a:noFill/>
              </a:ln>
              <a:solidFill>
                <a:srgbClr val="0D1F2C"/>
              </a:solidFill>
              <a:effectLst/>
              <a:uLnTx/>
              <a:uFillTx/>
              <a:latin typeface="Greycliff CF" pitchFamily="2" charset="77"/>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0D1F2C"/>
              </a:solidFill>
              <a:effectLst/>
              <a:uLnTx/>
              <a:uFillTx/>
              <a:latin typeface="Greycliff CF" pitchFamily="2" charset="77"/>
              <a:cs typeface="Arial"/>
              <a:sym typeface="Arial"/>
            </a:endParaRPr>
          </a:p>
          <a:p>
            <a:pPr marL="0" marR="0" lvl="0" indent="0" algn="l" defTabSz="914400" rtl="0" eaLnBrk="1" fontAlgn="auto" latinLnBrk="0" hangingPunct="1">
              <a:lnSpc>
                <a:spcPct val="100000"/>
              </a:lnSpc>
              <a:spcBef>
                <a:spcPts val="120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D1F2C"/>
                </a:solidFill>
                <a:effectLst/>
                <a:uLnTx/>
                <a:uFillTx/>
                <a:latin typeface="Greycliff CF" pitchFamily="2" charset="77"/>
                <a:cs typeface="Arial"/>
                <a:sym typeface="Arial"/>
              </a:rPr>
              <a:t>Layout: Empty dark</a:t>
            </a:r>
          </a:p>
        </p:txBody>
      </p:sp>
    </p:spTree>
    <p:extLst>
      <p:ext uri="{BB962C8B-B14F-4D97-AF65-F5344CB8AC3E}">
        <p14:creationId xmlns:p14="http://schemas.microsoft.com/office/powerpoint/2010/main" val="1482440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8E85BE84-3438-6591-8037-50D4ADCEA1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847"/>
            <a:ext cx="3768970" cy="6865847"/>
          </a:xfrm>
          <a:prstGeom prst="rect">
            <a:avLst/>
          </a:prstGeom>
        </p:spPr>
      </p:pic>
      <p:sp>
        <p:nvSpPr>
          <p:cNvPr id="6" name="textruta 76">
            <a:extLst>
              <a:ext uri="{FF2B5EF4-FFF2-40B4-BE49-F238E27FC236}">
                <a16:creationId xmlns:a16="http://schemas.microsoft.com/office/drawing/2014/main" id="{4F2EFD3E-8185-81F0-25E2-EAEB196FE802}"/>
              </a:ext>
            </a:extLst>
          </p:cNvPr>
          <p:cNvSpPr txBox="1"/>
          <p:nvPr/>
        </p:nvSpPr>
        <p:spPr>
          <a:xfrm>
            <a:off x="4592514" y="738251"/>
            <a:ext cx="7302834" cy="1323439"/>
          </a:xfrm>
          <a:prstGeom prst="rect">
            <a:avLst/>
          </a:prstGeom>
          <a:noFill/>
        </p:spPr>
        <p:txBody>
          <a:bodyPr wrap="square" rtlCol="0">
            <a:spAutoFit/>
          </a:bodyPr>
          <a:lstStyle/>
          <a:p>
            <a:pPr marL="0" marR="0" lvl="0" indent="0" algn="l" defTabSz="914400" rtl="0" eaLnBrk="1" fontAlgn="auto" latinLnBrk="0" hangingPunct="1">
              <a:lnSpc>
                <a:spcPts val="4600"/>
              </a:lnSpc>
              <a:spcBef>
                <a:spcPts val="0"/>
              </a:spcBef>
              <a:spcAft>
                <a:spcPts val="0"/>
              </a:spcAft>
              <a:buClr>
                <a:srgbClr val="000000"/>
              </a:buClr>
              <a:buSzTx/>
              <a:buFontTx/>
              <a:buNone/>
              <a:tabLst/>
              <a:defRPr/>
            </a:pPr>
            <a:r>
              <a:rPr lang="en-US" sz="4000" b="1" dirty="0">
                <a:latin typeface="Greycliff CF Heavy" pitchFamily="2" charset="77"/>
                <a:ea typeface="+mj-ea"/>
                <a:cs typeface="+mj-cs"/>
                <a:sym typeface="Arial"/>
              </a:rPr>
              <a:t>Information-driven healthcare</a:t>
            </a:r>
          </a:p>
        </p:txBody>
      </p:sp>
      <p:sp>
        <p:nvSpPr>
          <p:cNvPr id="13" name="textruta 12">
            <a:extLst>
              <a:ext uri="{FF2B5EF4-FFF2-40B4-BE49-F238E27FC236}">
                <a16:creationId xmlns:a16="http://schemas.microsoft.com/office/drawing/2014/main" id="{C0A1381F-7CE1-292E-7A82-1E0F4644F8B2}"/>
              </a:ext>
            </a:extLst>
          </p:cNvPr>
          <p:cNvSpPr txBox="1"/>
          <p:nvPr/>
        </p:nvSpPr>
        <p:spPr>
          <a:xfrm>
            <a:off x="4592514" y="4567547"/>
            <a:ext cx="4390875" cy="1374735"/>
          </a:xfrm>
          <a:prstGeom prst="rect">
            <a:avLst/>
          </a:prstGeom>
          <a:noFill/>
        </p:spPr>
        <p:txBody>
          <a:bodyPr wrap="square" rtlCol="0">
            <a:spAutoFit/>
          </a:bodyPr>
          <a:lstStyle/>
          <a:p>
            <a:pPr algn="l">
              <a:lnSpc>
                <a:spcPts val="2500"/>
              </a:lnSpc>
            </a:pPr>
            <a:r>
              <a:rPr lang="sv-SE" sz="2000" dirty="0" err="1">
                <a:effectLst/>
                <a:latin typeface="Greycliff CF" pitchFamily="2" charset="77"/>
              </a:rPr>
              <a:t>Working</a:t>
            </a:r>
            <a:r>
              <a:rPr lang="sv-SE" sz="2000" dirty="0">
                <a:effectLst/>
                <a:latin typeface="Greycliff CF" pitchFamily="2" charset="77"/>
              </a:rPr>
              <a:t> </a:t>
            </a:r>
            <a:r>
              <a:rPr lang="sv-SE" sz="2000" dirty="0" err="1">
                <a:effectLst/>
                <a:latin typeface="Greycliff CF" pitchFamily="2" charset="77"/>
              </a:rPr>
              <a:t>together</a:t>
            </a:r>
            <a:r>
              <a:rPr lang="sv-SE" sz="2000" dirty="0">
                <a:effectLst/>
                <a:latin typeface="Greycliff CF" pitchFamily="2" charset="77"/>
              </a:rPr>
              <a:t> on </a:t>
            </a:r>
            <a:r>
              <a:rPr lang="sv-SE" sz="2000" dirty="0" err="1">
                <a:effectLst/>
                <a:latin typeface="Greycliff CF" pitchFamily="2" charset="77"/>
              </a:rPr>
              <a:t>critical</a:t>
            </a:r>
            <a:r>
              <a:rPr lang="sv-SE" sz="2000" dirty="0">
                <a:effectLst/>
                <a:latin typeface="Greycliff CF" pitchFamily="2" charset="77"/>
              </a:rPr>
              <a:t> </a:t>
            </a:r>
            <a:r>
              <a:rPr lang="sv-SE" sz="2000" dirty="0" err="1">
                <a:effectLst/>
                <a:latin typeface="Greycliff CF" pitchFamily="2" charset="77"/>
              </a:rPr>
              <a:t>challenges</a:t>
            </a:r>
            <a:r>
              <a:rPr lang="sv-SE" sz="2000" dirty="0">
                <a:effectLst/>
                <a:latin typeface="Greycliff CF" pitchFamily="2" charset="77"/>
              </a:rPr>
              <a:t> to </a:t>
            </a:r>
            <a:r>
              <a:rPr lang="sv-SE" sz="2000" dirty="0" err="1">
                <a:effectLst/>
                <a:latin typeface="Greycliff CF" pitchFamily="2" charset="77"/>
              </a:rPr>
              <a:t>accelerate</a:t>
            </a:r>
            <a:r>
              <a:rPr lang="sv-SE" sz="2000" dirty="0">
                <a:effectLst/>
                <a:latin typeface="Greycliff CF" pitchFamily="2" charset="77"/>
              </a:rPr>
              <a:t> the implementation </a:t>
            </a:r>
            <a:r>
              <a:rPr lang="sv-SE" sz="2000" dirty="0" err="1">
                <a:effectLst/>
                <a:latin typeface="Greycliff CF" pitchFamily="2" charset="77"/>
              </a:rPr>
              <a:t>of</a:t>
            </a:r>
            <a:r>
              <a:rPr lang="sv-SE" sz="2000" dirty="0">
                <a:effectLst/>
                <a:latin typeface="Greycliff CF" pitchFamily="2" charset="77"/>
              </a:rPr>
              <a:t> information-driven </a:t>
            </a:r>
            <a:r>
              <a:rPr lang="sv-SE" sz="2000" dirty="0" err="1">
                <a:effectLst/>
                <a:latin typeface="Greycliff CF" pitchFamily="2" charset="77"/>
              </a:rPr>
              <a:t>healthcare</a:t>
            </a:r>
            <a:r>
              <a:rPr lang="sv-SE" sz="2000" dirty="0">
                <a:effectLst/>
                <a:latin typeface="Greycliff CF" pitchFamily="2" charset="77"/>
              </a:rPr>
              <a:t> and AI.</a:t>
            </a:r>
            <a:endParaRPr lang="sv-SE" sz="2000" dirty="0">
              <a:latin typeface="Greycliff CF" pitchFamily="2" charset="77"/>
            </a:endParaRPr>
          </a:p>
        </p:txBody>
      </p:sp>
      <p:pic>
        <p:nvPicPr>
          <p:cNvPr id="3076" name="Picture 4" descr="Hit vänder du dig | LevandeDonation.se">
            <a:extLst>
              <a:ext uri="{FF2B5EF4-FFF2-40B4-BE49-F238E27FC236}">
                <a16:creationId xmlns:a16="http://schemas.microsoft.com/office/drawing/2014/main" id="{1CABF1EE-17EC-DAE2-562A-35E23239C2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4842" y="2275895"/>
            <a:ext cx="2494142" cy="616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BF76B7-FBBE-600B-7A43-869610FEC4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194451" y="3997327"/>
            <a:ext cx="2230787" cy="2230787"/>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En bild som visar skärmbild, Grafik, logotyp, symbol&#10;&#10;Automatiskt genererad beskrivning">
            <a:extLst>
              <a:ext uri="{FF2B5EF4-FFF2-40B4-BE49-F238E27FC236}">
                <a16:creationId xmlns:a16="http://schemas.microsoft.com/office/drawing/2014/main" id="{C5B330BF-7BF2-C1FF-D49F-9B0759D7D8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9152" y="2951584"/>
            <a:ext cx="1005741" cy="726064"/>
          </a:xfrm>
          <a:prstGeom prst="rect">
            <a:avLst/>
          </a:prstGeom>
        </p:spPr>
      </p:pic>
      <p:pic>
        <p:nvPicPr>
          <p:cNvPr id="8" name="Bildobjekt 7" descr="En bild som visar Grafik, clipart, grafisk design, Teckensnitt&#10;&#10;Automatiskt genererad beskrivning">
            <a:extLst>
              <a:ext uri="{FF2B5EF4-FFF2-40B4-BE49-F238E27FC236}">
                <a16:creationId xmlns:a16="http://schemas.microsoft.com/office/drawing/2014/main" id="{093E3E68-96FD-1C37-3463-65AB3C97D2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8038" y="3105057"/>
            <a:ext cx="1938850" cy="392008"/>
          </a:xfrm>
          <a:prstGeom prst="rect">
            <a:avLst/>
          </a:prstGeom>
        </p:spPr>
      </p:pic>
      <p:pic>
        <p:nvPicPr>
          <p:cNvPr id="10" name="Bildobjekt 9" descr="En bild som visar Grafik, Teckensnitt, grafisk design, skärmbild&#10;&#10;Automatiskt genererad beskrivning">
            <a:extLst>
              <a:ext uri="{FF2B5EF4-FFF2-40B4-BE49-F238E27FC236}">
                <a16:creationId xmlns:a16="http://schemas.microsoft.com/office/drawing/2014/main" id="{66051459-6F2C-07A0-36B2-0EAFDE15E6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3691" y="2169737"/>
            <a:ext cx="1663795" cy="552756"/>
          </a:xfrm>
          <a:prstGeom prst="rect">
            <a:avLst/>
          </a:prstGeom>
        </p:spPr>
      </p:pic>
      <p:pic>
        <p:nvPicPr>
          <p:cNvPr id="12" name="Bild 11">
            <a:extLst>
              <a:ext uri="{FF2B5EF4-FFF2-40B4-BE49-F238E27FC236}">
                <a16:creationId xmlns:a16="http://schemas.microsoft.com/office/drawing/2014/main" id="{81DA595E-83FD-78E1-A49E-CD259524DF6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92514" y="2332469"/>
            <a:ext cx="1870989" cy="401813"/>
          </a:xfrm>
          <a:prstGeom prst="rect">
            <a:avLst/>
          </a:prstGeom>
        </p:spPr>
      </p:pic>
      <p:pic>
        <p:nvPicPr>
          <p:cNvPr id="16" name="Bildobjekt 15" descr="En bild som visar Teckensnitt, Grafik, grafisk design, Electric blue&#10;&#10;Automatiskt genererad beskrivning">
            <a:extLst>
              <a:ext uri="{FF2B5EF4-FFF2-40B4-BE49-F238E27FC236}">
                <a16:creationId xmlns:a16="http://schemas.microsoft.com/office/drawing/2014/main" id="{FD1ADBA4-44E9-90DE-F1BF-B0D9152CCF4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28038" y="3775054"/>
            <a:ext cx="1731778" cy="392008"/>
          </a:xfrm>
          <a:prstGeom prst="rect">
            <a:avLst/>
          </a:prstGeom>
        </p:spPr>
      </p:pic>
      <p:pic>
        <p:nvPicPr>
          <p:cNvPr id="4100" name="Picture 4" descr="Karolinska Universitetssjukhuset, det ledande sjukhuset inom vård, forskning och utbildning">
            <a:extLst>
              <a:ext uri="{FF2B5EF4-FFF2-40B4-BE49-F238E27FC236}">
                <a16:creationId xmlns:a16="http://schemas.microsoft.com/office/drawing/2014/main" id="{AEA61962-A050-8D53-ED81-0C70C8CBCA77}"/>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45987" y="3054839"/>
            <a:ext cx="1764041" cy="392009"/>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8D4DF03C-2347-CAD0-F956-F6FAE7522C47}"/>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9" name="Picture 8" descr="A black background with white text&#10;&#10;Description automatically generated">
            <a:extLst>
              <a:ext uri="{FF2B5EF4-FFF2-40B4-BE49-F238E27FC236}">
                <a16:creationId xmlns:a16="http://schemas.microsoft.com/office/drawing/2014/main" id="{7FD28E6B-25DD-0C29-4E25-20FC6F0D6D40}"/>
              </a:ext>
            </a:extLst>
          </p:cNvPr>
          <p:cNvPicPr>
            <a:picLocks noChangeAspect="1"/>
          </p:cNvPicPr>
          <p:nvPr/>
        </p:nvPicPr>
        <p:blipFill>
          <a:blip r:embed="rId12"/>
          <a:stretch>
            <a:fillRect/>
          </a:stretch>
        </p:blipFill>
        <p:spPr>
          <a:xfrm>
            <a:off x="4645988" y="3677648"/>
            <a:ext cx="1731778" cy="492448"/>
          </a:xfrm>
          <a:prstGeom prst="rect">
            <a:avLst/>
          </a:prstGeom>
        </p:spPr>
      </p:pic>
    </p:spTree>
    <p:extLst>
      <p:ext uri="{BB962C8B-B14F-4D97-AF65-F5344CB8AC3E}">
        <p14:creationId xmlns:p14="http://schemas.microsoft.com/office/powerpoint/2010/main" val="1060028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Ellips 18">
            <a:extLst>
              <a:ext uri="{FF2B5EF4-FFF2-40B4-BE49-F238E27FC236}">
                <a16:creationId xmlns:a16="http://schemas.microsoft.com/office/drawing/2014/main" id="{93587891-E5F3-E4BC-BD8A-D172D219964C}"/>
              </a:ext>
            </a:extLst>
          </p:cNvPr>
          <p:cNvSpPr/>
          <p:nvPr/>
        </p:nvSpPr>
        <p:spPr>
          <a:xfrm>
            <a:off x="1306202" y="1797721"/>
            <a:ext cx="2199338" cy="21993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5" name="textruta 4">
            <a:extLst>
              <a:ext uri="{FF2B5EF4-FFF2-40B4-BE49-F238E27FC236}">
                <a16:creationId xmlns:a16="http://schemas.microsoft.com/office/drawing/2014/main" id="{A801B1C3-7108-572E-27F3-BA7C40F0B636}"/>
              </a:ext>
            </a:extLst>
          </p:cNvPr>
          <p:cNvSpPr txBox="1"/>
          <p:nvPr/>
        </p:nvSpPr>
        <p:spPr>
          <a:xfrm>
            <a:off x="1085641" y="2091507"/>
            <a:ext cx="2640459" cy="1862048"/>
          </a:xfrm>
          <a:prstGeom prst="rect">
            <a:avLst/>
          </a:prstGeom>
          <a:noFill/>
        </p:spPr>
        <p:txBody>
          <a:bodyPr wrap="square" rtlCol="0">
            <a:spAutoFit/>
          </a:bodyPr>
          <a:lstStyle/>
          <a:p>
            <a:pPr algn="ctr"/>
            <a:r>
              <a:rPr lang="sv-SE" sz="11500" b="1" dirty="0">
                <a:latin typeface="Greycliff CF Heavy" pitchFamily="2" charset="77"/>
              </a:rPr>
              <a:t>6</a:t>
            </a:r>
          </a:p>
        </p:txBody>
      </p:sp>
      <p:sp>
        <p:nvSpPr>
          <p:cNvPr id="6" name="textruta 5">
            <a:extLst>
              <a:ext uri="{FF2B5EF4-FFF2-40B4-BE49-F238E27FC236}">
                <a16:creationId xmlns:a16="http://schemas.microsoft.com/office/drawing/2014/main" id="{0C7FB888-9364-003F-1764-7B2B268A1E4E}"/>
              </a:ext>
            </a:extLst>
          </p:cNvPr>
          <p:cNvSpPr txBox="1"/>
          <p:nvPr/>
        </p:nvSpPr>
        <p:spPr>
          <a:xfrm>
            <a:off x="938001" y="4141575"/>
            <a:ext cx="2942449" cy="954107"/>
          </a:xfrm>
          <a:prstGeom prst="rect">
            <a:avLst/>
          </a:prstGeom>
          <a:noFill/>
        </p:spPr>
        <p:txBody>
          <a:bodyPr wrap="square" rtlCol="0">
            <a:spAutoFit/>
          </a:bodyPr>
          <a:lstStyle/>
          <a:p>
            <a:pPr algn="ctr"/>
            <a:r>
              <a:rPr lang="sv-SE" sz="2800" b="1" dirty="0">
                <a:latin typeface="Greycliff CF Heavy" pitchFamily="2" charset="77"/>
              </a:rPr>
              <a:t>Swedish regions in </a:t>
            </a:r>
            <a:r>
              <a:rPr lang="sv-SE" sz="2800" b="1" dirty="0" err="1">
                <a:latin typeface="Greycliff CF Heavy" pitchFamily="2" charset="77"/>
              </a:rPr>
              <a:t>core</a:t>
            </a:r>
            <a:r>
              <a:rPr lang="sv-SE" sz="2800" b="1" dirty="0">
                <a:latin typeface="Greycliff CF Heavy" pitchFamily="2" charset="77"/>
              </a:rPr>
              <a:t> team</a:t>
            </a:r>
          </a:p>
        </p:txBody>
      </p:sp>
      <p:sp>
        <p:nvSpPr>
          <p:cNvPr id="10" name="textruta 9">
            <a:extLst>
              <a:ext uri="{FF2B5EF4-FFF2-40B4-BE49-F238E27FC236}">
                <a16:creationId xmlns:a16="http://schemas.microsoft.com/office/drawing/2014/main" id="{250BD84C-7578-176A-19FC-8E79ED0A7AE9}"/>
              </a:ext>
            </a:extLst>
          </p:cNvPr>
          <p:cNvSpPr txBox="1"/>
          <p:nvPr/>
        </p:nvSpPr>
        <p:spPr>
          <a:xfrm>
            <a:off x="4121485" y="4168350"/>
            <a:ext cx="3948069" cy="1384995"/>
          </a:xfrm>
          <a:prstGeom prst="rect">
            <a:avLst/>
          </a:prstGeom>
          <a:noFill/>
        </p:spPr>
        <p:txBody>
          <a:bodyPr wrap="square" rtlCol="0">
            <a:spAutoFit/>
          </a:bodyPr>
          <a:lstStyle/>
          <a:p>
            <a:pPr algn="ctr"/>
            <a:r>
              <a:rPr lang="sv-SE" sz="2800" b="1" dirty="0" err="1">
                <a:latin typeface="Greycliff CF Heavy" pitchFamily="2" charset="77"/>
              </a:rPr>
              <a:t>of</a:t>
            </a:r>
            <a:r>
              <a:rPr lang="sv-SE" sz="2800" b="1" dirty="0">
                <a:latin typeface="Greycliff CF Heavy" pitchFamily="2" charset="77"/>
              </a:rPr>
              <a:t> </a:t>
            </a:r>
            <a:r>
              <a:rPr lang="sv-SE" sz="2800" b="1" dirty="0" err="1">
                <a:latin typeface="Greycliff CF Heavy" pitchFamily="2" charset="77"/>
              </a:rPr>
              <a:t>Sweden’s</a:t>
            </a:r>
            <a:r>
              <a:rPr lang="sv-SE" sz="2800" b="1" dirty="0">
                <a:latin typeface="Greycliff CF Heavy" pitchFamily="2" charset="77"/>
              </a:rPr>
              <a:t> 21 regions </a:t>
            </a:r>
            <a:r>
              <a:rPr lang="sv-SE" sz="2800" b="1" dirty="0" err="1">
                <a:latin typeface="Greycliff CF Heavy" pitchFamily="2" charset="77"/>
              </a:rPr>
              <a:t>engage</a:t>
            </a:r>
            <a:r>
              <a:rPr lang="sv-SE" sz="2800" b="1" dirty="0">
                <a:latin typeface="Greycliff CF Heavy" pitchFamily="2" charset="77"/>
              </a:rPr>
              <a:t> in </a:t>
            </a:r>
            <a:r>
              <a:rPr lang="sv-SE" sz="2800" b="1" dirty="0" err="1">
                <a:latin typeface="Greycliff CF Heavy" pitchFamily="2" charset="77"/>
              </a:rPr>
              <a:t>network</a:t>
            </a:r>
            <a:r>
              <a:rPr lang="sv-SE" sz="2800" b="1" dirty="0">
                <a:latin typeface="Greycliff CF Heavy" pitchFamily="2" charset="77"/>
              </a:rPr>
              <a:t> </a:t>
            </a:r>
            <a:r>
              <a:rPr lang="sv-SE" sz="2800" b="1" dirty="0" err="1">
                <a:latin typeface="Greycliff CF Heavy" pitchFamily="2" charset="77"/>
              </a:rPr>
              <a:t>activities</a:t>
            </a:r>
            <a:endParaRPr lang="sv-SE" sz="2800" b="1" dirty="0">
              <a:latin typeface="Greycliff CF Heavy" pitchFamily="2" charset="77"/>
            </a:endParaRPr>
          </a:p>
        </p:txBody>
      </p:sp>
      <p:grpSp>
        <p:nvGrpSpPr>
          <p:cNvPr id="27" name="Grupp 26">
            <a:extLst>
              <a:ext uri="{FF2B5EF4-FFF2-40B4-BE49-F238E27FC236}">
                <a16:creationId xmlns:a16="http://schemas.microsoft.com/office/drawing/2014/main" id="{2D5DE175-F319-E5A3-D929-7DF4709BF4BD}"/>
              </a:ext>
            </a:extLst>
          </p:cNvPr>
          <p:cNvGrpSpPr/>
          <p:nvPr/>
        </p:nvGrpSpPr>
        <p:grpSpPr>
          <a:xfrm>
            <a:off x="8378923" y="1797721"/>
            <a:ext cx="2640459" cy="2199338"/>
            <a:chOff x="8810235" y="1797721"/>
            <a:chExt cx="2640459" cy="2199338"/>
          </a:xfrm>
        </p:grpSpPr>
        <p:sp>
          <p:nvSpPr>
            <p:cNvPr id="21" name="Ellips 20">
              <a:extLst>
                <a:ext uri="{FF2B5EF4-FFF2-40B4-BE49-F238E27FC236}">
                  <a16:creationId xmlns:a16="http://schemas.microsoft.com/office/drawing/2014/main" id="{6CE400BD-0895-1643-1872-5C080F428CDE}"/>
                </a:ext>
              </a:extLst>
            </p:cNvPr>
            <p:cNvSpPr/>
            <p:nvPr/>
          </p:nvSpPr>
          <p:spPr>
            <a:xfrm>
              <a:off x="9030795" y="1797721"/>
              <a:ext cx="2199338" cy="2199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2" name="textruta 21">
              <a:extLst>
                <a:ext uri="{FF2B5EF4-FFF2-40B4-BE49-F238E27FC236}">
                  <a16:creationId xmlns:a16="http://schemas.microsoft.com/office/drawing/2014/main" id="{8BDD53FE-389A-40E0-AFCE-C65CBD3E6706}"/>
                </a:ext>
              </a:extLst>
            </p:cNvPr>
            <p:cNvSpPr txBox="1"/>
            <p:nvPr/>
          </p:nvSpPr>
          <p:spPr>
            <a:xfrm>
              <a:off x="8810235" y="2091507"/>
              <a:ext cx="2640459" cy="1862048"/>
            </a:xfrm>
            <a:prstGeom prst="rect">
              <a:avLst/>
            </a:prstGeom>
            <a:noFill/>
          </p:spPr>
          <p:txBody>
            <a:bodyPr wrap="square" rtlCol="0">
              <a:spAutoFit/>
            </a:bodyPr>
            <a:lstStyle/>
            <a:p>
              <a:pPr algn="ctr"/>
              <a:r>
                <a:rPr lang="sv-SE" sz="11500" b="1" dirty="0">
                  <a:latin typeface="Greycliff CF Heavy" pitchFamily="2" charset="77"/>
                </a:rPr>
                <a:t>3</a:t>
              </a:r>
            </a:p>
          </p:txBody>
        </p:sp>
      </p:grpSp>
      <p:grpSp>
        <p:nvGrpSpPr>
          <p:cNvPr id="26" name="Grupp 25">
            <a:extLst>
              <a:ext uri="{FF2B5EF4-FFF2-40B4-BE49-F238E27FC236}">
                <a16:creationId xmlns:a16="http://schemas.microsoft.com/office/drawing/2014/main" id="{47BEE93F-3384-AF79-899E-CB307C212546}"/>
              </a:ext>
            </a:extLst>
          </p:cNvPr>
          <p:cNvGrpSpPr/>
          <p:nvPr/>
        </p:nvGrpSpPr>
        <p:grpSpPr>
          <a:xfrm>
            <a:off x="4775290" y="1797721"/>
            <a:ext cx="2640459" cy="2199338"/>
            <a:chOff x="4806743" y="1797721"/>
            <a:chExt cx="2640459" cy="2199338"/>
          </a:xfrm>
        </p:grpSpPr>
        <p:sp>
          <p:nvSpPr>
            <p:cNvPr id="23" name="Ellips 22">
              <a:extLst>
                <a:ext uri="{FF2B5EF4-FFF2-40B4-BE49-F238E27FC236}">
                  <a16:creationId xmlns:a16="http://schemas.microsoft.com/office/drawing/2014/main" id="{01BBF6A2-3AE9-6FFD-CB2A-FA08B0C8F0FA}"/>
                </a:ext>
              </a:extLst>
            </p:cNvPr>
            <p:cNvSpPr/>
            <p:nvPr/>
          </p:nvSpPr>
          <p:spPr>
            <a:xfrm>
              <a:off x="5027304" y="1797721"/>
              <a:ext cx="2199338" cy="2199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4" name="textruta 23">
              <a:extLst>
                <a:ext uri="{FF2B5EF4-FFF2-40B4-BE49-F238E27FC236}">
                  <a16:creationId xmlns:a16="http://schemas.microsoft.com/office/drawing/2014/main" id="{410A7051-E22B-B7B0-5AA6-A99E8B634E93}"/>
                </a:ext>
              </a:extLst>
            </p:cNvPr>
            <p:cNvSpPr txBox="1"/>
            <p:nvPr/>
          </p:nvSpPr>
          <p:spPr>
            <a:xfrm>
              <a:off x="4806743" y="2091507"/>
              <a:ext cx="2640459" cy="1862048"/>
            </a:xfrm>
            <a:prstGeom prst="rect">
              <a:avLst/>
            </a:prstGeom>
            <a:noFill/>
          </p:spPr>
          <p:txBody>
            <a:bodyPr wrap="square" rtlCol="0">
              <a:spAutoFit/>
            </a:bodyPr>
            <a:lstStyle/>
            <a:p>
              <a:pPr algn="ctr"/>
              <a:r>
                <a:rPr lang="sv-SE" sz="11500" b="1" dirty="0">
                  <a:solidFill>
                    <a:schemeClr val="bg1"/>
                  </a:solidFill>
                  <a:latin typeface="Greycliff CF Heavy" pitchFamily="2" charset="77"/>
                </a:rPr>
                <a:t>21</a:t>
              </a:r>
            </a:p>
          </p:txBody>
        </p:sp>
      </p:grpSp>
      <p:sp>
        <p:nvSpPr>
          <p:cNvPr id="25" name="textruta 24">
            <a:extLst>
              <a:ext uri="{FF2B5EF4-FFF2-40B4-BE49-F238E27FC236}">
                <a16:creationId xmlns:a16="http://schemas.microsoft.com/office/drawing/2014/main" id="{B581F6CE-88B6-63A5-5E26-79F2341A50F0}"/>
              </a:ext>
            </a:extLst>
          </p:cNvPr>
          <p:cNvSpPr txBox="1"/>
          <p:nvPr/>
        </p:nvSpPr>
        <p:spPr>
          <a:xfrm>
            <a:off x="7969851" y="4141575"/>
            <a:ext cx="3509482" cy="1815882"/>
          </a:xfrm>
          <a:prstGeom prst="rect">
            <a:avLst/>
          </a:prstGeom>
          <a:noFill/>
        </p:spPr>
        <p:txBody>
          <a:bodyPr wrap="square" rtlCol="0">
            <a:spAutoFit/>
          </a:bodyPr>
          <a:lstStyle/>
          <a:p>
            <a:pPr algn="ctr"/>
            <a:r>
              <a:rPr lang="sv-SE" sz="2800" b="1" dirty="0" err="1">
                <a:latin typeface="Greycliff CF Heavy" pitchFamily="2" charset="77"/>
              </a:rPr>
              <a:t>university</a:t>
            </a:r>
            <a:r>
              <a:rPr lang="sv-SE" sz="2800" b="1" dirty="0">
                <a:latin typeface="Greycliff CF Heavy" pitchFamily="2" charset="77"/>
              </a:rPr>
              <a:t> </a:t>
            </a:r>
            <a:r>
              <a:rPr lang="sv-SE" sz="2800" b="1" dirty="0" err="1">
                <a:latin typeface="Greycliff CF Heavy" pitchFamily="2" charset="77"/>
              </a:rPr>
              <a:t>courses</a:t>
            </a:r>
            <a:r>
              <a:rPr lang="sv-SE" sz="2800" b="1" dirty="0">
                <a:latin typeface="Greycliff CF Heavy" pitchFamily="2" charset="77"/>
              </a:rPr>
              <a:t> </a:t>
            </a:r>
            <a:r>
              <a:rPr lang="sv-SE" sz="2800" b="1" dirty="0" err="1">
                <a:latin typeface="Greycliff CF Heavy" pitchFamily="2" charset="77"/>
              </a:rPr>
              <a:t>using</a:t>
            </a:r>
            <a:r>
              <a:rPr lang="sv-SE" sz="2800" b="1" dirty="0">
                <a:latin typeface="Greycliff CF Heavy" pitchFamily="2" charset="77"/>
              </a:rPr>
              <a:t> the </a:t>
            </a:r>
            <a:r>
              <a:rPr lang="sv-SE" sz="2800" b="1" dirty="0" err="1">
                <a:latin typeface="Greycliff CF Heavy" pitchFamily="2" charset="77"/>
              </a:rPr>
              <a:t>Handbook</a:t>
            </a:r>
            <a:r>
              <a:rPr lang="sv-SE" sz="2800" b="1" dirty="0">
                <a:latin typeface="Greycliff CF Heavy" pitchFamily="2" charset="77"/>
              </a:rPr>
              <a:t> for information-driven </a:t>
            </a:r>
            <a:r>
              <a:rPr lang="sv-SE" sz="2800" b="1" dirty="0" err="1">
                <a:latin typeface="Greycliff CF Heavy" pitchFamily="2" charset="77"/>
              </a:rPr>
              <a:t>healthcare</a:t>
            </a:r>
            <a:endParaRPr lang="sv-SE" sz="2800" b="1" dirty="0">
              <a:latin typeface="Greycliff CF Heavy" pitchFamily="2" charset="77"/>
            </a:endParaRPr>
          </a:p>
        </p:txBody>
      </p:sp>
      <p:sp>
        <p:nvSpPr>
          <p:cNvPr id="2" name="Rektangel 1">
            <a:extLst>
              <a:ext uri="{FF2B5EF4-FFF2-40B4-BE49-F238E27FC236}">
                <a16:creationId xmlns:a16="http://schemas.microsoft.com/office/drawing/2014/main" id="{96D52566-8FC8-812B-C4EB-2FF5F6CD7D6A}"/>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75183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F8C1834-0C02-79E7-0412-D066F68109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72160" y="1515717"/>
            <a:ext cx="7772400" cy="3826565"/>
          </a:xfrm>
          <a:prstGeom prst="rect">
            <a:avLst/>
          </a:prstGeom>
        </p:spPr>
      </p:pic>
      <p:sp>
        <p:nvSpPr>
          <p:cNvPr id="25" name="Rektangel 24">
            <a:extLst>
              <a:ext uri="{FF2B5EF4-FFF2-40B4-BE49-F238E27FC236}">
                <a16:creationId xmlns:a16="http://schemas.microsoft.com/office/drawing/2014/main" id="{7E969175-310D-7802-4623-CF008A2E2620}"/>
              </a:ext>
            </a:extLst>
          </p:cNvPr>
          <p:cNvSpPr/>
          <p:nvPr/>
        </p:nvSpPr>
        <p:spPr>
          <a:xfrm>
            <a:off x="766762" y="3429000"/>
            <a:ext cx="3349625" cy="2774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textruta 12">
            <a:extLst>
              <a:ext uri="{FF2B5EF4-FFF2-40B4-BE49-F238E27FC236}">
                <a16:creationId xmlns:a16="http://schemas.microsoft.com/office/drawing/2014/main" id="{4ADA7CE1-6789-CC14-82E5-C5F6B0731B6E}"/>
              </a:ext>
            </a:extLst>
          </p:cNvPr>
          <p:cNvSpPr txBox="1"/>
          <p:nvPr/>
        </p:nvSpPr>
        <p:spPr>
          <a:xfrm>
            <a:off x="995368" y="3551265"/>
            <a:ext cx="2640459" cy="1200329"/>
          </a:xfrm>
          <a:prstGeom prst="rect">
            <a:avLst/>
          </a:prstGeom>
          <a:noFill/>
        </p:spPr>
        <p:txBody>
          <a:bodyPr wrap="square" rtlCol="0">
            <a:spAutoFit/>
          </a:bodyPr>
          <a:lstStyle/>
          <a:p>
            <a:r>
              <a:rPr lang="sv-SE" sz="7200" b="1" dirty="0">
                <a:solidFill>
                  <a:schemeClr val="accent1"/>
                </a:solidFill>
                <a:latin typeface="Greycliff CF Heavy" pitchFamily="2" charset="77"/>
              </a:rPr>
              <a:t>25</a:t>
            </a:r>
          </a:p>
        </p:txBody>
      </p:sp>
      <p:sp>
        <p:nvSpPr>
          <p:cNvPr id="14" name="textruta 13">
            <a:extLst>
              <a:ext uri="{FF2B5EF4-FFF2-40B4-BE49-F238E27FC236}">
                <a16:creationId xmlns:a16="http://schemas.microsoft.com/office/drawing/2014/main" id="{4ED02591-5526-08B2-288C-099C3DE979C2}"/>
              </a:ext>
            </a:extLst>
          </p:cNvPr>
          <p:cNvSpPr txBox="1"/>
          <p:nvPr/>
        </p:nvSpPr>
        <p:spPr>
          <a:xfrm>
            <a:off x="944264" y="4600320"/>
            <a:ext cx="3000201" cy="1077218"/>
          </a:xfrm>
          <a:prstGeom prst="rect">
            <a:avLst/>
          </a:prstGeom>
          <a:noFill/>
        </p:spPr>
        <p:txBody>
          <a:bodyPr wrap="square" rtlCol="0">
            <a:spAutoFit/>
          </a:bodyPr>
          <a:lstStyle/>
          <a:p>
            <a:r>
              <a:rPr lang="sv-SE" sz="1600" dirty="0" err="1">
                <a:solidFill>
                  <a:schemeClr val="bg1"/>
                </a:solidFill>
                <a:latin typeface="Greycliff CF" pitchFamily="2" charset="77"/>
              </a:rPr>
              <a:t>municipalities</a:t>
            </a:r>
            <a:r>
              <a:rPr lang="sv-SE" sz="1600" dirty="0">
                <a:solidFill>
                  <a:schemeClr val="bg1"/>
                </a:solidFill>
                <a:latin typeface="Greycliff CF" pitchFamily="2" charset="77"/>
              </a:rPr>
              <a:t> and civil </a:t>
            </a:r>
            <a:r>
              <a:rPr lang="sv-SE" sz="1600" dirty="0" err="1">
                <a:solidFill>
                  <a:schemeClr val="bg1"/>
                </a:solidFill>
                <a:latin typeface="Greycliff CF" pitchFamily="2" charset="77"/>
              </a:rPr>
              <a:t>society</a:t>
            </a:r>
            <a:r>
              <a:rPr lang="sv-SE" sz="1600" dirty="0">
                <a:solidFill>
                  <a:schemeClr val="bg1"/>
                </a:solidFill>
                <a:latin typeface="Greycliff CF" pitchFamily="2" charset="77"/>
              </a:rPr>
              <a:t> </a:t>
            </a:r>
            <a:r>
              <a:rPr lang="sv-SE" sz="1600" dirty="0" err="1">
                <a:solidFill>
                  <a:schemeClr val="bg1"/>
                </a:solidFill>
                <a:latin typeface="Greycliff CF" pitchFamily="2" charset="77"/>
              </a:rPr>
              <a:t>organizations</a:t>
            </a:r>
            <a:r>
              <a:rPr lang="sv-SE" sz="1600" dirty="0">
                <a:solidFill>
                  <a:schemeClr val="bg1"/>
                </a:solidFill>
                <a:latin typeface="Greycliff CF" pitchFamily="2" charset="77"/>
              </a:rPr>
              <a:t> </a:t>
            </a:r>
            <a:r>
              <a:rPr lang="sv-SE" sz="1600" dirty="0" err="1">
                <a:solidFill>
                  <a:schemeClr val="bg1"/>
                </a:solidFill>
                <a:latin typeface="Greycliff CF" pitchFamily="2" charset="77"/>
              </a:rPr>
              <a:t>received</a:t>
            </a:r>
            <a:r>
              <a:rPr lang="sv-SE" sz="1600" dirty="0">
                <a:solidFill>
                  <a:schemeClr val="bg1"/>
                </a:solidFill>
                <a:latin typeface="Greycliff CF" pitchFamily="2" charset="77"/>
              </a:rPr>
              <a:t> </a:t>
            </a:r>
            <a:r>
              <a:rPr lang="sv-SE" sz="1600" dirty="0" err="1">
                <a:solidFill>
                  <a:schemeClr val="bg1"/>
                </a:solidFill>
                <a:latin typeface="Greycliff CF" pitchFamily="2" charset="77"/>
              </a:rPr>
              <a:t>funding</a:t>
            </a:r>
            <a:r>
              <a:rPr lang="sv-SE" sz="1600" dirty="0">
                <a:solidFill>
                  <a:schemeClr val="bg1"/>
                </a:solidFill>
                <a:latin typeface="Greycliff CF" pitchFamily="2" charset="77"/>
              </a:rPr>
              <a:t> from </a:t>
            </a:r>
            <a:r>
              <a:rPr lang="sv-SE" sz="1600" dirty="0" err="1">
                <a:solidFill>
                  <a:schemeClr val="bg1"/>
                </a:solidFill>
                <a:latin typeface="Greycliff CF" pitchFamily="2" charset="77"/>
              </a:rPr>
              <a:t>Vinnova</a:t>
            </a:r>
            <a:r>
              <a:rPr lang="sv-SE" sz="1600" dirty="0">
                <a:solidFill>
                  <a:schemeClr val="bg1"/>
                </a:solidFill>
                <a:latin typeface="Greycliff CF" pitchFamily="2" charset="77"/>
              </a:rPr>
              <a:t> to start </a:t>
            </a:r>
            <a:r>
              <a:rPr lang="sv-SE" sz="1600" dirty="0" err="1">
                <a:solidFill>
                  <a:schemeClr val="bg1"/>
                </a:solidFill>
                <a:latin typeface="Greycliff CF" pitchFamily="2" charset="77"/>
              </a:rPr>
              <a:t>using</a:t>
            </a:r>
            <a:r>
              <a:rPr lang="sv-SE" sz="1600" dirty="0">
                <a:solidFill>
                  <a:schemeClr val="bg1"/>
                </a:solidFill>
                <a:latin typeface="Greycliff CF" pitchFamily="2" charset="77"/>
              </a:rPr>
              <a:t> AI</a:t>
            </a:r>
          </a:p>
        </p:txBody>
      </p:sp>
      <p:sp>
        <p:nvSpPr>
          <p:cNvPr id="21" name="textruta 76">
            <a:extLst>
              <a:ext uri="{FF2B5EF4-FFF2-40B4-BE49-F238E27FC236}">
                <a16:creationId xmlns:a16="http://schemas.microsoft.com/office/drawing/2014/main" id="{94439EE2-6AB6-51A6-EDA1-4EE2BEA56592}"/>
              </a:ext>
            </a:extLst>
          </p:cNvPr>
          <p:cNvSpPr txBox="1"/>
          <p:nvPr/>
        </p:nvSpPr>
        <p:spPr>
          <a:xfrm>
            <a:off x="669600" y="907200"/>
            <a:ext cx="7302834" cy="1323439"/>
          </a:xfrm>
          <a:prstGeom prst="rect">
            <a:avLst/>
          </a:prstGeom>
          <a:noFill/>
        </p:spPr>
        <p:txBody>
          <a:bodyPr wrap="square" rtlCol="0">
            <a:noAutofit/>
          </a:bodyPr>
          <a:lstStyle/>
          <a:p>
            <a:pPr marL="0" marR="0" lvl="0" indent="0" algn="l" defTabSz="914400" rtl="0" eaLnBrk="1" fontAlgn="auto" latinLnBrk="0" hangingPunct="1">
              <a:lnSpc>
                <a:spcPts val="4600"/>
              </a:lnSpc>
              <a:spcBef>
                <a:spcPts val="0"/>
              </a:spcBef>
              <a:spcAft>
                <a:spcPts val="0"/>
              </a:spcAft>
              <a:buClr>
                <a:srgbClr val="000000"/>
              </a:buClr>
              <a:buSzTx/>
              <a:buFontTx/>
              <a:buNone/>
              <a:tabLst/>
              <a:defRPr/>
            </a:pPr>
            <a:r>
              <a:rPr lang="en-US" sz="4000" b="1" dirty="0">
                <a:solidFill>
                  <a:schemeClr val="bg1"/>
                </a:solidFill>
                <a:latin typeface="Greycliff CF Heavy" pitchFamily="2" charset="77"/>
                <a:ea typeface="+mj-ea"/>
                <a:cs typeface="+mj-cs"/>
                <a:sym typeface="Arial"/>
              </a:rPr>
              <a:t>Initiative for municipalities and civil society</a:t>
            </a:r>
          </a:p>
        </p:txBody>
      </p:sp>
      <p:sp>
        <p:nvSpPr>
          <p:cNvPr id="28" name="Rektangel 27">
            <a:extLst>
              <a:ext uri="{FF2B5EF4-FFF2-40B4-BE49-F238E27FC236}">
                <a16:creationId xmlns:a16="http://schemas.microsoft.com/office/drawing/2014/main" id="{BD90D240-9B03-1D08-CE90-EAF6C300F1C5}"/>
              </a:ext>
            </a:extLst>
          </p:cNvPr>
          <p:cNvSpPr/>
          <p:nvPr/>
        </p:nvSpPr>
        <p:spPr>
          <a:xfrm>
            <a:off x="4424362" y="3429000"/>
            <a:ext cx="3349625" cy="2774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0" name="textruta 29">
            <a:extLst>
              <a:ext uri="{FF2B5EF4-FFF2-40B4-BE49-F238E27FC236}">
                <a16:creationId xmlns:a16="http://schemas.microsoft.com/office/drawing/2014/main" id="{2DE59025-829E-1D1D-8DE9-80AC8D739FD6}"/>
              </a:ext>
            </a:extLst>
          </p:cNvPr>
          <p:cNvSpPr txBox="1"/>
          <p:nvPr/>
        </p:nvSpPr>
        <p:spPr>
          <a:xfrm>
            <a:off x="4652968" y="3551265"/>
            <a:ext cx="2640459" cy="1200329"/>
          </a:xfrm>
          <a:prstGeom prst="rect">
            <a:avLst/>
          </a:prstGeom>
          <a:noFill/>
        </p:spPr>
        <p:txBody>
          <a:bodyPr wrap="square" rtlCol="0">
            <a:spAutoFit/>
          </a:bodyPr>
          <a:lstStyle/>
          <a:p>
            <a:r>
              <a:rPr lang="sv-SE" sz="7200" b="1" dirty="0">
                <a:solidFill>
                  <a:schemeClr val="accent1"/>
                </a:solidFill>
                <a:latin typeface="Greycliff CF Heavy" pitchFamily="2" charset="77"/>
              </a:rPr>
              <a:t>12</a:t>
            </a:r>
          </a:p>
        </p:txBody>
      </p:sp>
      <p:sp>
        <p:nvSpPr>
          <p:cNvPr id="31" name="textruta 30">
            <a:extLst>
              <a:ext uri="{FF2B5EF4-FFF2-40B4-BE49-F238E27FC236}">
                <a16:creationId xmlns:a16="http://schemas.microsoft.com/office/drawing/2014/main" id="{525A6081-8BCF-7A28-BC5C-B9FADCC97DC0}"/>
              </a:ext>
            </a:extLst>
          </p:cNvPr>
          <p:cNvSpPr txBox="1"/>
          <p:nvPr/>
        </p:nvSpPr>
        <p:spPr>
          <a:xfrm>
            <a:off x="4601865" y="4600320"/>
            <a:ext cx="2876622" cy="1323439"/>
          </a:xfrm>
          <a:prstGeom prst="rect">
            <a:avLst/>
          </a:prstGeom>
          <a:noFill/>
        </p:spPr>
        <p:txBody>
          <a:bodyPr wrap="square" rtlCol="0">
            <a:spAutoFit/>
          </a:bodyPr>
          <a:lstStyle/>
          <a:p>
            <a:r>
              <a:rPr lang="sv-SE" sz="1600" dirty="0" err="1">
                <a:solidFill>
                  <a:schemeClr val="bg1"/>
                </a:solidFill>
                <a:latin typeface="Greycliff CF" pitchFamily="2" charset="77"/>
              </a:rPr>
              <a:t>municipalities</a:t>
            </a:r>
            <a:r>
              <a:rPr lang="sv-SE" sz="1600" dirty="0">
                <a:solidFill>
                  <a:schemeClr val="bg1"/>
                </a:solidFill>
                <a:latin typeface="Greycliff CF" pitchFamily="2" charset="77"/>
              </a:rPr>
              <a:t> </a:t>
            </a:r>
            <a:r>
              <a:rPr lang="sv-SE" sz="1600" dirty="0" err="1">
                <a:solidFill>
                  <a:schemeClr val="bg1"/>
                </a:solidFill>
                <a:latin typeface="Greycliff CF" pitchFamily="2" charset="77"/>
              </a:rPr>
              <a:t>are</a:t>
            </a:r>
            <a:r>
              <a:rPr lang="sv-SE" sz="1600" dirty="0">
                <a:solidFill>
                  <a:schemeClr val="bg1"/>
                </a:solidFill>
                <a:latin typeface="Greycliff CF" pitchFamily="2" charset="77"/>
              </a:rPr>
              <a:t> </a:t>
            </a:r>
            <a:r>
              <a:rPr lang="sv-SE" sz="1600" dirty="0" err="1">
                <a:solidFill>
                  <a:schemeClr val="bg1"/>
                </a:solidFill>
                <a:latin typeface="Greycliff CF" pitchFamily="2" charset="77"/>
              </a:rPr>
              <a:t>selected</a:t>
            </a:r>
            <a:r>
              <a:rPr lang="sv-SE" sz="1600" dirty="0">
                <a:solidFill>
                  <a:schemeClr val="bg1"/>
                </a:solidFill>
                <a:latin typeface="Greycliff CF" pitchFamily="2" charset="77"/>
              </a:rPr>
              <a:t> to an AI council </a:t>
            </a:r>
            <a:r>
              <a:rPr lang="sv-SE" sz="1600" dirty="0" err="1">
                <a:solidFill>
                  <a:schemeClr val="bg1"/>
                </a:solidFill>
                <a:latin typeface="Greycliff CF" pitchFamily="2" charset="77"/>
              </a:rPr>
              <a:t>with</a:t>
            </a:r>
            <a:r>
              <a:rPr lang="sv-SE" sz="1600" dirty="0">
                <a:solidFill>
                  <a:schemeClr val="bg1"/>
                </a:solidFill>
                <a:latin typeface="Greycliff CF" pitchFamily="2" charset="77"/>
              </a:rPr>
              <a:t> the </a:t>
            </a:r>
            <a:r>
              <a:rPr lang="sv-SE" sz="1600" dirty="0" err="1">
                <a:solidFill>
                  <a:schemeClr val="bg1"/>
                </a:solidFill>
                <a:latin typeface="Greycliff CF" pitchFamily="2" charset="77"/>
              </a:rPr>
              <a:t>aim</a:t>
            </a:r>
            <a:r>
              <a:rPr lang="sv-SE" sz="1600" dirty="0">
                <a:solidFill>
                  <a:schemeClr val="bg1"/>
                </a:solidFill>
                <a:latin typeface="Greycliff CF" pitchFamily="2" charset="77"/>
              </a:rPr>
              <a:t> to </a:t>
            </a:r>
            <a:r>
              <a:rPr lang="sv-SE" sz="1600" dirty="0" err="1">
                <a:solidFill>
                  <a:schemeClr val="bg1"/>
                </a:solidFill>
                <a:latin typeface="Greycliff CF" pitchFamily="2" charset="77"/>
              </a:rPr>
              <a:t>formulate</a:t>
            </a:r>
            <a:r>
              <a:rPr lang="sv-SE" sz="1600" dirty="0">
                <a:solidFill>
                  <a:schemeClr val="bg1"/>
                </a:solidFill>
                <a:latin typeface="Greycliff CF" pitchFamily="2" charset="77"/>
              </a:rPr>
              <a:t> a </a:t>
            </a:r>
            <a:r>
              <a:rPr lang="sv-SE" sz="1600" dirty="0" err="1">
                <a:solidFill>
                  <a:schemeClr val="bg1"/>
                </a:solidFill>
                <a:latin typeface="Greycliff CF" pitchFamily="2" charset="77"/>
              </a:rPr>
              <a:t>strategic</a:t>
            </a:r>
            <a:r>
              <a:rPr lang="sv-SE" sz="1600" dirty="0">
                <a:solidFill>
                  <a:schemeClr val="bg1"/>
                </a:solidFill>
                <a:latin typeface="Greycliff CF" pitchFamily="2" charset="77"/>
              </a:rPr>
              <a:t> plan on </a:t>
            </a:r>
            <a:r>
              <a:rPr lang="sv-SE" sz="1600" dirty="0" err="1">
                <a:solidFill>
                  <a:schemeClr val="bg1"/>
                </a:solidFill>
                <a:latin typeface="Greycliff CF" pitchFamily="2" charset="77"/>
              </a:rPr>
              <a:t>how</a:t>
            </a:r>
            <a:r>
              <a:rPr lang="sv-SE" sz="1600" dirty="0">
                <a:solidFill>
                  <a:schemeClr val="bg1"/>
                </a:solidFill>
                <a:latin typeface="Greycliff CF" pitchFamily="2" charset="77"/>
              </a:rPr>
              <a:t> to </a:t>
            </a:r>
            <a:r>
              <a:rPr lang="sv-SE" sz="1600" dirty="0" err="1">
                <a:solidFill>
                  <a:schemeClr val="bg1"/>
                </a:solidFill>
                <a:latin typeface="Greycliff CF" pitchFamily="2" charset="77"/>
              </a:rPr>
              <a:t>accelerate</a:t>
            </a:r>
            <a:r>
              <a:rPr lang="sv-SE" sz="1600" dirty="0">
                <a:solidFill>
                  <a:schemeClr val="bg1"/>
                </a:solidFill>
                <a:latin typeface="Greycliff CF" pitchFamily="2" charset="77"/>
              </a:rPr>
              <a:t> the </a:t>
            </a:r>
            <a:r>
              <a:rPr lang="sv-SE" sz="1600" dirty="0" err="1">
                <a:solidFill>
                  <a:schemeClr val="bg1"/>
                </a:solidFill>
                <a:latin typeface="Greycliff CF" pitchFamily="2" charset="77"/>
              </a:rPr>
              <a:t>use</a:t>
            </a:r>
            <a:r>
              <a:rPr lang="sv-SE" sz="1600" dirty="0">
                <a:solidFill>
                  <a:schemeClr val="bg1"/>
                </a:solidFill>
                <a:latin typeface="Greycliff CF" pitchFamily="2" charset="77"/>
              </a:rPr>
              <a:t> </a:t>
            </a:r>
            <a:r>
              <a:rPr lang="sv-SE" sz="1600" dirty="0" err="1">
                <a:solidFill>
                  <a:schemeClr val="bg1"/>
                </a:solidFill>
                <a:latin typeface="Greycliff CF" pitchFamily="2" charset="77"/>
              </a:rPr>
              <a:t>of</a:t>
            </a:r>
            <a:r>
              <a:rPr lang="sv-SE" sz="1600" dirty="0">
                <a:solidFill>
                  <a:schemeClr val="bg1"/>
                </a:solidFill>
                <a:latin typeface="Greycliff CF" pitchFamily="2" charset="77"/>
              </a:rPr>
              <a:t> AI in </a:t>
            </a:r>
            <a:r>
              <a:rPr lang="sv-SE" sz="1600" dirty="0" err="1">
                <a:solidFill>
                  <a:schemeClr val="bg1"/>
                </a:solidFill>
                <a:latin typeface="Greycliff CF" pitchFamily="2" charset="77"/>
              </a:rPr>
              <a:t>municipalities</a:t>
            </a:r>
            <a:r>
              <a:rPr lang="sv-SE" sz="1600" dirty="0">
                <a:solidFill>
                  <a:schemeClr val="bg1"/>
                </a:solidFill>
                <a:latin typeface="Greycliff CF" pitchFamily="2" charset="77"/>
              </a:rPr>
              <a:t> </a:t>
            </a:r>
            <a:r>
              <a:rPr lang="sv-SE" sz="1600" dirty="0" err="1">
                <a:solidFill>
                  <a:schemeClr val="bg1"/>
                </a:solidFill>
                <a:latin typeface="Greycliff CF" pitchFamily="2" charset="77"/>
              </a:rPr>
              <a:t>nationwide</a:t>
            </a:r>
            <a:endParaRPr lang="sv-SE" sz="1600" dirty="0">
              <a:solidFill>
                <a:schemeClr val="bg1"/>
              </a:solidFill>
              <a:latin typeface="Greycliff CF" pitchFamily="2" charset="77"/>
            </a:endParaRPr>
          </a:p>
        </p:txBody>
      </p:sp>
      <p:sp>
        <p:nvSpPr>
          <p:cNvPr id="33" name="Rektangel 32">
            <a:extLst>
              <a:ext uri="{FF2B5EF4-FFF2-40B4-BE49-F238E27FC236}">
                <a16:creationId xmlns:a16="http://schemas.microsoft.com/office/drawing/2014/main" id="{4C3D6CE6-4BF3-2589-002C-C8F705908FAC}"/>
              </a:ext>
            </a:extLst>
          </p:cNvPr>
          <p:cNvSpPr/>
          <p:nvPr/>
        </p:nvSpPr>
        <p:spPr>
          <a:xfrm>
            <a:off x="8095816" y="3429000"/>
            <a:ext cx="3349625" cy="27748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5" name="textruta 34">
            <a:extLst>
              <a:ext uri="{FF2B5EF4-FFF2-40B4-BE49-F238E27FC236}">
                <a16:creationId xmlns:a16="http://schemas.microsoft.com/office/drawing/2014/main" id="{2CF1AC92-E1F3-FF26-48DB-DAA2F5C7195D}"/>
              </a:ext>
            </a:extLst>
          </p:cNvPr>
          <p:cNvSpPr txBox="1"/>
          <p:nvPr/>
        </p:nvSpPr>
        <p:spPr>
          <a:xfrm>
            <a:off x="8324422" y="3551265"/>
            <a:ext cx="2872210" cy="1200329"/>
          </a:xfrm>
          <a:prstGeom prst="rect">
            <a:avLst/>
          </a:prstGeom>
          <a:noFill/>
        </p:spPr>
        <p:txBody>
          <a:bodyPr wrap="square" rtlCol="0">
            <a:spAutoFit/>
          </a:bodyPr>
          <a:lstStyle/>
          <a:p>
            <a:r>
              <a:rPr lang="sv-SE" sz="7200" b="1" dirty="0">
                <a:solidFill>
                  <a:schemeClr val="accent1"/>
                </a:solidFill>
                <a:latin typeface="Greycliff CF Heavy" pitchFamily="2" charset="77"/>
              </a:rPr>
              <a:t>250+</a:t>
            </a:r>
          </a:p>
        </p:txBody>
      </p:sp>
      <p:sp>
        <p:nvSpPr>
          <p:cNvPr id="36" name="textruta 35">
            <a:extLst>
              <a:ext uri="{FF2B5EF4-FFF2-40B4-BE49-F238E27FC236}">
                <a16:creationId xmlns:a16="http://schemas.microsoft.com/office/drawing/2014/main" id="{3DA6F45A-409A-5076-8202-E81DBE156871}"/>
              </a:ext>
            </a:extLst>
          </p:cNvPr>
          <p:cNvSpPr txBox="1"/>
          <p:nvPr/>
        </p:nvSpPr>
        <p:spPr>
          <a:xfrm>
            <a:off x="8273319" y="4600320"/>
            <a:ext cx="2974418" cy="1323439"/>
          </a:xfrm>
          <a:prstGeom prst="rect">
            <a:avLst/>
          </a:prstGeom>
          <a:noFill/>
        </p:spPr>
        <p:txBody>
          <a:bodyPr wrap="square" rtlCol="0">
            <a:spAutoFit/>
          </a:bodyPr>
          <a:lstStyle/>
          <a:p>
            <a:r>
              <a:rPr lang="sv-SE" sz="1600" dirty="0" err="1">
                <a:solidFill>
                  <a:schemeClr val="bg1"/>
                </a:solidFill>
                <a:latin typeface="Greycliff CF" pitchFamily="2" charset="77"/>
              </a:rPr>
              <a:t>organizations</a:t>
            </a:r>
            <a:r>
              <a:rPr lang="sv-SE" sz="1600" dirty="0">
                <a:solidFill>
                  <a:schemeClr val="bg1"/>
                </a:solidFill>
                <a:latin typeface="Greycliff CF" pitchFamily="2" charset="77"/>
              </a:rPr>
              <a:t> </a:t>
            </a:r>
            <a:r>
              <a:rPr lang="sv-SE" sz="1600" dirty="0" err="1">
                <a:solidFill>
                  <a:schemeClr val="bg1"/>
                </a:solidFill>
                <a:latin typeface="Greycliff CF" pitchFamily="2" charset="77"/>
              </a:rPr>
              <a:t>have</a:t>
            </a:r>
            <a:r>
              <a:rPr lang="sv-SE" sz="1600" dirty="0">
                <a:solidFill>
                  <a:schemeClr val="bg1"/>
                </a:solidFill>
                <a:latin typeface="Greycliff CF" pitchFamily="2" charset="77"/>
              </a:rPr>
              <a:t> taken part in </a:t>
            </a:r>
            <a:r>
              <a:rPr lang="sv-SE" sz="1600" dirty="0" err="1">
                <a:solidFill>
                  <a:schemeClr val="bg1"/>
                </a:solidFill>
                <a:latin typeface="Greycliff CF" pitchFamily="2" charset="77"/>
              </a:rPr>
              <a:t>various</a:t>
            </a:r>
            <a:r>
              <a:rPr lang="sv-SE" sz="1600" dirty="0">
                <a:solidFill>
                  <a:schemeClr val="bg1"/>
                </a:solidFill>
                <a:latin typeface="Greycliff CF" pitchFamily="2" charset="77"/>
              </a:rPr>
              <a:t> </a:t>
            </a:r>
            <a:r>
              <a:rPr lang="sv-SE" sz="1600" dirty="0" err="1">
                <a:solidFill>
                  <a:schemeClr val="bg1"/>
                </a:solidFill>
                <a:latin typeface="Greycliff CF" pitchFamily="2" charset="77"/>
              </a:rPr>
              <a:t>types</a:t>
            </a:r>
            <a:r>
              <a:rPr lang="sv-SE" sz="1600" dirty="0">
                <a:solidFill>
                  <a:schemeClr val="bg1"/>
                </a:solidFill>
                <a:latin typeface="Greycliff CF" pitchFamily="2" charset="77"/>
              </a:rPr>
              <a:t> </a:t>
            </a:r>
            <a:r>
              <a:rPr lang="sv-SE" sz="1600" dirty="0" err="1">
                <a:solidFill>
                  <a:schemeClr val="bg1"/>
                </a:solidFill>
                <a:latin typeface="Greycliff CF" pitchFamily="2" charset="77"/>
              </a:rPr>
              <a:t>of</a:t>
            </a:r>
            <a:r>
              <a:rPr lang="sv-SE" sz="1600" dirty="0">
                <a:solidFill>
                  <a:schemeClr val="bg1"/>
                </a:solidFill>
                <a:latin typeface="Greycliff CF" pitchFamily="2" charset="77"/>
              </a:rPr>
              <a:t> </a:t>
            </a:r>
            <a:r>
              <a:rPr lang="sv-SE" sz="1600" dirty="0" err="1">
                <a:solidFill>
                  <a:schemeClr val="bg1"/>
                </a:solidFill>
                <a:latin typeface="Greycliff CF" pitchFamily="2" charset="77"/>
              </a:rPr>
              <a:t>communication</a:t>
            </a:r>
            <a:r>
              <a:rPr lang="sv-SE" sz="1600" dirty="0">
                <a:solidFill>
                  <a:schemeClr val="bg1"/>
                </a:solidFill>
                <a:latin typeface="Greycliff CF" pitchFamily="2" charset="77"/>
              </a:rPr>
              <a:t> </a:t>
            </a:r>
            <a:r>
              <a:rPr lang="sv-SE" sz="1600" dirty="0" err="1">
                <a:solidFill>
                  <a:schemeClr val="bg1"/>
                </a:solidFill>
                <a:latin typeface="Greycliff CF" pitchFamily="2" charset="77"/>
              </a:rPr>
              <a:t>activities</a:t>
            </a:r>
            <a:r>
              <a:rPr lang="sv-SE" sz="1600" dirty="0">
                <a:solidFill>
                  <a:schemeClr val="bg1"/>
                </a:solidFill>
                <a:latin typeface="Greycliff CF" pitchFamily="2" charset="77"/>
              </a:rPr>
              <a:t>, </a:t>
            </a:r>
            <a:r>
              <a:rPr lang="sv-SE" sz="1600" dirty="0" err="1">
                <a:solidFill>
                  <a:schemeClr val="bg1"/>
                </a:solidFill>
                <a:latin typeface="Greycliff CF" pitchFamily="2" charset="77"/>
              </a:rPr>
              <a:t>such</a:t>
            </a:r>
            <a:r>
              <a:rPr lang="sv-SE" sz="1600" dirty="0">
                <a:solidFill>
                  <a:schemeClr val="bg1"/>
                </a:solidFill>
                <a:latin typeface="Greycliff CF" pitchFamily="2" charset="77"/>
              </a:rPr>
              <a:t> as </a:t>
            </a:r>
            <a:r>
              <a:rPr lang="sv-SE" sz="1600" dirty="0" err="1">
                <a:solidFill>
                  <a:schemeClr val="bg1"/>
                </a:solidFill>
                <a:latin typeface="Greycliff CF" pitchFamily="2" charset="77"/>
              </a:rPr>
              <a:t>webinars</a:t>
            </a:r>
            <a:r>
              <a:rPr lang="sv-SE" sz="1600" dirty="0">
                <a:solidFill>
                  <a:schemeClr val="bg1"/>
                </a:solidFill>
                <a:latin typeface="Greycliff CF" pitchFamily="2" charset="77"/>
              </a:rPr>
              <a:t> and workshops</a:t>
            </a:r>
          </a:p>
        </p:txBody>
      </p:sp>
      <p:sp>
        <p:nvSpPr>
          <p:cNvPr id="38" name="textruta 37">
            <a:extLst>
              <a:ext uri="{FF2B5EF4-FFF2-40B4-BE49-F238E27FC236}">
                <a16:creationId xmlns:a16="http://schemas.microsoft.com/office/drawing/2014/main" id="{FB7F1EF1-5417-A25A-2AE2-7D3291BA1188}"/>
              </a:ext>
            </a:extLst>
          </p:cNvPr>
          <p:cNvSpPr txBox="1"/>
          <p:nvPr/>
        </p:nvSpPr>
        <p:spPr>
          <a:xfrm>
            <a:off x="669600" y="2192746"/>
            <a:ext cx="7058330" cy="923330"/>
          </a:xfrm>
          <a:prstGeom prst="rect">
            <a:avLst/>
          </a:prstGeom>
          <a:noFill/>
        </p:spPr>
        <p:txBody>
          <a:bodyPr wrap="square" rtlCol="0">
            <a:spAutoFit/>
          </a:bodyPr>
          <a:lstStyle/>
          <a:p>
            <a:r>
              <a:rPr lang="sv-SE" dirty="0">
                <a:solidFill>
                  <a:schemeClr val="bg1"/>
                </a:solidFill>
                <a:latin typeface="Greycliff CF" pitchFamily="2" charset="77"/>
              </a:rPr>
              <a:t>A </a:t>
            </a:r>
            <a:r>
              <a:rPr lang="sv-SE" dirty="0" err="1">
                <a:solidFill>
                  <a:schemeClr val="bg1"/>
                </a:solidFill>
                <a:latin typeface="Greycliff CF" pitchFamily="2" charset="77"/>
              </a:rPr>
              <a:t>four-year</a:t>
            </a:r>
            <a:r>
              <a:rPr lang="sv-SE" dirty="0">
                <a:solidFill>
                  <a:schemeClr val="bg1"/>
                </a:solidFill>
                <a:latin typeface="Greycliff CF" pitchFamily="2" charset="77"/>
              </a:rPr>
              <a:t> investment and </a:t>
            </a:r>
            <a:r>
              <a:rPr lang="sv-SE" dirty="0" err="1">
                <a:solidFill>
                  <a:schemeClr val="bg1"/>
                </a:solidFill>
                <a:latin typeface="Greycliff CF" pitchFamily="2" charset="77"/>
              </a:rPr>
              <a:t>effort</a:t>
            </a:r>
            <a:r>
              <a:rPr lang="sv-SE" dirty="0">
                <a:solidFill>
                  <a:schemeClr val="bg1"/>
                </a:solidFill>
                <a:latin typeface="Greycliff CF" pitchFamily="2" charset="77"/>
              </a:rPr>
              <a:t> </a:t>
            </a:r>
            <a:r>
              <a:rPr lang="sv-SE" dirty="0" err="1">
                <a:solidFill>
                  <a:schemeClr val="bg1"/>
                </a:solidFill>
                <a:latin typeface="Greycliff CF" pitchFamily="2" charset="77"/>
              </a:rPr>
              <a:t>together</a:t>
            </a:r>
            <a:r>
              <a:rPr lang="sv-SE" dirty="0">
                <a:solidFill>
                  <a:schemeClr val="bg1"/>
                </a:solidFill>
                <a:latin typeface="Greycliff CF" pitchFamily="2" charset="77"/>
              </a:rPr>
              <a:t> </a:t>
            </a:r>
            <a:r>
              <a:rPr lang="sv-SE" dirty="0" err="1">
                <a:solidFill>
                  <a:schemeClr val="bg1"/>
                </a:solidFill>
                <a:latin typeface="Greycliff CF" pitchFamily="2" charset="77"/>
              </a:rPr>
              <a:t>with</a:t>
            </a:r>
            <a:r>
              <a:rPr lang="sv-SE" dirty="0">
                <a:solidFill>
                  <a:schemeClr val="bg1"/>
                </a:solidFill>
                <a:latin typeface="Greycliff CF" pitchFamily="2" charset="77"/>
              </a:rPr>
              <a:t> </a:t>
            </a:r>
            <a:r>
              <a:rPr lang="sv-SE" dirty="0" err="1">
                <a:solidFill>
                  <a:schemeClr val="bg1"/>
                </a:solidFill>
                <a:latin typeface="Greycliff CF" pitchFamily="2" charset="77"/>
              </a:rPr>
              <a:t>Vinnova</a:t>
            </a:r>
            <a:r>
              <a:rPr lang="sv-SE" dirty="0">
                <a:solidFill>
                  <a:schemeClr val="bg1"/>
                </a:solidFill>
                <a:latin typeface="Greycliff CF" pitchFamily="2" charset="77"/>
              </a:rPr>
              <a:t> to </a:t>
            </a:r>
            <a:r>
              <a:rPr lang="sv-SE" dirty="0" err="1">
                <a:solidFill>
                  <a:schemeClr val="bg1"/>
                </a:solidFill>
                <a:latin typeface="Greycliff CF" pitchFamily="2" charset="77"/>
              </a:rPr>
              <a:t>tailor</a:t>
            </a:r>
            <a:r>
              <a:rPr lang="sv-SE" dirty="0">
                <a:solidFill>
                  <a:schemeClr val="bg1"/>
                </a:solidFill>
                <a:latin typeface="Greycliff CF" pitchFamily="2" charset="77"/>
              </a:rPr>
              <a:t> support and </a:t>
            </a:r>
            <a:r>
              <a:rPr lang="sv-SE" dirty="0" err="1">
                <a:solidFill>
                  <a:schemeClr val="bg1"/>
                </a:solidFill>
                <a:latin typeface="Greycliff CF" pitchFamily="2" charset="77"/>
              </a:rPr>
              <a:t>resources</a:t>
            </a:r>
            <a:r>
              <a:rPr lang="sv-SE" dirty="0">
                <a:solidFill>
                  <a:schemeClr val="bg1"/>
                </a:solidFill>
                <a:latin typeface="Greycliff CF" pitchFamily="2" charset="77"/>
              </a:rPr>
              <a:t> for </a:t>
            </a:r>
            <a:r>
              <a:rPr lang="sv-SE" dirty="0" err="1">
                <a:solidFill>
                  <a:schemeClr val="bg1"/>
                </a:solidFill>
                <a:latin typeface="Greycliff CF" pitchFamily="2" charset="77"/>
              </a:rPr>
              <a:t>Sweden’s</a:t>
            </a:r>
            <a:r>
              <a:rPr lang="sv-SE" dirty="0">
                <a:solidFill>
                  <a:schemeClr val="bg1"/>
                </a:solidFill>
                <a:latin typeface="Greycliff CF" pitchFamily="2" charset="77"/>
              </a:rPr>
              <a:t> 290 </a:t>
            </a:r>
            <a:r>
              <a:rPr lang="sv-SE" dirty="0" err="1">
                <a:solidFill>
                  <a:schemeClr val="bg1"/>
                </a:solidFill>
                <a:latin typeface="Greycliff CF" pitchFamily="2" charset="77"/>
              </a:rPr>
              <a:t>municipalities</a:t>
            </a:r>
            <a:r>
              <a:rPr lang="sv-SE" dirty="0">
                <a:solidFill>
                  <a:schemeClr val="bg1"/>
                </a:solidFill>
                <a:latin typeface="Greycliff CF" pitchFamily="2" charset="77"/>
              </a:rPr>
              <a:t> and </a:t>
            </a:r>
            <a:r>
              <a:rPr lang="sv-SE" dirty="0" err="1">
                <a:solidFill>
                  <a:schemeClr val="bg1"/>
                </a:solidFill>
                <a:latin typeface="Greycliff CF" pitchFamily="2" charset="77"/>
              </a:rPr>
              <a:t>many</a:t>
            </a:r>
            <a:r>
              <a:rPr lang="sv-SE" dirty="0">
                <a:solidFill>
                  <a:schemeClr val="bg1"/>
                </a:solidFill>
                <a:latin typeface="Greycliff CF" pitchFamily="2" charset="77"/>
              </a:rPr>
              <a:t> civil </a:t>
            </a:r>
            <a:r>
              <a:rPr lang="sv-SE" dirty="0" err="1">
                <a:solidFill>
                  <a:schemeClr val="bg1"/>
                </a:solidFill>
                <a:latin typeface="Greycliff CF" pitchFamily="2" charset="77"/>
              </a:rPr>
              <a:t>society</a:t>
            </a:r>
            <a:r>
              <a:rPr lang="sv-SE" dirty="0">
                <a:solidFill>
                  <a:schemeClr val="bg1"/>
                </a:solidFill>
                <a:latin typeface="Greycliff CF" pitchFamily="2" charset="77"/>
              </a:rPr>
              <a:t> </a:t>
            </a:r>
            <a:r>
              <a:rPr lang="sv-SE" dirty="0" err="1">
                <a:solidFill>
                  <a:schemeClr val="bg1"/>
                </a:solidFill>
                <a:latin typeface="Greycliff CF" pitchFamily="2" charset="77"/>
              </a:rPr>
              <a:t>organizations</a:t>
            </a:r>
            <a:r>
              <a:rPr lang="sv-SE" dirty="0">
                <a:solidFill>
                  <a:schemeClr val="bg1"/>
                </a:solidFill>
                <a:latin typeface="Greycliff CF" pitchFamily="2" charset="77"/>
              </a:rPr>
              <a:t> to </a:t>
            </a:r>
            <a:r>
              <a:rPr lang="sv-SE" dirty="0" err="1">
                <a:solidFill>
                  <a:schemeClr val="bg1"/>
                </a:solidFill>
                <a:latin typeface="Greycliff CF" pitchFamily="2" charset="77"/>
              </a:rPr>
              <a:t>use</a:t>
            </a:r>
            <a:r>
              <a:rPr lang="sv-SE" dirty="0">
                <a:solidFill>
                  <a:schemeClr val="bg1"/>
                </a:solidFill>
                <a:latin typeface="Greycliff CF" pitchFamily="2" charset="77"/>
              </a:rPr>
              <a:t> AI.</a:t>
            </a:r>
          </a:p>
        </p:txBody>
      </p:sp>
      <p:sp>
        <p:nvSpPr>
          <p:cNvPr id="3" name="Rektangel 2">
            <a:extLst>
              <a:ext uri="{FF2B5EF4-FFF2-40B4-BE49-F238E27FC236}">
                <a16:creationId xmlns:a16="http://schemas.microsoft.com/office/drawing/2014/main" id="{84CAAC7C-64DD-4A0E-69DF-87A023BAF0B3}"/>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3013842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5431351"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solidFill>
                  <a:schemeClr val="bg1"/>
                </a:solidFill>
              </a:rPr>
              <a:t>Natural language understanding</a:t>
            </a:r>
          </a:p>
        </p:txBody>
      </p:sp>
      <p:sp>
        <p:nvSpPr>
          <p:cNvPr id="5" name="textruta 4">
            <a:extLst>
              <a:ext uri="{FF2B5EF4-FFF2-40B4-BE49-F238E27FC236}">
                <a16:creationId xmlns:a16="http://schemas.microsoft.com/office/drawing/2014/main" id="{617C8F4F-1FA4-9A21-F13D-6B7F76A0D7AF}"/>
              </a:ext>
            </a:extLst>
          </p:cNvPr>
          <p:cNvSpPr txBox="1"/>
          <p:nvPr/>
        </p:nvSpPr>
        <p:spPr>
          <a:xfrm>
            <a:off x="669600" y="2301408"/>
            <a:ext cx="4991201" cy="1908215"/>
          </a:xfrm>
          <a:prstGeom prst="rect">
            <a:avLst/>
          </a:prstGeom>
          <a:noFill/>
        </p:spPr>
        <p:txBody>
          <a:bodyPr wrap="square" rtlCol="0">
            <a:spAutoFit/>
          </a:bodyPr>
          <a:lstStyle/>
          <a:p>
            <a:pPr>
              <a:spcAft>
                <a:spcPts val="1200"/>
              </a:spcAft>
            </a:pPr>
            <a:r>
              <a:rPr lang="en-US" dirty="0">
                <a:solidFill>
                  <a:schemeClr val="bg1"/>
                </a:solidFill>
                <a:latin typeface="Greycliff CF" pitchFamily="2" charset="77"/>
              </a:rPr>
              <a:t>AI Sweden, RISE and WASP WARA-Media and Language is developing </a:t>
            </a:r>
            <a:r>
              <a:rPr lang="en-US" b="1" dirty="0">
                <a:solidFill>
                  <a:schemeClr val="bg1"/>
                </a:solidFill>
                <a:latin typeface="Greycliff CF" pitchFamily="2" charset="77"/>
              </a:rPr>
              <a:t>GPT-SWE</a:t>
            </a:r>
            <a:r>
              <a:rPr lang="en-US" dirty="0">
                <a:solidFill>
                  <a:schemeClr val="bg1"/>
                </a:solidFill>
                <a:latin typeface="Greycliff CF" pitchFamily="2" charset="77"/>
              </a:rPr>
              <a:t>, pre-released in 2023.</a:t>
            </a:r>
          </a:p>
          <a:p>
            <a:pPr>
              <a:spcAft>
                <a:spcPts val="1200"/>
              </a:spcAft>
            </a:pPr>
            <a:r>
              <a:rPr lang="en-US" dirty="0">
                <a:solidFill>
                  <a:schemeClr val="bg1"/>
                </a:solidFill>
                <a:latin typeface="Greycliff CF" pitchFamily="2" charset="77"/>
              </a:rPr>
              <a:t>The first large-scale language model for Swedish and Nordic languages – and the largest model in Europe. </a:t>
            </a:r>
          </a:p>
        </p:txBody>
      </p:sp>
      <p:pic>
        <p:nvPicPr>
          <p:cNvPr id="2" name="Bildobjekt 1" descr="En bild som visar inomhus, möbler, dator, rum&#10;&#10;Automatiskt genererad beskrivning">
            <a:extLst>
              <a:ext uri="{FF2B5EF4-FFF2-40B4-BE49-F238E27FC236}">
                <a16:creationId xmlns:a16="http://schemas.microsoft.com/office/drawing/2014/main" id="{7FCFD44F-1E5E-E49D-B4A8-465F501A9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1200" y="1916112"/>
            <a:ext cx="5154037" cy="4284663"/>
          </a:xfrm>
          <a:prstGeom prst="rect">
            <a:avLst/>
          </a:prstGeom>
        </p:spPr>
      </p:pic>
      <p:sp>
        <p:nvSpPr>
          <p:cNvPr id="3" name="Rektangel 2">
            <a:extLst>
              <a:ext uri="{FF2B5EF4-FFF2-40B4-BE49-F238E27FC236}">
                <a16:creationId xmlns:a16="http://schemas.microsoft.com/office/drawing/2014/main" id="{3EACCFCA-0A8A-4BB6-EDD2-D71D4B6D9C9A}"/>
              </a:ext>
            </a:extLst>
          </p:cNvPr>
          <p:cNvSpPr/>
          <p:nvPr/>
        </p:nvSpPr>
        <p:spPr>
          <a:xfrm>
            <a:off x="6273875" y="1916113"/>
            <a:ext cx="5145244" cy="4284662"/>
          </a:xfrm>
          <a:prstGeom prst="rect">
            <a:avLst/>
          </a:prstGeom>
          <a:solidFill>
            <a:schemeClr val="tx1">
              <a:alpha val="522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21" name="Grupp 20">
            <a:extLst>
              <a:ext uri="{FF2B5EF4-FFF2-40B4-BE49-F238E27FC236}">
                <a16:creationId xmlns:a16="http://schemas.microsoft.com/office/drawing/2014/main" id="{2731B411-F01D-D88C-C5AD-98BA11A2E177}"/>
              </a:ext>
            </a:extLst>
          </p:cNvPr>
          <p:cNvGrpSpPr/>
          <p:nvPr/>
        </p:nvGrpSpPr>
        <p:grpSpPr>
          <a:xfrm>
            <a:off x="8778660" y="4170465"/>
            <a:ext cx="2640459" cy="1880052"/>
            <a:chOff x="763928" y="7242116"/>
            <a:chExt cx="2640459" cy="1880052"/>
          </a:xfrm>
        </p:grpSpPr>
        <p:sp>
          <p:nvSpPr>
            <p:cNvPr id="22" name="textruta 21">
              <a:extLst>
                <a:ext uri="{FF2B5EF4-FFF2-40B4-BE49-F238E27FC236}">
                  <a16:creationId xmlns:a16="http://schemas.microsoft.com/office/drawing/2014/main" id="{2AACA4A0-69A1-A835-6FE2-28CB9944E7D0}"/>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bg1"/>
                  </a:solidFill>
                  <a:latin typeface="Greycliff CF Heavy" pitchFamily="2" charset="77"/>
                </a:rPr>
                <a:t>4</a:t>
              </a:r>
            </a:p>
          </p:txBody>
        </p:sp>
        <p:sp>
          <p:nvSpPr>
            <p:cNvPr id="23" name="textruta 22">
              <a:extLst>
                <a:ext uri="{FF2B5EF4-FFF2-40B4-BE49-F238E27FC236}">
                  <a16:creationId xmlns:a16="http://schemas.microsoft.com/office/drawing/2014/main" id="{2A8B3E55-B9B3-7B2C-A319-866421E54112}"/>
                </a:ext>
              </a:extLst>
            </p:cNvPr>
            <p:cNvSpPr txBox="1"/>
            <p:nvPr/>
          </p:nvSpPr>
          <p:spPr>
            <a:xfrm>
              <a:off x="833481" y="8291171"/>
              <a:ext cx="2501351" cy="830997"/>
            </a:xfrm>
            <a:prstGeom prst="rect">
              <a:avLst/>
            </a:prstGeom>
            <a:noFill/>
          </p:spPr>
          <p:txBody>
            <a:bodyPr wrap="square" rtlCol="0">
              <a:spAutoFit/>
            </a:bodyPr>
            <a:lstStyle/>
            <a:p>
              <a:pPr algn="ctr"/>
              <a:r>
                <a:rPr lang="sv-SE" sz="1600" dirty="0" err="1">
                  <a:solidFill>
                    <a:schemeClr val="bg1"/>
                  </a:solidFill>
                  <a:latin typeface="Greycliff CF" pitchFamily="2" charset="77"/>
                </a:rPr>
                <a:t>participants</a:t>
              </a:r>
              <a:r>
                <a:rPr lang="sv-SE" sz="1600" dirty="0">
                  <a:solidFill>
                    <a:schemeClr val="bg1"/>
                  </a:solidFill>
                  <a:latin typeface="Greycliff CF" pitchFamily="2" charset="77"/>
                </a:rPr>
                <a:t> in the </a:t>
              </a:r>
              <a:r>
                <a:rPr lang="sv-SE" sz="1600" dirty="0" err="1">
                  <a:solidFill>
                    <a:schemeClr val="bg1"/>
                  </a:solidFill>
                  <a:latin typeface="Greycliff CF" pitchFamily="2" charset="77"/>
                </a:rPr>
                <a:t>nlu</a:t>
              </a:r>
              <a:r>
                <a:rPr lang="sv-SE" sz="1600" dirty="0">
                  <a:solidFill>
                    <a:schemeClr val="bg1"/>
                  </a:solidFill>
                  <a:latin typeface="Greycliff CF" pitchFamily="2" charset="77"/>
                </a:rPr>
                <a:t> talent program </a:t>
              </a:r>
              <a:r>
                <a:rPr lang="sv-SE" sz="1600" dirty="0" err="1">
                  <a:solidFill>
                    <a:schemeClr val="bg1"/>
                  </a:solidFill>
                  <a:latin typeface="Greycliff CF" pitchFamily="2" charset="77"/>
                </a:rPr>
                <a:t>hosted</a:t>
              </a:r>
              <a:r>
                <a:rPr lang="sv-SE" sz="1600" dirty="0">
                  <a:solidFill>
                    <a:schemeClr val="bg1"/>
                  </a:solidFill>
                  <a:latin typeface="Greycliff CF" pitchFamily="2" charset="77"/>
                </a:rPr>
                <a:t> by partners</a:t>
              </a:r>
            </a:p>
          </p:txBody>
        </p:sp>
      </p:grpSp>
      <p:grpSp>
        <p:nvGrpSpPr>
          <p:cNvPr id="6" name="Grupp 5">
            <a:extLst>
              <a:ext uri="{FF2B5EF4-FFF2-40B4-BE49-F238E27FC236}">
                <a16:creationId xmlns:a16="http://schemas.microsoft.com/office/drawing/2014/main" id="{1A6935E8-A88D-3905-E5F5-F1BB15F52881}"/>
              </a:ext>
            </a:extLst>
          </p:cNvPr>
          <p:cNvGrpSpPr/>
          <p:nvPr/>
        </p:nvGrpSpPr>
        <p:grpSpPr>
          <a:xfrm>
            <a:off x="6132675" y="2290413"/>
            <a:ext cx="3000201" cy="1387609"/>
            <a:chOff x="404186" y="7242116"/>
            <a:chExt cx="3000201" cy="1387609"/>
          </a:xfrm>
        </p:grpSpPr>
        <p:sp>
          <p:nvSpPr>
            <p:cNvPr id="7" name="textruta 6">
              <a:extLst>
                <a:ext uri="{FF2B5EF4-FFF2-40B4-BE49-F238E27FC236}">
                  <a16:creationId xmlns:a16="http://schemas.microsoft.com/office/drawing/2014/main" id="{56617CD5-569F-9094-05A9-09C294F62713}"/>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bg1"/>
                  </a:solidFill>
                  <a:latin typeface="Greycliff CF Heavy" pitchFamily="2" charset="77"/>
                </a:rPr>
                <a:t>40+</a:t>
              </a:r>
            </a:p>
          </p:txBody>
        </p:sp>
        <p:sp>
          <p:nvSpPr>
            <p:cNvPr id="8" name="textruta 7">
              <a:extLst>
                <a:ext uri="{FF2B5EF4-FFF2-40B4-BE49-F238E27FC236}">
                  <a16:creationId xmlns:a16="http://schemas.microsoft.com/office/drawing/2014/main" id="{FD7A8AEA-C81A-E446-AE71-0EB6285BCDA2}"/>
                </a:ext>
              </a:extLst>
            </p:cNvPr>
            <p:cNvSpPr txBox="1"/>
            <p:nvPr/>
          </p:nvSpPr>
          <p:spPr>
            <a:xfrm>
              <a:off x="404186" y="8291171"/>
              <a:ext cx="3000201" cy="338554"/>
            </a:xfrm>
            <a:prstGeom prst="rect">
              <a:avLst/>
            </a:prstGeom>
            <a:noFill/>
          </p:spPr>
          <p:txBody>
            <a:bodyPr wrap="square" rtlCol="0">
              <a:spAutoFit/>
            </a:bodyPr>
            <a:lstStyle/>
            <a:p>
              <a:pPr algn="ctr"/>
              <a:r>
                <a:rPr lang="sv-SE" sz="1600" dirty="0" err="1">
                  <a:solidFill>
                    <a:schemeClr val="bg1"/>
                  </a:solidFill>
                  <a:latin typeface="Greycliff CF" pitchFamily="2" charset="77"/>
                </a:rPr>
                <a:t>Msek</a:t>
              </a:r>
              <a:r>
                <a:rPr lang="sv-SE" sz="1600" dirty="0">
                  <a:solidFill>
                    <a:schemeClr val="bg1"/>
                  </a:solidFill>
                  <a:latin typeface="Greycliff CF" pitchFamily="2" charset="77"/>
                </a:rPr>
                <a:t> total </a:t>
              </a:r>
              <a:r>
                <a:rPr lang="sv-SE" sz="1600" dirty="0" err="1">
                  <a:solidFill>
                    <a:schemeClr val="bg1"/>
                  </a:solidFill>
                  <a:latin typeface="Greycliff CF" pitchFamily="2" charset="77"/>
                </a:rPr>
                <a:t>investments</a:t>
              </a:r>
              <a:endParaRPr lang="sv-SE" sz="1600" dirty="0">
                <a:solidFill>
                  <a:schemeClr val="bg1"/>
                </a:solidFill>
                <a:latin typeface="Greycliff CF" pitchFamily="2" charset="77"/>
              </a:endParaRPr>
            </a:p>
          </p:txBody>
        </p:sp>
      </p:grpSp>
      <p:grpSp>
        <p:nvGrpSpPr>
          <p:cNvPr id="15" name="Grupp 14">
            <a:extLst>
              <a:ext uri="{FF2B5EF4-FFF2-40B4-BE49-F238E27FC236}">
                <a16:creationId xmlns:a16="http://schemas.microsoft.com/office/drawing/2014/main" id="{93D8BCC3-1F07-F0C2-5F03-17D7082AD840}"/>
              </a:ext>
            </a:extLst>
          </p:cNvPr>
          <p:cNvGrpSpPr/>
          <p:nvPr/>
        </p:nvGrpSpPr>
        <p:grpSpPr>
          <a:xfrm>
            <a:off x="8586090" y="2290413"/>
            <a:ext cx="3000201" cy="1880052"/>
            <a:chOff x="404186" y="7242116"/>
            <a:chExt cx="3000201" cy="1880052"/>
          </a:xfrm>
        </p:grpSpPr>
        <p:sp>
          <p:nvSpPr>
            <p:cNvPr id="16" name="textruta 15">
              <a:extLst>
                <a:ext uri="{FF2B5EF4-FFF2-40B4-BE49-F238E27FC236}">
                  <a16:creationId xmlns:a16="http://schemas.microsoft.com/office/drawing/2014/main" id="{D255C825-837F-27F2-CC2F-74B72920D794}"/>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bg1"/>
                  </a:solidFill>
                  <a:latin typeface="Greycliff CF Heavy" pitchFamily="2" charset="77"/>
                </a:rPr>
                <a:t>40+</a:t>
              </a:r>
            </a:p>
          </p:txBody>
        </p:sp>
        <p:sp>
          <p:nvSpPr>
            <p:cNvPr id="17" name="textruta 16">
              <a:extLst>
                <a:ext uri="{FF2B5EF4-FFF2-40B4-BE49-F238E27FC236}">
                  <a16:creationId xmlns:a16="http://schemas.microsoft.com/office/drawing/2014/main" id="{18CE8B38-54F3-FA74-13F2-BD1CDA967C90}"/>
                </a:ext>
              </a:extLst>
            </p:cNvPr>
            <p:cNvSpPr txBox="1"/>
            <p:nvPr/>
          </p:nvSpPr>
          <p:spPr>
            <a:xfrm>
              <a:off x="404186" y="8291171"/>
              <a:ext cx="3000201" cy="830997"/>
            </a:xfrm>
            <a:prstGeom prst="rect">
              <a:avLst/>
            </a:prstGeom>
            <a:noFill/>
          </p:spPr>
          <p:txBody>
            <a:bodyPr wrap="square" rtlCol="0">
              <a:noAutofit/>
            </a:bodyPr>
            <a:lstStyle/>
            <a:p>
              <a:pPr algn="ctr"/>
              <a:r>
                <a:rPr lang="sv-SE" sz="1600" dirty="0">
                  <a:solidFill>
                    <a:schemeClr val="bg1"/>
                  </a:solidFill>
                  <a:latin typeface="Greycliff CF" pitchFamily="2" charset="77"/>
                </a:rPr>
                <a:t>partners </a:t>
              </a:r>
              <a:r>
                <a:rPr lang="sv-SE" sz="1600" dirty="0" err="1">
                  <a:solidFill>
                    <a:schemeClr val="bg1"/>
                  </a:solidFill>
                  <a:latin typeface="Greycliff CF" pitchFamily="2" charset="77"/>
                </a:rPr>
                <a:t>involved</a:t>
              </a:r>
              <a:r>
                <a:rPr lang="sv-SE" sz="1600" dirty="0">
                  <a:solidFill>
                    <a:schemeClr val="bg1"/>
                  </a:solidFill>
                  <a:latin typeface="Greycliff CF" pitchFamily="2" charset="77"/>
                </a:rPr>
                <a:t> </a:t>
              </a:r>
              <a:br>
                <a:rPr lang="sv-SE" sz="1600" dirty="0">
                  <a:solidFill>
                    <a:schemeClr val="bg1"/>
                  </a:solidFill>
                  <a:latin typeface="Greycliff CF" pitchFamily="2" charset="77"/>
                </a:rPr>
              </a:br>
              <a:r>
                <a:rPr lang="sv-SE" sz="1600" dirty="0">
                  <a:solidFill>
                    <a:schemeClr val="bg1"/>
                  </a:solidFill>
                  <a:latin typeface="Greycliff CF" pitchFamily="2" charset="77"/>
                </a:rPr>
                <a:t>in </a:t>
              </a:r>
              <a:r>
                <a:rPr lang="sv-SE" sz="1600" dirty="0" err="1">
                  <a:solidFill>
                    <a:schemeClr val="bg1"/>
                  </a:solidFill>
                  <a:latin typeface="Greycliff CF" pitchFamily="2" charset="77"/>
                </a:rPr>
                <a:t>projects</a:t>
              </a:r>
              <a:endParaRPr lang="sv-SE" sz="1600" dirty="0">
                <a:solidFill>
                  <a:schemeClr val="bg1"/>
                </a:solidFill>
                <a:latin typeface="Greycliff CF" pitchFamily="2" charset="77"/>
              </a:endParaRPr>
            </a:p>
          </p:txBody>
        </p:sp>
      </p:grpSp>
      <p:grpSp>
        <p:nvGrpSpPr>
          <p:cNvPr id="18" name="Grupp 17">
            <a:extLst>
              <a:ext uri="{FF2B5EF4-FFF2-40B4-BE49-F238E27FC236}">
                <a16:creationId xmlns:a16="http://schemas.microsoft.com/office/drawing/2014/main" id="{E418214F-D932-8299-4BAA-3ED348990646}"/>
              </a:ext>
            </a:extLst>
          </p:cNvPr>
          <p:cNvGrpSpPr/>
          <p:nvPr/>
        </p:nvGrpSpPr>
        <p:grpSpPr>
          <a:xfrm>
            <a:off x="6273875" y="4170465"/>
            <a:ext cx="2743200" cy="1633830"/>
            <a:chOff x="661187" y="7242116"/>
            <a:chExt cx="2743200" cy="1633830"/>
          </a:xfrm>
        </p:grpSpPr>
        <p:sp>
          <p:nvSpPr>
            <p:cNvPr id="19" name="textruta 18">
              <a:extLst>
                <a:ext uri="{FF2B5EF4-FFF2-40B4-BE49-F238E27FC236}">
                  <a16:creationId xmlns:a16="http://schemas.microsoft.com/office/drawing/2014/main" id="{0325F143-934B-9F58-40B0-6629D1AED2E6}"/>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bg1"/>
                  </a:solidFill>
                  <a:latin typeface="Greycliff CF Heavy" pitchFamily="2" charset="77"/>
                </a:rPr>
                <a:t>100+</a:t>
              </a:r>
            </a:p>
          </p:txBody>
        </p:sp>
        <p:sp>
          <p:nvSpPr>
            <p:cNvPr id="20" name="textruta 19">
              <a:extLst>
                <a:ext uri="{FF2B5EF4-FFF2-40B4-BE49-F238E27FC236}">
                  <a16:creationId xmlns:a16="http://schemas.microsoft.com/office/drawing/2014/main" id="{3933607D-E12A-56ED-98D0-AD1E8E14170E}"/>
                </a:ext>
              </a:extLst>
            </p:cNvPr>
            <p:cNvSpPr txBox="1"/>
            <p:nvPr/>
          </p:nvSpPr>
          <p:spPr>
            <a:xfrm>
              <a:off x="661187" y="8291171"/>
              <a:ext cx="2640460" cy="584775"/>
            </a:xfrm>
            <a:prstGeom prst="rect">
              <a:avLst/>
            </a:prstGeom>
            <a:noFill/>
          </p:spPr>
          <p:txBody>
            <a:bodyPr wrap="square" rtlCol="0">
              <a:spAutoFit/>
            </a:bodyPr>
            <a:lstStyle/>
            <a:p>
              <a:pPr algn="ctr"/>
              <a:r>
                <a:rPr lang="sv-SE" sz="1600" dirty="0" err="1">
                  <a:solidFill>
                    <a:schemeClr val="bg1"/>
                  </a:solidFill>
                  <a:latin typeface="Greycliff CF" pitchFamily="2" charset="77"/>
                </a:rPr>
                <a:t>participants</a:t>
              </a:r>
              <a:r>
                <a:rPr lang="sv-SE" sz="1600" dirty="0">
                  <a:solidFill>
                    <a:schemeClr val="bg1"/>
                  </a:solidFill>
                  <a:latin typeface="Greycliff CF" pitchFamily="2" charset="77"/>
                </a:rPr>
                <a:t> at bi-</a:t>
              </a:r>
              <a:r>
                <a:rPr lang="sv-SE" sz="1600" dirty="0" err="1">
                  <a:solidFill>
                    <a:schemeClr val="bg1"/>
                  </a:solidFill>
                  <a:latin typeface="Greycliff CF" pitchFamily="2" charset="77"/>
                </a:rPr>
                <a:t>weekly</a:t>
              </a:r>
              <a:br>
                <a:rPr lang="sv-SE" sz="1600" dirty="0">
                  <a:solidFill>
                    <a:schemeClr val="bg1"/>
                  </a:solidFill>
                  <a:latin typeface="Greycliff CF" pitchFamily="2" charset="77"/>
                </a:rPr>
              </a:br>
              <a:r>
                <a:rPr lang="sv-SE" sz="1600" dirty="0">
                  <a:solidFill>
                    <a:schemeClr val="bg1"/>
                  </a:solidFill>
                  <a:latin typeface="Greycliff CF" pitchFamily="2" charset="77"/>
                </a:rPr>
                <a:t> </a:t>
              </a:r>
              <a:r>
                <a:rPr lang="sv-SE" sz="1600" dirty="0" err="1">
                  <a:solidFill>
                    <a:schemeClr val="bg1"/>
                  </a:solidFill>
                  <a:latin typeface="Greycliff CF" pitchFamily="2" charset="77"/>
                </a:rPr>
                <a:t>nlp</a:t>
              </a:r>
              <a:r>
                <a:rPr lang="sv-SE" sz="1600" dirty="0">
                  <a:solidFill>
                    <a:schemeClr val="bg1"/>
                  </a:solidFill>
                  <a:latin typeface="Greycliff CF" pitchFamily="2" charset="77"/>
                </a:rPr>
                <a:t> </a:t>
              </a:r>
              <a:r>
                <a:rPr lang="sv-SE" sz="1600" dirty="0" err="1">
                  <a:solidFill>
                    <a:schemeClr val="bg1"/>
                  </a:solidFill>
                  <a:latin typeface="Greycliff CF" pitchFamily="2" charset="77"/>
                </a:rPr>
                <a:t>seminars</a:t>
              </a:r>
              <a:endParaRPr lang="sv-SE" sz="1600" dirty="0">
                <a:solidFill>
                  <a:schemeClr val="bg1"/>
                </a:solidFill>
                <a:latin typeface="Greycliff CF" pitchFamily="2" charset="77"/>
              </a:endParaRPr>
            </a:p>
          </p:txBody>
        </p:sp>
      </p:grpSp>
      <p:sp>
        <p:nvSpPr>
          <p:cNvPr id="9" name="Rektangel 8">
            <a:extLst>
              <a:ext uri="{FF2B5EF4-FFF2-40B4-BE49-F238E27FC236}">
                <a16:creationId xmlns:a16="http://schemas.microsoft.com/office/drawing/2014/main" id="{E83C30C1-6094-AADD-9121-3E29BB8B948D}"/>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485821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700"/>
        <p:cNvGrpSpPr/>
        <p:nvPr/>
      </p:nvGrpSpPr>
      <p:grpSpPr>
        <a:xfrm>
          <a:off x="0" y="0"/>
          <a:ext cx="0" cy="0"/>
          <a:chOff x="0" y="0"/>
          <a:chExt cx="0" cy="0"/>
        </a:xfrm>
      </p:grpSpPr>
      <p:pic>
        <p:nvPicPr>
          <p:cNvPr id="701" name="Google Shape;701;g13138f3725e_0_10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32941" y="3171322"/>
            <a:ext cx="3227700" cy="3240000"/>
          </a:xfrm>
          <a:prstGeom prst="ellipse">
            <a:avLst/>
          </a:prstGeom>
          <a:noFill/>
          <a:ln>
            <a:noFill/>
          </a:ln>
        </p:spPr>
      </p:pic>
      <p:pic>
        <p:nvPicPr>
          <p:cNvPr id="702" name="Google Shape;702;g13138f3725e_0_1056" descr="Om Kungliga biblioteket – Kungliga biblioteket – Sveriges nationalbibliotek  – kb.s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56819" y="1410348"/>
            <a:ext cx="3245700" cy="3240000"/>
          </a:xfrm>
          <a:prstGeom prst="ellipse">
            <a:avLst/>
          </a:prstGeom>
          <a:noFill/>
          <a:ln>
            <a:noFill/>
          </a:ln>
        </p:spPr>
      </p:pic>
      <p:pic>
        <p:nvPicPr>
          <p:cNvPr id="703" name="Google Shape;703;g13138f3725e_0_1056" descr="Sveriges snabbaste superdator för AI är invigd - Linköpings universitet"/>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161352" y="1383012"/>
            <a:ext cx="3240000" cy="3240000"/>
          </a:xfrm>
          <a:prstGeom prst="ellipse">
            <a:avLst/>
          </a:prstGeom>
          <a:noFill/>
          <a:ln>
            <a:noFill/>
          </a:ln>
        </p:spPr>
      </p:pic>
      <p:sp>
        <p:nvSpPr>
          <p:cNvPr id="704" name="Google Shape;704;g13138f3725e_0_1056"/>
          <p:cNvSpPr/>
          <p:nvPr/>
        </p:nvSpPr>
        <p:spPr>
          <a:xfrm>
            <a:off x="5451525" y="1410348"/>
            <a:ext cx="3240000" cy="3240000"/>
          </a:xfrm>
          <a:prstGeom prst="ellipse">
            <a:avLst/>
          </a:prstGeom>
          <a:solidFill>
            <a:schemeClr val="accent4">
              <a:alpha val="6078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DF9"/>
                </a:solidFill>
                <a:effectLst/>
                <a:uLnTx/>
                <a:uFillTx/>
                <a:latin typeface="Greycliff CF" pitchFamily="2" charset="77"/>
                <a:ea typeface="Arial"/>
                <a:cs typeface="Arial"/>
                <a:sym typeface="Arial"/>
              </a:rPr>
              <a:t>Data</a:t>
            </a:r>
            <a:r>
              <a:rPr kumimoji="0" lang="en-US" sz="2400" b="0" i="0" u="none" strike="noStrike" kern="1200" cap="none" spc="0" normalizeH="0" baseline="0" noProof="0" dirty="0">
                <a:ln>
                  <a:noFill/>
                </a:ln>
                <a:solidFill>
                  <a:srgbClr val="FFFDF9"/>
                </a:solidFill>
                <a:effectLst/>
                <a:uLnTx/>
                <a:uFillTx/>
                <a:latin typeface="Arial"/>
                <a:ea typeface="Arial"/>
                <a:cs typeface="Arial"/>
                <a:sym typeface="Arial"/>
              </a:rPr>
              <a:t> </a:t>
            </a:r>
            <a:endParaRPr kumimoji="0" sz="1800" b="0" i="0" u="none" strike="noStrike" kern="1200" cap="none" spc="0" normalizeH="0" baseline="0" noProof="0" dirty="0">
              <a:ln>
                <a:noFill/>
              </a:ln>
              <a:solidFill>
                <a:srgbClr val="0D1F2C"/>
              </a:solidFill>
              <a:effectLst/>
              <a:uLnTx/>
              <a:uFillTx/>
              <a:latin typeface="Calibri" panose="020F0502020204030204"/>
              <a:ea typeface="+mn-ea"/>
              <a:cs typeface="+mn-cs"/>
            </a:endParaRPr>
          </a:p>
        </p:txBody>
      </p:sp>
      <p:sp>
        <p:nvSpPr>
          <p:cNvPr id="705" name="Google Shape;705;g13138f3725e_0_1056"/>
          <p:cNvSpPr/>
          <p:nvPr/>
        </p:nvSpPr>
        <p:spPr>
          <a:xfrm>
            <a:off x="8156058" y="1383011"/>
            <a:ext cx="3240000" cy="3240000"/>
          </a:xfrm>
          <a:prstGeom prst="ellipse">
            <a:avLst/>
          </a:prstGeom>
          <a:solidFill>
            <a:schemeClr val="accent4">
              <a:alpha val="6078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DF9"/>
                </a:solidFill>
                <a:effectLst/>
                <a:uLnTx/>
                <a:uFillTx/>
                <a:latin typeface="Greycliff CF" pitchFamily="2" charset="77"/>
                <a:ea typeface="Arial"/>
                <a:cs typeface="Arial"/>
                <a:sym typeface="Arial"/>
              </a:rPr>
              <a:t>Infrastructure</a:t>
            </a:r>
            <a:r>
              <a:rPr kumimoji="0" lang="en-US" sz="2400" b="0" i="0" u="none" strike="noStrike" kern="1200" cap="none" spc="0" normalizeH="0" baseline="0" noProof="0" dirty="0">
                <a:ln>
                  <a:noFill/>
                </a:ln>
                <a:solidFill>
                  <a:srgbClr val="FFFDF9"/>
                </a:solidFill>
                <a:effectLst/>
                <a:uLnTx/>
                <a:uFillTx/>
                <a:latin typeface="Arial"/>
                <a:ea typeface="Arial"/>
                <a:cs typeface="Arial"/>
                <a:sym typeface="Arial"/>
              </a:rPr>
              <a:t> </a:t>
            </a:r>
            <a:endParaRPr kumimoji="0" sz="1800" b="0" i="0" u="none" strike="noStrike" kern="1200" cap="none" spc="0" normalizeH="0" baseline="0" noProof="0" dirty="0">
              <a:ln>
                <a:noFill/>
              </a:ln>
              <a:solidFill>
                <a:srgbClr val="0D1F2C"/>
              </a:solidFill>
              <a:effectLst/>
              <a:uLnTx/>
              <a:uFillTx/>
              <a:latin typeface="Calibri" panose="020F0502020204030204"/>
              <a:ea typeface="+mn-ea"/>
              <a:cs typeface="+mn-cs"/>
            </a:endParaRPr>
          </a:p>
        </p:txBody>
      </p:sp>
      <p:sp>
        <p:nvSpPr>
          <p:cNvPr id="706" name="Google Shape;706;g13138f3725e_0_1056"/>
          <p:cNvSpPr/>
          <p:nvPr/>
        </p:nvSpPr>
        <p:spPr>
          <a:xfrm>
            <a:off x="6738729" y="3171322"/>
            <a:ext cx="3240000" cy="3240000"/>
          </a:xfrm>
          <a:prstGeom prst="ellipse">
            <a:avLst/>
          </a:prstGeom>
          <a:solidFill>
            <a:schemeClr val="accent4">
              <a:alpha val="6078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DF9"/>
                </a:solidFill>
                <a:effectLst/>
                <a:uLnTx/>
                <a:uFillTx/>
                <a:latin typeface="Greycliff CF" pitchFamily="2" charset="77"/>
                <a:ea typeface="+mn-ea"/>
                <a:cs typeface="+mn-cs"/>
              </a:rPr>
              <a:t>Competence</a:t>
            </a:r>
            <a:endParaRPr kumimoji="0" sz="1800" b="0" i="0" u="none" strike="noStrike" kern="1200" cap="none" spc="0" normalizeH="0" baseline="0" noProof="0" dirty="0">
              <a:ln>
                <a:noFill/>
              </a:ln>
              <a:solidFill>
                <a:srgbClr val="0D1F2C"/>
              </a:solidFill>
              <a:effectLst/>
              <a:uLnTx/>
              <a:uFillTx/>
              <a:latin typeface="Greycliff CF" pitchFamily="2" charset="77"/>
              <a:ea typeface="+mn-ea"/>
              <a:cs typeface="+mn-cs"/>
            </a:endParaRPr>
          </a:p>
        </p:txBody>
      </p:sp>
      <p:pic>
        <p:nvPicPr>
          <p:cNvPr id="709" name="Google Shape;709;g13138f3725e_0_105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2800" y="1880917"/>
            <a:ext cx="597751" cy="636917"/>
          </a:xfrm>
          <a:prstGeom prst="rect">
            <a:avLst/>
          </a:prstGeom>
          <a:noFill/>
          <a:ln>
            <a:noFill/>
          </a:ln>
        </p:spPr>
      </p:pic>
      <p:sp>
        <p:nvSpPr>
          <p:cNvPr id="4" name="Google Shape;225;g11eecc52329_0_1496">
            <a:extLst>
              <a:ext uri="{FF2B5EF4-FFF2-40B4-BE49-F238E27FC236}">
                <a16:creationId xmlns:a16="http://schemas.microsoft.com/office/drawing/2014/main" id="{24A809B7-11F0-65CF-C385-B9ADD9A6F2E5}"/>
              </a:ext>
            </a:extLst>
          </p:cNvPr>
          <p:cNvSpPr txBox="1">
            <a:spLocks/>
          </p:cNvSpPr>
          <p:nvPr/>
        </p:nvSpPr>
        <p:spPr>
          <a:xfrm>
            <a:off x="669600" y="907200"/>
            <a:ext cx="8294940" cy="938704"/>
          </a:xfrm>
          <a:prstGeom prst="rect">
            <a:avLst/>
          </a:prstGeom>
          <a:noFill/>
          <a:ln>
            <a:noFill/>
          </a:ln>
        </p:spPr>
        <p:txBody>
          <a:bodyPr spcFirstLastPara="1" wrap="square" lIns="90000" tIns="43200" rIns="90000" bIns="4320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90000"/>
              </a:lnSpc>
              <a:spcBef>
                <a:spcPts val="0"/>
              </a:spcBef>
              <a:spcAft>
                <a:spcPts val="0"/>
              </a:spcAft>
              <a:buClr>
                <a:srgbClr val="FFFDF9"/>
              </a:buClr>
              <a:buSzPts val="6400"/>
              <a:buFont typeface="Arial"/>
              <a:buNone/>
              <a:tabLst/>
              <a:defRPr/>
            </a:pPr>
            <a:r>
              <a:rPr kumimoji="0" lang="en-US" sz="4000" u="none" strike="noStrike" kern="1200" cap="none" spc="0" normalizeH="0" baseline="0" noProof="0" dirty="0">
                <a:ln>
                  <a:noFill/>
                </a:ln>
                <a:solidFill>
                  <a:srgbClr val="0D1F2C"/>
                </a:solidFill>
                <a:effectLst/>
                <a:uLnTx/>
                <a:uFillTx/>
              </a:rPr>
              <a:t>GPT-SW3 consortium</a:t>
            </a:r>
          </a:p>
        </p:txBody>
      </p:sp>
      <p:sp>
        <p:nvSpPr>
          <p:cNvPr id="5" name="textruta 4">
            <a:extLst>
              <a:ext uri="{FF2B5EF4-FFF2-40B4-BE49-F238E27FC236}">
                <a16:creationId xmlns:a16="http://schemas.microsoft.com/office/drawing/2014/main" id="{3C8DCF18-70D0-2D25-7E1B-1791BABD10DF}"/>
              </a:ext>
            </a:extLst>
          </p:cNvPr>
          <p:cNvSpPr txBox="1"/>
          <p:nvPr/>
        </p:nvSpPr>
        <p:spPr>
          <a:xfrm>
            <a:off x="665147" y="4926902"/>
            <a:ext cx="3658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D1F2C"/>
                </a:solidFill>
                <a:effectLst/>
                <a:uLnTx/>
                <a:uFillTx/>
                <a:latin typeface="Greycliff CF" pitchFamily="2" charset="77"/>
                <a:ea typeface="+mn-ea"/>
                <a:cs typeface="+mn-cs"/>
              </a:rPr>
              <a:t>AI Nordics community on Discord </a:t>
            </a:r>
          </a:p>
        </p:txBody>
      </p:sp>
      <p:cxnSp>
        <p:nvCxnSpPr>
          <p:cNvPr id="6" name="Rak 5">
            <a:extLst>
              <a:ext uri="{FF2B5EF4-FFF2-40B4-BE49-F238E27FC236}">
                <a16:creationId xmlns:a16="http://schemas.microsoft.com/office/drawing/2014/main" id="{4DF9287A-6A95-ADFA-B7B0-4A1EE5E8710F}"/>
              </a:ext>
            </a:extLst>
          </p:cNvPr>
          <p:cNvCxnSpPr/>
          <p:nvPr/>
        </p:nvCxnSpPr>
        <p:spPr>
          <a:xfrm>
            <a:off x="766763" y="5412609"/>
            <a:ext cx="4468691"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18E1BD86-35F0-C9C7-A885-03BFE8505057}"/>
              </a:ext>
            </a:extLst>
          </p:cNvPr>
          <p:cNvSpPr txBox="1"/>
          <p:nvPr/>
        </p:nvSpPr>
        <p:spPr>
          <a:xfrm>
            <a:off x="683638" y="5408045"/>
            <a:ext cx="6242805" cy="400110"/>
          </a:xfrm>
          <a:prstGeom prst="rect">
            <a:avLst/>
          </a:prstGeom>
          <a:noFill/>
        </p:spPr>
        <p:txBody>
          <a:bodyPr wrap="square" rtlCol="0">
            <a:spAutoFit/>
          </a:bodyPr>
          <a:lstStyle/>
          <a:p>
            <a:r>
              <a:rPr lang="en-US" sz="1200" dirty="0">
                <a:latin typeface="Greycliff CF" pitchFamily="2" charset="77"/>
              </a:rPr>
              <a:t>Data platform and deployment partners:</a:t>
            </a:r>
            <a:r>
              <a:rPr lang="en-US" sz="1200" strike="sngStrike" dirty="0">
                <a:latin typeface="Greycliff CF" pitchFamily="2" charset="77"/>
              </a:rPr>
              <a:t> </a:t>
            </a:r>
            <a:r>
              <a:rPr lang="en-US" sz="2000" strike="sngStrike" dirty="0">
                <a:latin typeface="Greycliff CF" pitchFamily="2" charset="77"/>
              </a:rPr>
              <a:t> </a:t>
            </a:r>
          </a:p>
        </p:txBody>
      </p:sp>
      <p:cxnSp>
        <p:nvCxnSpPr>
          <p:cNvPr id="8" name="Rak 7">
            <a:extLst>
              <a:ext uri="{FF2B5EF4-FFF2-40B4-BE49-F238E27FC236}">
                <a16:creationId xmlns:a16="http://schemas.microsoft.com/office/drawing/2014/main" id="{FF8926E7-21A0-BFA1-C0A5-C38D4FBB8903}"/>
              </a:ext>
            </a:extLst>
          </p:cNvPr>
          <p:cNvCxnSpPr/>
          <p:nvPr/>
        </p:nvCxnSpPr>
        <p:spPr>
          <a:xfrm>
            <a:off x="766800" y="4048946"/>
            <a:ext cx="446869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 name="Bildobjekt 9" descr="En bild som visar svart, mörker&#10;&#10;Automatiskt genererad beskrivning">
            <a:extLst>
              <a:ext uri="{FF2B5EF4-FFF2-40B4-BE49-F238E27FC236}">
                <a16:creationId xmlns:a16="http://schemas.microsoft.com/office/drawing/2014/main" id="{2602DBAE-E74B-C8A0-F8B5-6274D3BAB8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98058" y="5988020"/>
            <a:ext cx="858354" cy="217000"/>
          </a:xfrm>
          <a:prstGeom prst="rect">
            <a:avLst/>
          </a:prstGeom>
        </p:spPr>
      </p:pic>
      <p:pic>
        <p:nvPicPr>
          <p:cNvPr id="12" name="Bildobjekt 11">
            <a:extLst>
              <a:ext uri="{FF2B5EF4-FFF2-40B4-BE49-F238E27FC236}">
                <a16:creationId xmlns:a16="http://schemas.microsoft.com/office/drawing/2014/main" id="{62055C65-E974-2CD6-EC0F-E99CB3584F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800" y="5958161"/>
            <a:ext cx="1556540" cy="276718"/>
          </a:xfrm>
          <a:prstGeom prst="rect">
            <a:avLst/>
          </a:prstGeom>
        </p:spPr>
      </p:pic>
      <p:sp>
        <p:nvSpPr>
          <p:cNvPr id="2" name="Rektangel 1">
            <a:extLst>
              <a:ext uri="{FF2B5EF4-FFF2-40B4-BE49-F238E27FC236}">
                <a16:creationId xmlns:a16="http://schemas.microsoft.com/office/drawing/2014/main" id="{D751CAA6-531C-2012-2A34-5FF6E7053515}"/>
              </a:ext>
            </a:extLst>
          </p:cNvPr>
          <p:cNvSpPr/>
          <p:nvPr/>
        </p:nvSpPr>
        <p:spPr>
          <a:xfrm>
            <a:off x="0" y="0"/>
            <a:ext cx="391442" cy="6854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9" name="Bildobjekt 8">
            <a:extLst>
              <a:ext uri="{FF2B5EF4-FFF2-40B4-BE49-F238E27FC236}">
                <a16:creationId xmlns:a16="http://schemas.microsoft.com/office/drawing/2014/main" id="{65D87A1D-C1AE-6483-054F-12C3145CB1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636" y="4252345"/>
            <a:ext cx="715328" cy="526716"/>
          </a:xfrm>
          <a:prstGeom prst="rect">
            <a:avLst/>
          </a:prstGeom>
        </p:spPr>
      </p:pic>
      <p:pic>
        <p:nvPicPr>
          <p:cNvPr id="20" name="Bildobjekt 19">
            <a:extLst>
              <a:ext uri="{FF2B5EF4-FFF2-40B4-BE49-F238E27FC236}">
                <a16:creationId xmlns:a16="http://schemas.microsoft.com/office/drawing/2014/main" id="{C4B8A0E1-32E5-6BF0-7FCB-4F51B2B77D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2800" y="2694951"/>
            <a:ext cx="502408" cy="645768"/>
          </a:xfrm>
          <a:prstGeom prst="rect">
            <a:avLst/>
          </a:prstGeom>
        </p:spPr>
      </p:pic>
      <p:pic>
        <p:nvPicPr>
          <p:cNvPr id="21" name="Bildobjekt 20">
            <a:extLst>
              <a:ext uri="{FF2B5EF4-FFF2-40B4-BE49-F238E27FC236}">
                <a16:creationId xmlns:a16="http://schemas.microsoft.com/office/drawing/2014/main" id="{49473D03-AE45-B092-0823-03AC4F8E41E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2800" y="3561406"/>
            <a:ext cx="2279647" cy="251961"/>
          </a:xfrm>
          <a:prstGeom prst="rect">
            <a:avLst/>
          </a:prstGeom>
        </p:spPr>
      </p:pic>
    </p:spTree>
    <p:extLst>
      <p:ext uri="{BB962C8B-B14F-4D97-AF65-F5344CB8AC3E}">
        <p14:creationId xmlns:p14="http://schemas.microsoft.com/office/powerpoint/2010/main" val="1526159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ak 4">
            <a:extLst>
              <a:ext uri="{FF2B5EF4-FFF2-40B4-BE49-F238E27FC236}">
                <a16:creationId xmlns:a16="http://schemas.microsoft.com/office/drawing/2014/main" id="{613C5CDD-B38C-CF43-B2B1-466C1C355282}"/>
              </a:ext>
            </a:extLst>
          </p:cNvPr>
          <p:cNvCxnSpPr>
            <a:cxnSpLocks/>
          </p:cNvCxnSpPr>
          <p:nvPr/>
        </p:nvCxnSpPr>
        <p:spPr>
          <a:xfrm flipV="1">
            <a:off x="2896172"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Rak 4">
            <a:extLst>
              <a:ext uri="{FF2B5EF4-FFF2-40B4-BE49-F238E27FC236}">
                <a16:creationId xmlns:a16="http://schemas.microsoft.com/office/drawing/2014/main" id="{1724A52F-1641-744F-9C38-EE5CD022329F}"/>
              </a:ext>
            </a:extLst>
          </p:cNvPr>
          <p:cNvCxnSpPr>
            <a:cxnSpLocks/>
          </p:cNvCxnSpPr>
          <p:nvPr/>
        </p:nvCxnSpPr>
        <p:spPr>
          <a:xfrm flipV="1">
            <a:off x="5029063"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Rak 4">
            <a:extLst>
              <a:ext uri="{FF2B5EF4-FFF2-40B4-BE49-F238E27FC236}">
                <a16:creationId xmlns:a16="http://schemas.microsoft.com/office/drawing/2014/main" id="{FDD099B7-6BBC-304C-BF41-8714083BE2A5}"/>
              </a:ext>
            </a:extLst>
          </p:cNvPr>
          <p:cNvCxnSpPr>
            <a:cxnSpLocks/>
          </p:cNvCxnSpPr>
          <p:nvPr/>
        </p:nvCxnSpPr>
        <p:spPr>
          <a:xfrm flipV="1">
            <a:off x="7161954"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Rak 4">
            <a:extLst>
              <a:ext uri="{FF2B5EF4-FFF2-40B4-BE49-F238E27FC236}">
                <a16:creationId xmlns:a16="http://schemas.microsoft.com/office/drawing/2014/main" id="{AEDC1B9F-E7C0-684B-A516-61355971CCBB}"/>
              </a:ext>
            </a:extLst>
          </p:cNvPr>
          <p:cNvCxnSpPr>
            <a:cxnSpLocks/>
          </p:cNvCxnSpPr>
          <p:nvPr/>
        </p:nvCxnSpPr>
        <p:spPr>
          <a:xfrm flipV="1">
            <a:off x="9294845"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1FA9E18-F9BA-554E-B0C3-D807E7C129AB}"/>
              </a:ext>
            </a:extLst>
          </p:cNvPr>
          <p:cNvSpPr/>
          <p:nvPr/>
        </p:nvSpPr>
        <p:spPr>
          <a:xfrm>
            <a:off x="1008558" y="2899571"/>
            <a:ext cx="1588254" cy="187414"/>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Data</a:t>
            </a:r>
          </a:p>
        </p:txBody>
      </p:sp>
      <p:sp>
        <p:nvSpPr>
          <p:cNvPr id="44" name="Rectangle 43">
            <a:extLst>
              <a:ext uri="{FF2B5EF4-FFF2-40B4-BE49-F238E27FC236}">
                <a16:creationId xmlns:a16="http://schemas.microsoft.com/office/drawing/2014/main" id="{E6EED59B-D1A6-7349-8FD0-688A6D1D1265}"/>
              </a:ext>
            </a:extLst>
          </p:cNvPr>
          <p:cNvSpPr/>
          <p:nvPr/>
        </p:nvSpPr>
        <p:spPr>
          <a:xfrm>
            <a:off x="323532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Technology</a:t>
            </a:r>
          </a:p>
        </p:txBody>
      </p:sp>
      <p:sp>
        <p:nvSpPr>
          <p:cNvPr id="45" name="Rectangle 44">
            <a:extLst>
              <a:ext uri="{FF2B5EF4-FFF2-40B4-BE49-F238E27FC236}">
                <a16:creationId xmlns:a16="http://schemas.microsoft.com/office/drawing/2014/main" id="{E3136788-E284-8D45-ACDE-0D5D7256A76F}"/>
              </a:ext>
            </a:extLst>
          </p:cNvPr>
          <p:cNvSpPr/>
          <p:nvPr/>
        </p:nvSpPr>
        <p:spPr>
          <a:xfrm>
            <a:off x="743173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sz="1600" b="1" i="0" dirty="0">
                <a:solidFill>
                  <a:schemeClr val="bg2"/>
                </a:solidFill>
                <a:latin typeface="Greycliff CF" pitchFamily="2" charset="77"/>
              </a:rPr>
              <a:t>Organization</a:t>
            </a:r>
          </a:p>
          <a:p>
            <a:pPr algn="ctr"/>
            <a:r>
              <a:rPr lang="en-US" sz="1600" b="1" dirty="0">
                <a:solidFill>
                  <a:schemeClr val="bg2"/>
                </a:solidFill>
                <a:latin typeface="Greycliff CF" pitchFamily="2" charset="77"/>
              </a:rPr>
              <a:t>&amp; Culture</a:t>
            </a:r>
            <a:endParaRPr lang="en-US" sz="1600" b="1" i="0" dirty="0">
              <a:solidFill>
                <a:schemeClr val="bg2"/>
              </a:solidFill>
              <a:latin typeface="Greycliff CF" pitchFamily="2" charset="77"/>
            </a:endParaRPr>
          </a:p>
        </p:txBody>
      </p:sp>
      <p:sp>
        <p:nvSpPr>
          <p:cNvPr id="47" name="Rectangle 46">
            <a:extLst>
              <a:ext uri="{FF2B5EF4-FFF2-40B4-BE49-F238E27FC236}">
                <a16:creationId xmlns:a16="http://schemas.microsoft.com/office/drawing/2014/main" id="{7F01CF3F-8D6F-2D4D-8DF1-BB200387776B}"/>
              </a:ext>
            </a:extLst>
          </p:cNvPr>
          <p:cNvSpPr/>
          <p:nvPr/>
        </p:nvSpPr>
        <p:spPr>
          <a:xfrm>
            <a:off x="530160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Expertise</a:t>
            </a:r>
          </a:p>
        </p:txBody>
      </p:sp>
      <p:sp>
        <p:nvSpPr>
          <p:cNvPr id="48" name="Rectangle 47">
            <a:extLst>
              <a:ext uri="{FF2B5EF4-FFF2-40B4-BE49-F238E27FC236}">
                <a16:creationId xmlns:a16="http://schemas.microsoft.com/office/drawing/2014/main" id="{B55E358D-8A18-7D4E-9C55-65DDDBE12313}"/>
              </a:ext>
            </a:extLst>
          </p:cNvPr>
          <p:cNvSpPr/>
          <p:nvPr/>
        </p:nvSpPr>
        <p:spPr>
          <a:xfrm>
            <a:off x="9633994"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Ecosystem</a:t>
            </a:r>
          </a:p>
        </p:txBody>
      </p:sp>
      <p:sp>
        <p:nvSpPr>
          <p:cNvPr id="50" name="Rectangle 49">
            <a:extLst>
              <a:ext uri="{FF2B5EF4-FFF2-40B4-BE49-F238E27FC236}">
                <a16:creationId xmlns:a16="http://schemas.microsoft.com/office/drawing/2014/main" id="{0630BE1A-8456-B745-BB7C-38F05A8E760C}"/>
              </a:ext>
            </a:extLst>
          </p:cNvPr>
          <p:cNvSpPr/>
          <p:nvPr/>
        </p:nvSpPr>
        <p:spPr>
          <a:xfrm>
            <a:off x="766762" y="5086188"/>
            <a:ext cx="10658475" cy="738024"/>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rgbClr val="FFC000"/>
              </a:solidFill>
              <a:latin typeface="Greycliff CF" pitchFamily="2" charset="77"/>
            </a:endParaRPr>
          </a:p>
          <a:p>
            <a:pPr algn="ctr"/>
            <a:endParaRPr lang="en-US" sz="1800" b="1" i="0">
              <a:solidFill>
                <a:srgbClr val="FFC000"/>
              </a:solidFill>
              <a:latin typeface="Greycliff CF" pitchFamily="2" charset="77"/>
            </a:endParaRPr>
          </a:p>
        </p:txBody>
      </p:sp>
      <p:sp>
        <p:nvSpPr>
          <p:cNvPr id="27" name="Rektangel 20">
            <a:extLst>
              <a:ext uri="{FF2B5EF4-FFF2-40B4-BE49-F238E27FC236}">
                <a16:creationId xmlns:a16="http://schemas.microsoft.com/office/drawing/2014/main" id="{214711A7-13B7-8646-B5F0-1CB49FA812C6}"/>
              </a:ext>
            </a:extLst>
          </p:cNvPr>
          <p:cNvSpPr/>
          <p:nvPr/>
        </p:nvSpPr>
        <p:spPr>
          <a:xfrm>
            <a:off x="766764" y="1917431"/>
            <a:ext cx="10658192" cy="411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Greycliff CF" pitchFamily="2" charset="77"/>
            </a:endParaRPr>
          </a:p>
        </p:txBody>
      </p:sp>
      <p:sp>
        <p:nvSpPr>
          <p:cNvPr id="33" name="Rectangle 32">
            <a:extLst>
              <a:ext uri="{FF2B5EF4-FFF2-40B4-BE49-F238E27FC236}">
                <a16:creationId xmlns:a16="http://schemas.microsoft.com/office/drawing/2014/main" id="{4EA3530C-59B7-DD4E-B068-62ABE8B97BEA}"/>
              </a:ext>
            </a:extLst>
          </p:cNvPr>
          <p:cNvSpPr/>
          <p:nvPr/>
        </p:nvSpPr>
        <p:spPr>
          <a:xfrm>
            <a:off x="766491" y="5926666"/>
            <a:ext cx="10658475" cy="419774"/>
          </a:xfrm>
          <a:prstGeom prst="rect">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Greycliff CF" pitchFamily="2" charset="77"/>
              </a:rPr>
              <a:t> </a:t>
            </a:r>
          </a:p>
          <a:p>
            <a:pPr algn="ctr"/>
            <a:endParaRPr lang="en-US" sz="1800" b="1">
              <a:solidFill>
                <a:schemeClr val="bg1"/>
              </a:solidFill>
              <a:latin typeface="Greycliff CF" pitchFamily="2" charset="77"/>
            </a:endParaRPr>
          </a:p>
        </p:txBody>
      </p:sp>
      <p:sp>
        <p:nvSpPr>
          <p:cNvPr id="2" name="textruta 76">
            <a:extLst>
              <a:ext uri="{FF2B5EF4-FFF2-40B4-BE49-F238E27FC236}">
                <a16:creationId xmlns:a16="http://schemas.microsoft.com/office/drawing/2014/main" id="{18747954-A909-E8EF-9741-2C4DC68C73FF}"/>
              </a:ext>
            </a:extLst>
          </p:cNvPr>
          <p:cNvSpPr txBox="1"/>
          <p:nvPr/>
        </p:nvSpPr>
        <p:spPr>
          <a:xfrm>
            <a:off x="669600" y="907200"/>
            <a:ext cx="9607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Knowing what it takes to apply AI</a:t>
            </a:r>
          </a:p>
        </p:txBody>
      </p:sp>
      <p:sp>
        <p:nvSpPr>
          <p:cNvPr id="6" name="textruta 5">
            <a:extLst>
              <a:ext uri="{FF2B5EF4-FFF2-40B4-BE49-F238E27FC236}">
                <a16:creationId xmlns:a16="http://schemas.microsoft.com/office/drawing/2014/main" id="{5F41CF5A-7A37-4548-0BB3-E6F2B8C73464}"/>
              </a:ext>
            </a:extLst>
          </p:cNvPr>
          <p:cNvSpPr txBox="1"/>
          <p:nvPr/>
        </p:nvSpPr>
        <p:spPr>
          <a:xfrm>
            <a:off x="932862" y="5947620"/>
            <a:ext cx="1614283" cy="369332"/>
          </a:xfrm>
          <a:prstGeom prst="rect">
            <a:avLst/>
          </a:prstGeom>
          <a:noFill/>
        </p:spPr>
        <p:txBody>
          <a:bodyPr wrap="square">
            <a:spAutoFit/>
          </a:bodyPr>
          <a:lstStyle/>
          <a:p>
            <a:r>
              <a:rPr lang="en-US" sz="1800" b="1" dirty="0">
                <a:latin typeface="Greycliff CF" pitchFamily="2" charset="77"/>
              </a:rPr>
              <a:t>Platforms</a:t>
            </a:r>
            <a:endParaRPr lang="sv-SE" dirty="0"/>
          </a:p>
        </p:txBody>
      </p:sp>
      <p:sp>
        <p:nvSpPr>
          <p:cNvPr id="8" name="textruta 7">
            <a:extLst>
              <a:ext uri="{FF2B5EF4-FFF2-40B4-BE49-F238E27FC236}">
                <a16:creationId xmlns:a16="http://schemas.microsoft.com/office/drawing/2014/main" id="{A2060BEA-0694-CABB-BF3A-6CD9707A7190}"/>
              </a:ext>
            </a:extLst>
          </p:cNvPr>
          <p:cNvSpPr txBox="1"/>
          <p:nvPr/>
        </p:nvSpPr>
        <p:spPr>
          <a:xfrm>
            <a:off x="926752" y="1949107"/>
            <a:ext cx="6097772" cy="369332"/>
          </a:xfrm>
          <a:prstGeom prst="rect">
            <a:avLst/>
          </a:prstGeom>
          <a:noFill/>
        </p:spPr>
        <p:txBody>
          <a:bodyPr wrap="square">
            <a:spAutoFit/>
          </a:bodyPr>
          <a:lstStyle/>
          <a:p>
            <a:r>
              <a:rPr lang="en-US" b="1" dirty="0">
                <a:latin typeface="Greycliff CF" pitchFamily="2" charset="77"/>
              </a:rPr>
              <a:t>Leadership</a:t>
            </a:r>
          </a:p>
        </p:txBody>
      </p:sp>
      <p:sp>
        <p:nvSpPr>
          <p:cNvPr id="11" name="textruta 10">
            <a:extLst>
              <a:ext uri="{FF2B5EF4-FFF2-40B4-BE49-F238E27FC236}">
                <a16:creationId xmlns:a16="http://schemas.microsoft.com/office/drawing/2014/main" id="{5A597124-EDDA-77E5-362C-3A812C17BDF0}"/>
              </a:ext>
            </a:extLst>
          </p:cNvPr>
          <p:cNvSpPr txBox="1"/>
          <p:nvPr/>
        </p:nvSpPr>
        <p:spPr>
          <a:xfrm>
            <a:off x="932862" y="5191485"/>
            <a:ext cx="2195474" cy="369332"/>
          </a:xfrm>
          <a:prstGeom prst="rect">
            <a:avLst/>
          </a:prstGeom>
          <a:noFill/>
        </p:spPr>
        <p:txBody>
          <a:bodyPr wrap="square">
            <a:spAutoFit/>
          </a:bodyPr>
          <a:lstStyle/>
          <a:p>
            <a:r>
              <a:rPr lang="en-US" sz="1800" b="1" dirty="0">
                <a:latin typeface="Greycliff CF" pitchFamily="2" charset="77"/>
              </a:rPr>
              <a:t>Collaboration</a:t>
            </a:r>
          </a:p>
        </p:txBody>
      </p:sp>
      <p:sp>
        <p:nvSpPr>
          <p:cNvPr id="17" name="Rektangel 20">
            <a:extLst>
              <a:ext uri="{FF2B5EF4-FFF2-40B4-BE49-F238E27FC236}">
                <a16:creationId xmlns:a16="http://schemas.microsoft.com/office/drawing/2014/main" id="{C524D9F4-1D61-E1FE-6985-AA1268E20E63}"/>
              </a:ext>
            </a:extLst>
          </p:cNvPr>
          <p:cNvSpPr/>
          <p:nvPr/>
        </p:nvSpPr>
        <p:spPr>
          <a:xfrm>
            <a:off x="773789" y="2416795"/>
            <a:ext cx="10658192" cy="411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Greycliff CF" pitchFamily="2" charset="77"/>
            </a:endParaRPr>
          </a:p>
        </p:txBody>
      </p:sp>
      <p:sp>
        <p:nvSpPr>
          <p:cNvPr id="18" name="textruta 17">
            <a:extLst>
              <a:ext uri="{FF2B5EF4-FFF2-40B4-BE49-F238E27FC236}">
                <a16:creationId xmlns:a16="http://schemas.microsoft.com/office/drawing/2014/main" id="{BC721F43-4F2D-1296-6E08-62B8566CD9D7}"/>
              </a:ext>
            </a:extLst>
          </p:cNvPr>
          <p:cNvSpPr txBox="1"/>
          <p:nvPr/>
        </p:nvSpPr>
        <p:spPr>
          <a:xfrm>
            <a:off x="933777" y="2448470"/>
            <a:ext cx="6097772" cy="369332"/>
          </a:xfrm>
          <a:prstGeom prst="rect">
            <a:avLst/>
          </a:prstGeom>
          <a:noFill/>
        </p:spPr>
        <p:txBody>
          <a:bodyPr wrap="square">
            <a:spAutoFit/>
          </a:bodyPr>
          <a:lstStyle/>
          <a:p>
            <a:r>
              <a:rPr lang="en-US" b="1" dirty="0">
                <a:latin typeface="Greycliff CF" pitchFamily="2" charset="77"/>
              </a:rPr>
              <a:t>Enablers</a:t>
            </a:r>
          </a:p>
        </p:txBody>
      </p:sp>
    </p:spTree>
    <p:extLst>
      <p:ext uri="{BB962C8B-B14F-4D97-AF65-F5344CB8AC3E}">
        <p14:creationId xmlns:p14="http://schemas.microsoft.com/office/powerpoint/2010/main" val="2508205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ak 4">
            <a:extLst>
              <a:ext uri="{FF2B5EF4-FFF2-40B4-BE49-F238E27FC236}">
                <a16:creationId xmlns:a16="http://schemas.microsoft.com/office/drawing/2014/main" id="{613C5CDD-B38C-CF43-B2B1-466C1C355282}"/>
              </a:ext>
            </a:extLst>
          </p:cNvPr>
          <p:cNvCxnSpPr>
            <a:cxnSpLocks/>
          </p:cNvCxnSpPr>
          <p:nvPr/>
        </p:nvCxnSpPr>
        <p:spPr>
          <a:xfrm flipV="1">
            <a:off x="2896172"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Rak 4">
            <a:extLst>
              <a:ext uri="{FF2B5EF4-FFF2-40B4-BE49-F238E27FC236}">
                <a16:creationId xmlns:a16="http://schemas.microsoft.com/office/drawing/2014/main" id="{1724A52F-1641-744F-9C38-EE5CD022329F}"/>
              </a:ext>
            </a:extLst>
          </p:cNvPr>
          <p:cNvCxnSpPr>
            <a:cxnSpLocks/>
          </p:cNvCxnSpPr>
          <p:nvPr/>
        </p:nvCxnSpPr>
        <p:spPr>
          <a:xfrm flipV="1">
            <a:off x="5029063"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Rak 4">
            <a:extLst>
              <a:ext uri="{FF2B5EF4-FFF2-40B4-BE49-F238E27FC236}">
                <a16:creationId xmlns:a16="http://schemas.microsoft.com/office/drawing/2014/main" id="{FDD099B7-6BBC-304C-BF41-8714083BE2A5}"/>
              </a:ext>
            </a:extLst>
          </p:cNvPr>
          <p:cNvCxnSpPr>
            <a:cxnSpLocks/>
          </p:cNvCxnSpPr>
          <p:nvPr/>
        </p:nvCxnSpPr>
        <p:spPr>
          <a:xfrm flipV="1">
            <a:off x="7161954"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Rak 4">
            <a:extLst>
              <a:ext uri="{FF2B5EF4-FFF2-40B4-BE49-F238E27FC236}">
                <a16:creationId xmlns:a16="http://schemas.microsoft.com/office/drawing/2014/main" id="{AEDC1B9F-E7C0-684B-A516-61355971CCBB}"/>
              </a:ext>
            </a:extLst>
          </p:cNvPr>
          <p:cNvCxnSpPr>
            <a:cxnSpLocks/>
          </p:cNvCxnSpPr>
          <p:nvPr/>
        </p:nvCxnSpPr>
        <p:spPr>
          <a:xfrm flipV="1">
            <a:off x="9294845" y="2290979"/>
            <a:ext cx="0" cy="3126096"/>
          </a:xfrm>
          <a:prstGeom prst="line">
            <a:avLst/>
          </a:prstGeom>
          <a:ln w="254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1FA9E18-F9BA-554E-B0C3-D807E7C129AB}"/>
              </a:ext>
            </a:extLst>
          </p:cNvPr>
          <p:cNvSpPr/>
          <p:nvPr/>
        </p:nvSpPr>
        <p:spPr>
          <a:xfrm>
            <a:off x="1008558" y="2899571"/>
            <a:ext cx="1588254" cy="187414"/>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Data</a:t>
            </a:r>
          </a:p>
        </p:txBody>
      </p:sp>
      <p:sp>
        <p:nvSpPr>
          <p:cNvPr id="44" name="Rectangle 43">
            <a:extLst>
              <a:ext uri="{FF2B5EF4-FFF2-40B4-BE49-F238E27FC236}">
                <a16:creationId xmlns:a16="http://schemas.microsoft.com/office/drawing/2014/main" id="{E6EED59B-D1A6-7349-8FD0-688A6D1D1265}"/>
              </a:ext>
            </a:extLst>
          </p:cNvPr>
          <p:cNvSpPr/>
          <p:nvPr/>
        </p:nvSpPr>
        <p:spPr>
          <a:xfrm>
            <a:off x="323532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Technology</a:t>
            </a:r>
          </a:p>
        </p:txBody>
      </p:sp>
      <p:sp>
        <p:nvSpPr>
          <p:cNvPr id="45" name="Rectangle 44">
            <a:extLst>
              <a:ext uri="{FF2B5EF4-FFF2-40B4-BE49-F238E27FC236}">
                <a16:creationId xmlns:a16="http://schemas.microsoft.com/office/drawing/2014/main" id="{E3136788-E284-8D45-ACDE-0D5D7256A76F}"/>
              </a:ext>
            </a:extLst>
          </p:cNvPr>
          <p:cNvSpPr/>
          <p:nvPr/>
        </p:nvSpPr>
        <p:spPr>
          <a:xfrm>
            <a:off x="743173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algn="ctr"/>
            <a:r>
              <a:rPr lang="en-US" sz="1600" b="1" i="0" dirty="0">
                <a:solidFill>
                  <a:schemeClr val="bg2"/>
                </a:solidFill>
                <a:latin typeface="Greycliff CF" pitchFamily="2" charset="77"/>
              </a:rPr>
              <a:t>Organization</a:t>
            </a:r>
          </a:p>
          <a:p>
            <a:pPr algn="ctr"/>
            <a:r>
              <a:rPr lang="en-US" sz="1600" b="1" dirty="0">
                <a:solidFill>
                  <a:schemeClr val="bg2"/>
                </a:solidFill>
                <a:latin typeface="Greycliff CF" pitchFamily="2" charset="77"/>
              </a:rPr>
              <a:t>&amp; Culture</a:t>
            </a:r>
            <a:endParaRPr lang="en-US" sz="1600" b="1" i="0" dirty="0">
              <a:solidFill>
                <a:schemeClr val="bg2"/>
              </a:solidFill>
              <a:latin typeface="Greycliff CF" pitchFamily="2" charset="77"/>
            </a:endParaRPr>
          </a:p>
        </p:txBody>
      </p:sp>
      <p:sp>
        <p:nvSpPr>
          <p:cNvPr id="47" name="Rectangle 46">
            <a:extLst>
              <a:ext uri="{FF2B5EF4-FFF2-40B4-BE49-F238E27FC236}">
                <a16:creationId xmlns:a16="http://schemas.microsoft.com/office/drawing/2014/main" id="{7F01CF3F-8D6F-2D4D-8DF1-BB200387776B}"/>
              </a:ext>
            </a:extLst>
          </p:cNvPr>
          <p:cNvSpPr/>
          <p:nvPr/>
        </p:nvSpPr>
        <p:spPr>
          <a:xfrm>
            <a:off x="5301601"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Expertise</a:t>
            </a:r>
          </a:p>
        </p:txBody>
      </p:sp>
      <p:sp>
        <p:nvSpPr>
          <p:cNvPr id="48" name="Rectangle 47">
            <a:extLst>
              <a:ext uri="{FF2B5EF4-FFF2-40B4-BE49-F238E27FC236}">
                <a16:creationId xmlns:a16="http://schemas.microsoft.com/office/drawing/2014/main" id="{B55E358D-8A18-7D4E-9C55-65DDDBE12313}"/>
              </a:ext>
            </a:extLst>
          </p:cNvPr>
          <p:cNvSpPr/>
          <p:nvPr/>
        </p:nvSpPr>
        <p:spPr>
          <a:xfrm>
            <a:off x="9633994" y="2899571"/>
            <a:ext cx="1588254" cy="289352"/>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US" sz="1600" b="1" i="0" dirty="0">
                <a:solidFill>
                  <a:schemeClr val="bg2"/>
                </a:solidFill>
                <a:latin typeface="Greycliff CF" pitchFamily="2" charset="77"/>
              </a:rPr>
              <a:t>Ecosystem</a:t>
            </a:r>
          </a:p>
        </p:txBody>
      </p:sp>
      <p:sp>
        <p:nvSpPr>
          <p:cNvPr id="50" name="Rectangle 49">
            <a:extLst>
              <a:ext uri="{FF2B5EF4-FFF2-40B4-BE49-F238E27FC236}">
                <a16:creationId xmlns:a16="http://schemas.microsoft.com/office/drawing/2014/main" id="{0630BE1A-8456-B745-BB7C-38F05A8E760C}"/>
              </a:ext>
            </a:extLst>
          </p:cNvPr>
          <p:cNvSpPr/>
          <p:nvPr/>
        </p:nvSpPr>
        <p:spPr>
          <a:xfrm>
            <a:off x="766762" y="5086188"/>
            <a:ext cx="10658475" cy="738024"/>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solidFill>
                <a:srgbClr val="FFC000"/>
              </a:solidFill>
              <a:latin typeface="Greycliff CF" pitchFamily="2" charset="77"/>
            </a:endParaRPr>
          </a:p>
          <a:p>
            <a:pPr algn="ctr"/>
            <a:endParaRPr lang="en-US" sz="1800" b="1" i="0">
              <a:solidFill>
                <a:srgbClr val="FFC000"/>
              </a:solidFill>
              <a:latin typeface="Greycliff CF" pitchFamily="2" charset="77"/>
            </a:endParaRPr>
          </a:p>
        </p:txBody>
      </p:sp>
      <p:sp>
        <p:nvSpPr>
          <p:cNvPr id="51" name="Ellips 109">
            <a:extLst>
              <a:ext uri="{FF2B5EF4-FFF2-40B4-BE49-F238E27FC236}">
                <a16:creationId xmlns:a16="http://schemas.microsoft.com/office/drawing/2014/main" id="{45880D36-FB3A-7541-84CA-B4D3DE632F06}"/>
              </a:ext>
            </a:extLst>
          </p:cNvPr>
          <p:cNvSpPr/>
          <p:nvPr/>
        </p:nvSpPr>
        <p:spPr>
          <a:xfrm>
            <a:off x="2342618" y="4259132"/>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ctr">
              <a:buClrTx/>
            </a:pPr>
            <a:r>
              <a:rPr lang="en-US" sz="1100" dirty="0">
                <a:solidFill>
                  <a:schemeClr val="bg1"/>
                </a:solidFill>
                <a:latin typeface="Greycliff CF" pitchFamily="2" charset="77"/>
              </a:rPr>
              <a:t>Decentralized </a:t>
            </a:r>
            <a:br>
              <a:rPr lang="en-US" sz="1100" dirty="0">
                <a:solidFill>
                  <a:schemeClr val="bg1"/>
                </a:solidFill>
                <a:latin typeface="Greycliff CF" pitchFamily="2" charset="77"/>
              </a:rPr>
            </a:br>
            <a:r>
              <a:rPr lang="en-US" sz="1100" dirty="0">
                <a:solidFill>
                  <a:schemeClr val="bg1"/>
                </a:solidFill>
                <a:latin typeface="Greycliff CF" pitchFamily="2" charset="77"/>
              </a:rPr>
              <a:t>AI &amp; Edge </a:t>
            </a:r>
            <a:br>
              <a:rPr lang="en-US" sz="1100" dirty="0">
                <a:solidFill>
                  <a:schemeClr val="bg1"/>
                </a:solidFill>
                <a:latin typeface="Greycliff CF" pitchFamily="2" charset="77"/>
              </a:rPr>
            </a:br>
            <a:r>
              <a:rPr lang="en-US" sz="1100" dirty="0">
                <a:solidFill>
                  <a:schemeClr val="bg1"/>
                </a:solidFill>
                <a:latin typeface="Greycliff CF" pitchFamily="2" charset="77"/>
              </a:rPr>
              <a:t>learning</a:t>
            </a:r>
          </a:p>
        </p:txBody>
      </p:sp>
      <p:sp>
        <p:nvSpPr>
          <p:cNvPr id="52" name="Ellips 111">
            <a:extLst>
              <a:ext uri="{FF2B5EF4-FFF2-40B4-BE49-F238E27FC236}">
                <a16:creationId xmlns:a16="http://schemas.microsoft.com/office/drawing/2014/main" id="{CF7A1717-0343-ED44-8E49-5D83F265FD6D}"/>
              </a:ext>
            </a:extLst>
          </p:cNvPr>
          <p:cNvSpPr/>
          <p:nvPr/>
        </p:nvSpPr>
        <p:spPr>
          <a:xfrm>
            <a:off x="1276173"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defRPr/>
            </a:pPr>
            <a:r>
              <a:rPr lang="en-US" sz="1100" dirty="0">
                <a:solidFill>
                  <a:schemeClr val="bg1"/>
                </a:solidFill>
                <a:latin typeface="Greycliff CF" pitchFamily="2" charset="77"/>
              </a:rPr>
              <a:t>Data </a:t>
            </a:r>
            <a:br>
              <a:rPr lang="en-US" sz="1100" dirty="0">
                <a:solidFill>
                  <a:schemeClr val="bg1"/>
                </a:solidFill>
                <a:latin typeface="Greycliff CF" pitchFamily="2" charset="77"/>
              </a:rPr>
            </a:br>
            <a:r>
              <a:rPr lang="en-US" sz="1100" dirty="0">
                <a:solidFill>
                  <a:schemeClr val="bg1"/>
                </a:solidFill>
                <a:latin typeface="Greycliff CF" pitchFamily="2" charset="77"/>
              </a:rPr>
              <a:t>Factory</a:t>
            </a:r>
          </a:p>
        </p:txBody>
      </p:sp>
      <p:sp>
        <p:nvSpPr>
          <p:cNvPr id="53" name="Ellips 109">
            <a:extLst>
              <a:ext uri="{FF2B5EF4-FFF2-40B4-BE49-F238E27FC236}">
                <a16:creationId xmlns:a16="http://schemas.microsoft.com/office/drawing/2014/main" id="{F7C7F09D-9D51-9144-AFAD-9B9299C3D5BD}"/>
              </a:ext>
            </a:extLst>
          </p:cNvPr>
          <p:cNvSpPr/>
          <p:nvPr/>
        </p:nvSpPr>
        <p:spPr>
          <a:xfrm>
            <a:off x="2759158"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lvl="0" algn="ctr">
              <a:buClrTx/>
            </a:pPr>
            <a:r>
              <a:rPr lang="en-US" sz="1100" dirty="0">
                <a:solidFill>
                  <a:schemeClr val="bg1"/>
                </a:solidFill>
                <a:latin typeface="Greycliff CF" pitchFamily="2" charset="77"/>
              </a:rPr>
              <a:t>Natural </a:t>
            </a:r>
            <a:br>
              <a:rPr lang="en-US" sz="1100" dirty="0">
                <a:solidFill>
                  <a:schemeClr val="bg1"/>
                </a:solidFill>
                <a:latin typeface="Greycliff CF" pitchFamily="2" charset="77"/>
              </a:rPr>
            </a:br>
            <a:r>
              <a:rPr lang="en-US" sz="1100" dirty="0">
                <a:solidFill>
                  <a:schemeClr val="bg1"/>
                </a:solidFill>
                <a:latin typeface="Greycliff CF" pitchFamily="2" charset="77"/>
              </a:rPr>
              <a:t>Language</a:t>
            </a:r>
            <a:br>
              <a:rPr lang="en-US" sz="1100" dirty="0">
                <a:solidFill>
                  <a:schemeClr val="bg1"/>
                </a:solidFill>
                <a:latin typeface="Greycliff CF" pitchFamily="2" charset="77"/>
              </a:rPr>
            </a:br>
            <a:r>
              <a:rPr lang="en-US" sz="1100" dirty="0">
                <a:solidFill>
                  <a:schemeClr val="bg1"/>
                </a:solidFill>
                <a:latin typeface="Greycliff CF" pitchFamily="2" charset="77"/>
              </a:rPr>
              <a:t>Understanding</a:t>
            </a:r>
          </a:p>
        </p:txBody>
      </p:sp>
      <p:sp>
        <p:nvSpPr>
          <p:cNvPr id="54" name="Ellips 109">
            <a:extLst>
              <a:ext uri="{FF2B5EF4-FFF2-40B4-BE49-F238E27FC236}">
                <a16:creationId xmlns:a16="http://schemas.microsoft.com/office/drawing/2014/main" id="{4384577D-60FA-A540-82A5-1B3895E2F0BB}"/>
              </a:ext>
            </a:extLst>
          </p:cNvPr>
          <p:cNvSpPr/>
          <p:nvPr/>
        </p:nvSpPr>
        <p:spPr>
          <a:xfrm>
            <a:off x="9048660"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r>
              <a:rPr lang="en-US" sz="1100" dirty="0">
                <a:solidFill>
                  <a:schemeClr val="bg1"/>
                </a:solidFill>
                <a:latin typeface="Greycliff CF" pitchFamily="2" charset="77"/>
              </a:rPr>
              <a:t>Ecosystem &amp; </a:t>
            </a:r>
          </a:p>
          <a:p>
            <a:pPr lvl="0" algn="ctr">
              <a:buClrTx/>
            </a:pPr>
            <a:r>
              <a:rPr lang="en-US" sz="1100" dirty="0">
                <a:solidFill>
                  <a:schemeClr val="bg1"/>
                </a:solidFill>
                <a:latin typeface="Greycliff CF" pitchFamily="2" charset="77"/>
              </a:rPr>
              <a:t>partner </a:t>
            </a:r>
          </a:p>
          <a:p>
            <a:pPr lvl="0" algn="ctr">
              <a:buClrTx/>
            </a:pPr>
            <a:r>
              <a:rPr lang="en-US" sz="1100" dirty="0">
                <a:solidFill>
                  <a:schemeClr val="bg1"/>
                </a:solidFill>
                <a:latin typeface="Greycliff CF" pitchFamily="2" charset="77"/>
              </a:rPr>
              <a:t>programs</a:t>
            </a:r>
          </a:p>
        </p:txBody>
      </p:sp>
      <p:sp>
        <p:nvSpPr>
          <p:cNvPr id="55" name="Ellips 109">
            <a:extLst>
              <a:ext uri="{FF2B5EF4-FFF2-40B4-BE49-F238E27FC236}">
                <a16:creationId xmlns:a16="http://schemas.microsoft.com/office/drawing/2014/main" id="{7C3790A3-0A58-ED48-BCB2-517A826DC086}"/>
              </a:ext>
            </a:extLst>
          </p:cNvPr>
          <p:cNvSpPr/>
          <p:nvPr/>
        </p:nvSpPr>
        <p:spPr>
          <a:xfrm>
            <a:off x="5584733"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r>
              <a:rPr lang="en-US" sz="1100" dirty="0">
                <a:solidFill>
                  <a:schemeClr val="bg1"/>
                </a:solidFill>
                <a:latin typeface="Greycliff CF" pitchFamily="2" charset="77"/>
              </a:rPr>
              <a:t>Talent</a:t>
            </a:r>
            <a:br>
              <a:rPr lang="en-US" sz="1100" dirty="0">
                <a:solidFill>
                  <a:schemeClr val="bg1"/>
                </a:solidFill>
                <a:latin typeface="Greycliff CF" pitchFamily="2" charset="77"/>
              </a:rPr>
            </a:br>
            <a:r>
              <a:rPr lang="en-US" sz="1100" dirty="0">
                <a:solidFill>
                  <a:schemeClr val="bg1"/>
                </a:solidFill>
                <a:latin typeface="Greycliff CF" pitchFamily="2" charset="77"/>
              </a:rPr>
              <a:t>Programs</a:t>
            </a:r>
          </a:p>
        </p:txBody>
      </p:sp>
      <p:sp>
        <p:nvSpPr>
          <p:cNvPr id="56" name="Ellips 109">
            <a:extLst>
              <a:ext uri="{FF2B5EF4-FFF2-40B4-BE49-F238E27FC236}">
                <a16:creationId xmlns:a16="http://schemas.microsoft.com/office/drawing/2014/main" id="{14A6B0E0-AB04-E145-B292-746589B90638}"/>
              </a:ext>
            </a:extLst>
          </p:cNvPr>
          <p:cNvSpPr/>
          <p:nvPr/>
        </p:nvSpPr>
        <p:spPr>
          <a:xfrm>
            <a:off x="6621954" y="4259132"/>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r>
              <a:rPr lang="en-US" sz="1100" dirty="0">
                <a:solidFill>
                  <a:schemeClr val="bg1"/>
                </a:solidFill>
                <a:latin typeface="Greycliff CF" pitchFamily="2" charset="77"/>
              </a:rPr>
              <a:t>Training &amp; </a:t>
            </a:r>
            <a:br>
              <a:rPr lang="en-US" sz="1100" dirty="0">
                <a:solidFill>
                  <a:schemeClr val="bg1"/>
                </a:solidFill>
                <a:latin typeface="Greycliff CF" pitchFamily="2" charset="77"/>
              </a:rPr>
            </a:br>
            <a:r>
              <a:rPr lang="en-US" sz="1100" dirty="0">
                <a:solidFill>
                  <a:schemeClr val="bg1"/>
                </a:solidFill>
                <a:latin typeface="Greycliff CF" pitchFamily="2" charset="77"/>
              </a:rPr>
              <a:t>Learning</a:t>
            </a:r>
          </a:p>
        </p:txBody>
      </p:sp>
      <p:sp>
        <p:nvSpPr>
          <p:cNvPr id="58" name="Ellips 109">
            <a:extLst>
              <a:ext uri="{FF2B5EF4-FFF2-40B4-BE49-F238E27FC236}">
                <a16:creationId xmlns:a16="http://schemas.microsoft.com/office/drawing/2014/main" id="{DAB35EF7-2596-B148-8C4F-293AE6C0F09D}"/>
              </a:ext>
            </a:extLst>
          </p:cNvPr>
          <p:cNvSpPr/>
          <p:nvPr/>
        </p:nvSpPr>
        <p:spPr>
          <a:xfrm>
            <a:off x="9888121" y="4259132"/>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lvl="0" algn="ctr">
              <a:buClrTx/>
            </a:pPr>
            <a:r>
              <a:rPr lang="en-US" sz="1100" dirty="0">
                <a:solidFill>
                  <a:schemeClr val="bg1"/>
                </a:solidFill>
                <a:latin typeface="Greycliff CF" pitchFamily="2" charset="77"/>
              </a:rPr>
              <a:t>International </a:t>
            </a:r>
            <a:br>
              <a:rPr lang="en-US" sz="1100" dirty="0">
                <a:solidFill>
                  <a:schemeClr val="bg1"/>
                </a:solidFill>
                <a:latin typeface="Greycliff CF" pitchFamily="2" charset="77"/>
              </a:rPr>
            </a:br>
            <a:r>
              <a:rPr lang="en-US" sz="1100" dirty="0">
                <a:solidFill>
                  <a:schemeClr val="bg1"/>
                </a:solidFill>
                <a:latin typeface="Greycliff CF" pitchFamily="2" charset="77"/>
              </a:rPr>
              <a:t>benchmark </a:t>
            </a:r>
            <a:br>
              <a:rPr lang="en-US" sz="1100" dirty="0">
                <a:solidFill>
                  <a:schemeClr val="bg1"/>
                </a:solidFill>
                <a:latin typeface="Greycliff CF" pitchFamily="2" charset="77"/>
              </a:rPr>
            </a:br>
            <a:r>
              <a:rPr lang="en-US" sz="1100" dirty="0">
                <a:solidFill>
                  <a:schemeClr val="bg1"/>
                </a:solidFill>
                <a:latin typeface="Greycliff CF" pitchFamily="2" charset="77"/>
              </a:rPr>
              <a:t>&amp; relations</a:t>
            </a:r>
          </a:p>
        </p:txBody>
      </p:sp>
      <p:sp>
        <p:nvSpPr>
          <p:cNvPr id="59" name="Ellips 109">
            <a:extLst>
              <a:ext uri="{FF2B5EF4-FFF2-40B4-BE49-F238E27FC236}">
                <a16:creationId xmlns:a16="http://schemas.microsoft.com/office/drawing/2014/main" id="{9A174FD3-610E-8D4A-9528-BC0C975C403C}"/>
              </a:ext>
            </a:extLst>
          </p:cNvPr>
          <p:cNvSpPr/>
          <p:nvPr/>
        </p:nvSpPr>
        <p:spPr>
          <a:xfrm>
            <a:off x="7701484" y="3461199"/>
            <a:ext cx="1080000" cy="65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44000" rtlCol="0" anchor="ctr"/>
          <a:lstStyle/>
          <a:p>
            <a:pPr lvl="0" algn="ctr">
              <a:buClrTx/>
            </a:pPr>
            <a:r>
              <a:rPr lang="en-US" sz="1100">
                <a:solidFill>
                  <a:schemeClr val="bg1"/>
                </a:solidFill>
                <a:latin typeface="Greycliff CF" pitchFamily="2" charset="77"/>
              </a:rPr>
              <a:t>AI </a:t>
            </a:r>
            <a:br>
              <a:rPr lang="en-US" sz="1100">
                <a:solidFill>
                  <a:schemeClr val="bg1"/>
                </a:solidFill>
                <a:latin typeface="Greycliff CF" pitchFamily="2" charset="77"/>
              </a:rPr>
            </a:br>
            <a:r>
              <a:rPr lang="en-US" sz="1100">
                <a:solidFill>
                  <a:schemeClr val="bg1"/>
                </a:solidFill>
                <a:latin typeface="Greycliff CF" pitchFamily="2" charset="77"/>
              </a:rPr>
              <a:t>Transformation</a:t>
            </a:r>
          </a:p>
        </p:txBody>
      </p:sp>
      <p:sp>
        <p:nvSpPr>
          <p:cNvPr id="27" name="Rektangel 20">
            <a:extLst>
              <a:ext uri="{FF2B5EF4-FFF2-40B4-BE49-F238E27FC236}">
                <a16:creationId xmlns:a16="http://schemas.microsoft.com/office/drawing/2014/main" id="{214711A7-13B7-8646-B5F0-1CB49FA812C6}"/>
              </a:ext>
            </a:extLst>
          </p:cNvPr>
          <p:cNvSpPr/>
          <p:nvPr/>
        </p:nvSpPr>
        <p:spPr>
          <a:xfrm>
            <a:off x="766764" y="1917431"/>
            <a:ext cx="10658192" cy="411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Greycliff CF" pitchFamily="2" charset="77"/>
            </a:endParaRPr>
          </a:p>
        </p:txBody>
      </p:sp>
      <p:sp>
        <p:nvSpPr>
          <p:cNvPr id="33" name="Rectangle 32">
            <a:extLst>
              <a:ext uri="{FF2B5EF4-FFF2-40B4-BE49-F238E27FC236}">
                <a16:creationId xmlns:a16="http://schemas.microsoft.com/office/drawing/2014/main" id="{4EA3530C-59B7-DD4E-B068-62ABE8B97BEA}"/>
              </a:ext>
            </a:extLst>
          </p:cNvPr>
          <p:cNvSpPr/>
          <p:nvPr/>
        </p:nvSpPr>
        <p:spPr>
          <a:xfrm>
            <a:off x="766491" y="5926666"/>
            <a:ext cx="10658475" cy="419774"/>
          </a:xfrm>
          <a:prstGeom prst="rect">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latin typeface="Greycliff CF" pitchFamily="2" charset="77"/>
              </a:rPr>
              <a:t> </a:t>
            </a:r>
          </a:p>
          <a:p>
            <a:pPr algn="ctr"/>
            <a:endParaRPr lang="en-US" sz="1800" b="1">
              <a:solidFill>
                <a:schemeClr val="bg1"/>
              </a:solidFill>
              <a:latin typeface="Greycliff CF" pitchFamily="2" charset="77"/>
            </a:endParaRPr>
          </a:p>
        </p:txBody>
      </p:sp>
      <p:sp>
        <p:nvSpPr>
          <p:cNvPr id="2" name="textruta 76">
            <a:extLst>
              <a:ext uri="{FF2B5EF4-FFF2-40B4-BE49-F238E27FC236}">
                <a16:creationId xmlns:a16="http://schemas.microsoft.com/office/drawing/2014/main" id="{18747954-A909-E8EF-9741-2C4DC68C73FF}"/>
              </a:ext>
            </a:extLst>
          </p:cNvPr>
          <p:cNvSpPr txBox="1"/>
          <p:nvPr/>
        </p:nvSpPr>
        <p:spPr>
          <a:xfrm>
            <a:off x="669600" y="907200"/>
            <a:ext cx="9607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AI Sweden invests accordingly</a:t>
            </a:r>
          </a:p>
        </p:txBody>
      </p:sp>
      <p:sp>
        <p:nvSpPr>
          <p:cNvPr id="3" name="textruta 2">
            <a:extLst>
              <a:ext uri="{FF2B5EF4-FFF2-40B4-BE49-F238E27FC236}">
                <a16:creationId xmlns:a16="http://schemas.microsoft.com/office/drawing/2014/main" id="{244EC245-2755-FF1F-BA28-6210C669FFEC}"/>
              </a:ext>
            </a:extLst>
          </p:cNvPr>
          <p:cNvSpPr txBox="1"/>
          <p:nvPr/>
        </p:nvSpPr>
        <p:spPr>
          <a:xfrm>
            <a:off x="2870366" y="5208781"/>
            <a:ext cx="6178294" cy="523220"/>
          </a:xfrm>
          <a:prstGeom prst="rect">
            <a:avLst/>
          </a:prstGeom>
          <a:noFill/>
        </p:spPr>
        <p:txBody>
          <a:bodyPr wrap="none" rtlCol="0">
            <a:spAutoFit/>
          </a:bodyPr>
          <a:lstStyle/>
          <a:p>
            <a:r>
              <a:rPr lang="en-US" sz="1400" dirty="0">
                <a:latin typeface="Greycliff CF" pitchFamily="2" charset="77"/>
              </a:rPr>
              <a:t>Information-driven healthcare, municipalities and civil society, new areas</a:t>
            </a:r>
          </a:p>
          <a:p>
            <a:r>
              <a:rPr lang="en-US" sz="1400" b="1" dirty="0">
                <a:latin typeface="Greycliff CF" pitchFamily="2" charset="77"/>
              </a:rPr>
              <a:t>Sector and domain-specific use cases</a:t>
            </a:r>
          </a:p>
        </p:txBody>
      </p:sp>
      <p:sp>
        <p:nvSpPr>
          <p:cNvPr id="4" name="textruta 3">
            <a:extLst>
              <a:ext uri="{FF2B5EF4-FFF2-40B4-BE49-F238E27FC236}">
                <a16:creationId xmlns:a16="http://schemas.microsoft.com/office/drawing/2014/main" id="{420CD021-2044-F020-F685-06C7FB9D9FDD}"/>
              </a:ext>
            </a:extLst>
          </p:cNvPr>
          <p:cNvSpPr txBox="1"/>
          <p:nvPr/>
        </p:nvSpPr>
        <p:spPr>
          <a:xfrm>
            <a:off x="2870366" y="5973771"/>
            <a:ext cx="5033750" cy="307777"/>
          </a:xfrm>
          <a:prstGeom prst="rect">
            <a:avLst/>
          </a:prstGeom>
          <a:noFill/>
        </p:spPr>
        <p:txBody>
          <a:bodyPr wrap="none" rtlCol="0">
            <a:spAutoFit/>
          </a:bodyPr>
          <a:lstStyle/>
          <a:p>
            <a:r>
              <a:rPr lang="en-US" sz="1400" dirty="0">
                <a:latin typeface="Greycliff CF" pitchFamily="2" charset="77"/>
              </a:rPr>
              <a:t>My AI, resources, knowledge, communication, opportunities</a:t>
            </a:r>
            <a:endParaRPr lang="en-US" sz="1400" b="1" dirty="0">
              <a:latin typeface="Greycliff CF" pitchFamily="2" charset="77"/>
            </a:endParaRPr>
          </a:p>
        </p:txBody>
      </p:sp>
      <p:sp>
        <p:nvSpPr>
          <p:cNvPr id="6" name="textruta 5">
            <a:extLst>
              <a:ext uri="{FF2B5EF4-FFF2-40B4-BE49-F238E27FC236}">
                <a16:creationId xmlns:a16="http://schemas.microsoft.com/office/drawing/2014/main" id="{5F41CF5A-7A37-4548-0BB3-E6F2B8C73464}"/>
              </a:ext>
            </a:extLst>
          </p:cNvPr>
          <p:cNvSpPr txBox="1"/>
          <p:nvPr/>
        </p:nvSpPr>
        <p:spPr>
          <a:xfrm>
            <a:off x="932862" y="5947620"/>
            <a:ext cx="1614283" cy="369332"/>
          </a:xfrm>
          <a:prstGeom prst="rect">
            <a:avLst/>
          </a:prstGeom>
          <a:noFill/>
        </p:spPr>
        <p:txBody>
          <a:bodyPr wrap="square">
            <a:spAutoFit/>
          </a:bodyPr>
          <a:lstStyle/>
          <a:p>
            <a:r>
              <a:rPr lang="en-US" sz="1800" b="1" dirty="0">
                <a:latin typeface="Greycliff CF" pitchFamily="2" charset="77"/>
              </a:rPr>
              <a:t>Platforms</a:t>
            </a:r>
            <a:endParaRPr lang="sv-SE" dirty="0"/>
          </a:p>
        </p:txBody>
      </p:sp>
      <p:sp>
        <p:nvSpPr>
          <p:cNvPr id="8" name="textruta 7">
            <a:extLst>
              <a:ext uri="{FF2B5EF4-FFF2-40B4-BE49-F238E27FC236}">
                <a16:creationId xmlns:a16="http://schemas.microsoft.com/office/drawing/2014/main" id="{A2060BEA-0694-CABB-BF3A-6CD9707A7190}"/>
              </a:ext>
            </a:extLst>
          </p:cNvPr>
          <p:cNvSpPr txBox="1"/>
          <p:nvPr/>
        </p:nvSpPr>
        <p:spPr>
          <a:xfrm>
            <a:off x="926752" y="1949107"/>
            <a:ext cx="6097772" cy="369332"/>
          </a:xfrm>
          <a:prstGeom prst="rect">
            <a:avLst/>
          </a:prstGeom>
          <a:noFill/>
        </p:spPr>
        <p:txBody>
          <a:bodyPr wrap="square">
            <a:spAutoFit/>
          </a:bodyPr>
          <a:lstStyle/>
          <a:p>
            <a:r>
              <a:rPr lang="en-US" b="1" dirty="0">
                <a:latin typeface="Greycliff CF" pitchFamily="2" charset="77"/>
              </a:rPr>
              <a:t>Leadership</a:t>
            </a:r>
          </a:p>
        </p:txBody>
      </p:sp>
      <p:sp>
        <p:nvSpPr>
          <p:cNvPr id="11" name="textruta 10">
            <a:extLst>
              <a:ext uri="{FF2B5EF4-FFF2-40B4-BE49-F238E27FC236}">
                <a16:creationId xmlns:a16="http://schemas.microsoft.com/office/drawing/2014/main" id="{5A597124-EDDA-77E5-362C-3A812C17BDF0}"/>
              </a:ext>
            </a:extLst>
          </p:cNvPr>
          <p:cNvSpPr txBox="1"/>
          <p:nvPr/>
        </p:nvSpPr>
        <p:spPr>
          <a:xfrm>
            <a:off x="932862" y="5191485"/>
            <a:ext cx="2195474" cy="369332"/>
          </a:xfrm>
          <a:prstGeom prst="rect">
            <a:avLst/>
          </a:prstGeom>
          <a:noFill/>
        </p:spPr>
        <p:txBody>
          <a:bodyPr wrap="square">
            <a:spAutoFit/>
          </a:bodyPr>
          <a:lstStyle/>
          <a:p>
            <a:r>
              <a:rPr lang="en-US" sz="1800" b="1" dirty="0">
                <a:latin typeface="Greycliff CF" pitchFamily="2" charset="77"/>
              </a:rPr>
              <a:t>Collaboration</a:t>
            </a:r>
          </a:p>
        </p:txBody>
      </p:sp>
      <p:sp>
        <p:nvSpPr>
          <p:cNvPr id="17" name="Rektangel 20">
            <a:extLst>
              <a:ext uri="{FF2B5EF4-FFF2-40B4-BE49-F238E27FC236}">
                <a16:creationId xmlns:a16="http://schemas.microsoft.com/office/drawing/2014/main" id="{C524D9F4-1D61-E1FE-6985-AA1268E20E63}"/>
              </a:ext>
            </a:extLst>
          </p:cNvPr>
          <p:cNvSpPr/>
          <p:nvPr/>
        </p:nvSpPr>
        <p:spPr>
          <a:xfrm>
            <a:off x="773789" y="2416795"/>
            <a:ext cx="10658192" cy="411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Greycliff CF" pitchFamily="2" charset="77"/>
            </a:endParaRPr>
          </a:p>
        </p:txBody>
      </p:sp>
      <p:sp>
        <p:nvSpPr>
          <p:cNvPr id="18" name="textruta 17">
            <a:extLst>
              <a:ext uri="{FF2B5EF4-FFF2-40B4-BE49-F238E27FC236}">
                <a16:creationId xmlns:a16="http://schemas.microsoft.com/office/drawing/2014/main" id="{BC721F43-4F2D-1296-6E08-62B8566CD9D7}"/>
              </a:ext>
            </a:extLst>
          </p:cNvPr>
          <p:cNvSpPr txBox="1"/>
          <p:nvPr/>
        </p:nvSpPr>
        <p:spPr>
          <a:xfrm>
            <a:off x="933777" y="2448470"/>
            <a:ext cx="6097772" cy="369332"/>
          </a:xfrm>
          <a:prstGeom prst="rect">
            <a:avLst/>
          </a:prstGeom>
          <a:noFill/>
        </p:spPr>
        <p:txBody>
          <a:bodyPr wrap="square">
            <a:spAutoFit/>
          </a:bodyPr>
          <a:lstStyle/>
          <a:p>
            <a:r>
              <a:rPr lang="en-US" b="1" dirty="0">
                <a:latin typeface="Greycliff CF" pitchFamily="2" charset="77"/>
              </a:rPr>
              <a:t>Enablers</a:t>
            </a:r>
          </a:p>
        </p:txBody>
      </p:sp>
    </p:spTree>
    <p:extLst>
      <p:ext uri="{BB962C8B-B14F-4D97-AF65-F5344CB8AC3E}">
        <p14:creationId xmlns:p14="http://schemas.microsoft.com/office/powerpoint/2010/main" val="405941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8" grpId="0" animBg="1"/>
      <p:bldP spid="59"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25F4A76-1B5B-28B4-38D4-18F19FE634C6}"/>
              </a:ext>
            </a:extLst>
          </p:cNvPr>
          <p:cNvSpPr/>
          <p:nvPr/>
        </p:nvSpPr>
        <p:spPr>
          <a:xfrm>
            <a:off x="655977" y="1916113"/>
            <a:ext cx="3426139" cy="4014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extLst>
              <a:ext uri="{FF2B5EF4-FFF2-40B4-BE49-F238E27FC236}">
                <a16:creationId xmlns:a16="http://schemas.microsoft.com/office/drawing/2014/main" id="{41EFD2FB-2F12-3C12-9612-7409B0C344D5}"/>
              </a:ext>
            </a:extLst>
          </p:cNvPr>
          <p:cNvSpPr/>
          <p:nvPr/>
        </p:nvSpPr>
        <p:spPr>
          <a:xfrm>
            <a:off x="4317116" y="1916113"/>
            <a:ext cx="3426139" cy="4005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1" name="Rektangel 10">
            <a:extLst>
              <a:ext uri="{FF2B5EF4-FFF2-40B4-BE49-F238E27FC236}">
                <a16:creationId xmlns:a16="http://schemas.microsoft.com/office/drawing/2014/main" id="{AC7BCB68-9787-4FE9-8208-6900B17EB53E}"/>
              </a:ext>
            </a:extLst>
          </p:cNvPr>
          <p:cNvSpPr/>
          <p:nvPr/>
        </p:nvSpPr>
        <p:spPr>
          <a:xfrm>
            <a:off x="7993015" y="1916113"/>
            <a:ext cx="3432224" cy="40052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8" name="Bildobjekt 17" descr="En bild som visar text, inomhus, person, vägg&#10;&#10;Automatiskt genererad beskrivning">
            <a:extLst>
              <a:ext uri="{FF2B5EF4-FFF2-40B4-BE49-F238E27FC236}">
                <a16:creationId xmlns:a16="http://schemas.microsoft.com/office/drawing/2014/main" id="{12EA46E5-D554-FD79-EEFF-8574463169B6}"/>
              </a:ext>
            </a:extLst>
          </p:cNvPr>
          <p:cNvPicPr>
            <a:picLocks noChangeAspect="1"/>
          </p:cNvPicPr>
          <p:nvPr/>
        </p:nvPicPr>
        <p:blipFill rotWithShape="1">
          <a:blip r:embed="rId3" cstate="screen">
            <a:alphaModFix amt="65000"/>
            <a:extLst>
              <a:ext uri="{28A0092B-C50C-407E-A947-70E740481C1C}">
                <a14:useLocalDpi xmlns:a14="http://schemas.microsoft.com/office/drawing/2010/main"/>
              </a:ext>
            </a:extLst>
          </a:blip>
          <a:srcRect/>
          <a:stretch/>
        </p:blipFill>
        <p:spPr>
          <a:xfrm>
            <a:off x="769256" y="1916113"/>
            <a:ext cx="3312859" cy="2546159"/>
          </a:xfrm>
          <a:prstGeom prst="rect">
            <a:avLst/>
          </a:prstGeom>
        </p:spPr>
      </p:pic>
      <p:pic>
        <p:nvPicPr>
          <p:cNvPr id="12" name="Bildobjekt 11">
            <a:extLst>
              <a:ext uri="{FF2B5EF4-FFF2-40B4-BE49-F238E27FC236}">
                <a16:creationId xmlns:a16="http://schemas.microsoft.com/office/drawing/2014/main" id="{84BA99A0-8558-2702-4B8B-B72DFB10423C}"/>
              </a:ext>
            </a:extLst>
          </p:cNvPr>
          <p:cNvPicPr>
            <a:picLocks noChangeAspect="1"/>
          </p:cNvPicPr>
          <p:nvPr/>
        </p:nvPicPr>
        <p:blipFill rotWithShape="1">
          <a:blip r:embed="rId4" cstate="screen">
            <a:alphaModFix amt="86000"/>
            <a:extLst>
              <a:ext uri="{28A0092B-C50C-407E-A947-70E740481C1C}">
                <a14:useLocalDpi xmlns:a14="http://schemas.microsoft.com/office/drawing/2010/main"/>
              </a:ext>
            </a:extLst>
          </a:blip>
          <a:srcRect/>
          <a:stretch/>
        </p:blipFill>
        <p:spPr>
          <a:xfrm>
            <a:off x="4434114" y="1909627"/>
            <a:ext cx="3309140" cy="2546159"/>
          </a:xfrm>
          <a:prstGeom prst="rect">
            <a:avLst/>
          </a:prstGeom>
        </p:spPr>
      </p:pic>
      <p:sp>
        <p:nvSpPr>
          <p:cNvPr id="2" name="Rubrik 1">
            <a:extLst>
              <a:ext uri="{FF2B5EF4-FFF2-40B4-BE49-F238E27FC236}">
                <a16:creationId xmlns:a16="http://schemas.microsoft.com/office/drawing/2014/main" id="{CDD001A8-6D59-2E57-555B-0CCA05A64A0A}"/>
              </a:ext>
            </a:extLst>
          </p:cNvPr>
          <p:cNvSpPr>
            <a:spLocks noGrp="1"/>
          </p:cNvSpPr>
          <p:nvPr>
            <p:ph type="ctrTitle" idx="4294967295"/>
          </p:nvPr>
        </p:nvSpPr>
        <p:spPr>
          <a:xfrm>
            <a:off x="1032238" y="2235200"/>
            <a:ext cx="3095625" cy="777875"/>
          </a:xfrm>
        </p:spPr>
        <p:txBody>
          <a:bodyPr lIns="0" tIns="0" rIns="0" bIns="0" anchor="t" anchorCtr="0">
            <a:noAutofit/>
          </a:bodyPr>
          <a:lstStyle/>
          <a:p>
            <a:r>
              <a:rPr lang="en-US" sz="3200" dirty="0">
                <a:solidFill>
                  <a:schemeClr val="bg1"/>
                </a:solidFill>
              </a:rPr>
              <a:t>Leadership</a:t>
            </a:r>
          </a:p>
        </p:txBody>
      </p:sp>
      <p:sp>
        <p:nvSpPr>
          <p:cNvPr id="13" name="Rektangel 12">
            <a:extLst>
              <a:ext uri="{FF2B5EF4-FFF2-40B4-BE49-F238E27FC236}">
                <a16:creationId xmlns:a16="http://schemas.microsoft.com/office/drawing/2014/main" id="{825303C0-AB2B-D558-4955-AF16F98A8108}"/>
              </a:ext>
            </a:extLst>
          </p:cNvPr>
          <p:cNvSpPr/>
          <p:nvPr/>
        </p:nvSpPr>
        <p:spPr>
          <a:xfrm>
            <a:off x="4434115" y="1909627"/>
            <a:ext cx="3309140"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 name="Underrubrik 2">
            <a:extLst>
              <a:ext uri="{FF2B5EF4-FFF2-40B4-BE49-F238E27FC236}">
                <a16:creationId xmlns:a16="http://schemas.microsoft.com/office/drawing/2014/main" id="{9A8C7708-FB3F-60CF-BB8D-5D3E0B8B60E5}"/>
              </a:ext>
            </a:extLst>
          </p:cNvPr>
          <p:cNvSpPr>
            <a:spLocks noGrp="1"/>
          </p:cNvSpPr>
          <p:nvPr>
            <p:ph type="subTitle" idx="4294967295"/>
          </p:nvPr>
        </p:nvSpPr>
        <p:spPr>
          <a:xfrm>
            <a:off x="1032238" y="4606925"/>
            <a:ext cx="2824163" cy="1314450"/>
          </a:xfrm>
        </p:spPr>
        <p:txBody>
          <a:bodyPr lIns="0" tIns="0" rIns="0" bIns="0">
            <a:noAutofit/>
          </a:bodyPr>
          <a:lstStyle/>
          <a:p>
            <a:pPr marL="0" indent="0">
              <a:lnSpc>
                <a:spcPct val="100000"/>
              </a:lnSpc>
              <a:buNone/>
            </a:pPr>
            <a:r>
              <a:rPr lang="en-GB" sz="1400" b="0" i="0" dirty="0">
                <a:solidFill>
                  <a:schemeClr val="bg1"/>
                </a:solidFill>
                <a:effectLst/>
              </a:rPr>
              <a:t>Leadership and </a:t>
            </a:r>
            <a:r>
              <a:rPr lang="en-GB" sz="1400" dirty="0">
                <a:solidFill>
                  <a:schemeClr val="bg1"/>
                </a:solidFill>
              </a:rPr>
              <a:t>ambition</a:t>
            </a:r>
            <a:r>
              <a:rPr lang="en-GB" sz="1400" b="0" i="0" dirty="0">
                <a:solidFill>
                  <a:schemeClr val="bg1"/>
                </a:solidFill>
                <a:effectLst/>
              </a:rPr>
              <a:t> are key for AI adoption. Within AI Sweden, partners share best-practices, insights and tools.</a:t>
            </a:r>
            <a:endParaRPr lang="en-GB" sz="1400" dirty="0">
              <a:solidFill>
                <a:schemeClr val="bg1"/>
              </a:solidFill>
            </a:endParaRPr>
          </a:p>
        </p:txBody>
      </p:sp>
      <p:sp>
        <p:nvSpPr>
          <p:cNvPr id="4" name="Platshållare för text 3">
            <a:extLst>
              <a:ext uri="{FF2B5EF4-FFF2-40B4-BE49-F238E27FC236}">
                <a16:creationId xmlns:a16="http://schemas.microsoft.com/office/drawing/2014/main" id="{83C9BA70-9029-E958-8A99-61B5A80CC18E}"/>
              </a:ext>
            </a:extLst>
          </p:cNvPr>
          <p:cNvSpPr>
            <a:spLocks noGrp="1"/>
          </p:cNvSpPr>
          <p:nvPr>
            <p:ph type="body" sz="quarter" idx="4294967295"/>
          </p:nvPr>
        </p:nvSpPr>
        <p:spPr>
          <a:xfrm>
            <a:off x="4657676" y="4606925"/>
            <a:ext cx="2757487" cy="666750"/>
          </a:xfrm>
        </p:spPr>
        <p:txBody>
          <a:bodyPr lIns="0" tIns="0" rIns="0" bIns="0">
            <a:noAutofit/>
          </a:bodyPr>
          <a:lstStyle/>
          <a:p>
            <a:pPr marL="0" indent="0">
              <a:lnSpc>
                <a:spcPct val="100000"/>
              </a:lnSpc>
              <a:buNone/>
            </a:pPr>
            <a:r>
              <a:rPr lang="sv-SE" sz="1400" b="0" i="0" dirty="0" err="1">
                <a:effectLst/>
              </a:rPr>
              <a:t>Building</a:t>
            </a:r>
            <a:r>
              <a:rPr lang="sv-SE" sz="1400" b="0" i="0" dirty="0">
                <a:effectLst/>
              </a:rPr>
              <a:t> </a:t>
            </a:r>
            <a:r>
              <a:rPr lang="sv-SE" sz="1400" b="0" i="0" dirty="0" err="1">
                <a:effectLst/>
              </a:rPr>
              <a:t>knowledge</a:t>
            </a:r>
            <a:r>
              <a:rPr lang="sv-SE" sz="1400" b="0" i="0" dirty="0">
                <a:effectLst/>
              </a:rPr>
              <a:t>, </a:t>
            </a:r>
            <a:r>
              <a:rPr lang="sv-SE" sz="1400" b="0" i="0" dirty="0" err="1">
                <a:effectLst/>
              </a:rPr>
              <a:t>tools</a:t>
            </a:r>
            <a:r>
              <a:rPr lang="sv-SE" sz="1400" b="0" i="0" dirty="0">
                <a:effectLst/>
              </a:rPr>
              <a:t>, </a:t>
            </a:r>
            <a:r>
              <a:rPr lang="sv-SE" sz="1400" b="0" i="0" dirty="0" err="1">
                <a:effectLst/>
              </a:rPr>
              <a:t>resources</a:t>
            </a:r>
            <a:r>
              <a:rPr lang="sv-SE" sz="1400" b="0" i="0" dirty="0">
                <a:effectLst/>
              </a:rPr>
              <a:t>, </a:t>
            </a:r>
            <a:r>
              <a:rPr lang="sv-SE" sz="1400" b="0" i="0" dirty="0" err="1">
                <a:effectLst/>
              </a:rPr>
              <a:t>labs</a:t>
            </a:r>
            <a:r>
              <a:rPr lang="sv-SE" sz="1400" b="0" i="0" dirty="0">
                <a:effectLst/>
              </a:rPr>
              <a:t>, and </a:t>
            </a:r>
            <a:r>
              <a:rPr lang="sv-SE" sz="1400" b="0" i="0" dirty="0" err="1">
                <a:effectLst/>
              </a:rPr>
              <a:t>models</a:t>
            </a:r>
            <a:r>
              <a:rPr lang="sv-SE" sz="1400" b="0" i="0" dirty="0">
                <a:effectLst/>
              </a:rPr>
              <a:t> </a:t>
            </a:r>
            <a:r>
              <a:rPr lang="sv-SE" sz="1400" b="0" i="0" dirty="0" err="1">
                <a:effectLst/>
              </a:rPr>
              <a:t>together</a:t>
            </a:r>
            <a:r>
              <a:rPr lang="sv-SE" sz="1400" b="0" i="0" dirty="0">
                <a:effectLst/>
              </a:rPr>
              <a:t> </a:t>
            </a:r>
            <a:r>
              <a:rPr lang="sv-SE" sz="1400" b="0" i="0" dirty="0" err="1">
                <a:effectLst/>
              </a:rPr>
              <a:t>unlocks</a:t>
            </a:r>
            <a:r>
              <a:rPr lang="sv-SE" sz="1400" b="0" i="0" dirty="0">
                <a:effectLst/>
              </a:rPr>
              <a:t> </a:t>
            </a:r>
            <a:r>
              <a:rPr lang="sv-SE" sz="1400" b="0" i="0" dirty="0" err="1">
                <a:effectLst/>
              </a:rPr>
              <a:t>substantial</a:t>
            </a:r>
            <a:r>
              <a:rPr lang="sv-SE" sz="1400" b="0" i="0" dirty="0">
                <a:effectLst/>
              </a:rPr>
              <a:t> </a:t>
            </a:r>
            <a:r>
              <a:rPr lang="sv-SE" sz="1400" b="0" i="0" dirty="0" err="1">
                <a:effectLst/>
              </a:rPr>
              <a:t>value</a:t>
            </a:r>
            <a:r>
              <a:rPr lang="sv-SE" sz="1400" b="0" i="0" dirty="0">
                <a:effectLst/>
              </a:rPr>
              <a:t>. </a:t>
            </a:r>
            <a:endParaRPr lang="en-US" sz="1400" dirty="0"/>
          </a:p>
        </p:txBody>
      </p:sp>
      <p:pic>
        <p:nvPicPr>
          <p:cNvPr id="16" name="Bildobjekt 15">
            <a:extLst>
              <a:ext uri="{FF2B5EF4-FFF2-40B4-BE49-F238E27FC236}">
                <a16:creationId xmlns:a16="http://schemas.microsoft.com/office/drawing/2014/main" id="{1DE19C9D-589A-2311-1D00-A96342A6882A}"/>
              </a:ext>
            </a:extLst>
          </p:cNvPr>
          <p:cNvPicPr>
            <a:picLocks noChangeAspect="1"/>
          </p:cNvPicPr>
          <p:nvPr/>
        </p:nvPicPr>
        <p:blipFill rotWithShape="1">
          <a:blip r:embed="rId5" cstate="screen">
            <a:alphaModFix amt="84000"/>
            <a:extLst>
              <a:ext uri="{28A0092B-C50C-407E-A947-70E740481C1C}">
                <a14:useLocalDpi xmlns:a14="http://schemas.microsoft.com/office/drawing/2010/main"/>
              </a:ext>
            </a:extLst>
          </a:blip>
          <a:srcRect/>
          <a:stretch/>
        </p:blipFill>
        <p:spPr>
          <a:xfrm>
            <a:off x="8096385" y="1909628"/>
            <a:ext cx="3335338" cy="2546159"/>
          </a:xfrm>
          <a:prstGeom prst="rect">
            <a:avLst/>
          </a:prstGeom>
        </p:spPr>
      </p:pic>
      <p:sp>
        <p:nvSpPr>
          <p:cNvPr id="5" name="Platshållare för text 4">
            <a:extLst>
              <a:ext uri="{FF2B5EF4-FFF2-40B4-BE49-F238E27FC236}">
                <a16:creationId xmlns:a16="http://schemas.microsoft.com/office/drawing/2014/main" id="{C5D572A6-9F34-53A8-39B9-9D9EF7FEEF3B}"/>
              </a:ext>
            </a:extLst>
          </p:cNvPr>
          <p:cNvSpPr>
            <a:spLocks noGrp="1"/>
          </p:cNvSpPr>
          <p:nvPr>
            <p:ph type="body" sz="quarter" idx="4294967295"/>
          </p:nvPr>
        </p:nvSpPr>
        <p:spPr>
          <a:xfrm>
            <a:off x="4657676" y="2235200"/>
            <a:ext cx="3182937" cy="777875"/>
          </a:xfrm>
        </p:spPr>
        <p:txBody>
          <a:bodyPr lIns="0" tIns="0" rIns="0" bIns="0">
            <a:noAutofit/>
          </a:bodyPr>
          <a:lstStyle/>
          <a:p>
            <a:pPr marL="0" indent="0">
              <a:buNone/>
            </a:pPr>
            <a:r>
              <a:rPr lang="en-US" sz="3200" b="1" dirty="0">
                <a:solidFill>
                  <a:schemeClr val="bg1"/>
                </a:solidFill>
                <a:latin typeface="Greycliff CF Heavy" pitchFamily="2" charset="77"/>
              </a:rPr>
              <a:t>Collaboration</a:t>
            </a:r>
          </a:p>
        </p:txBody>
      </p:sp>
      <p:sp>
        <p:nvSpPr>
          <p:cNvPr id="19" name="Rektangel 18">
            <a:extLst>
              <a:ext uri="{FF2B5EF4-FFF2-40B4-BE49-F238E27FC236}">
                <a16:creationId xmlns:a16="http://schemas.microsoft.com/office/drawing/2014/main" id="{FEEE8B75-FF0B-540C-96D8-508D5B3F6408}"/>
              </a:ext>
            </a:extLst>
          </p:cNvPr>
          <p:cNvSpPr/>
          <p:nvPr/>
        </p:nvSpPr>
        <p:spPr>
          <a:xfrm>
            <a:off x="8096384" y="1909627"/>
            <a:ext cx="3335339"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Platshållare för text 5">
            <a:extLst>
              <a:ext uri="{FF2B5EF4-FFF2-40B4-BE49-F238E27FC236}">
                <a16:creationId xmlns:a16="http://schemas.microsoft.com/office/drawing/2014/main" id="{961A63E8-490C-3B15-64E6-377DC7260A16}"/>
              </a:ext>
            </a:extLst>
          </p:cNvPr>
          <p:cNvSpPr>
            <a:spLocks noGrp="1"/>
          </p:cNvSpPr>
          <p:nvPr>
            <p:ph type="body" sz="quarter" idx="4294967295"/>
          </p:nvPr>
        </p:nvSpPr>
        <p:spPr>
          <a:xfrm>
            <a:off x="8353068" y="2235200"/>
            <a:ext cx="2898775" cy="777875"/>
          </a:xfrm>
        </p:spPr>
        <p:txBody>
          <a:bodyPr lIns="0" tIns="0" rIns="0" bIns="0">
            <a:noAutofit/>
          </a:bodyPr>
          <a:lstStyle/>
          <a:p>
            <a:pPr marL="0" indent="0">
              <a:buNone/>
            </a:pPr>
            <a:r>
              <a:rPr lang="en-US" sz="3200" b="1" dirty="0">
                <a:solidFill>
                  <a:schemeClr val="bg1"/>
                </a:solidFill>
                <a:latin typeface="Greycliff CF Heavy" pitchFamily="2" charset="77"/>
              </a:rPr>
              <a:t>Enablers</a:t>
            </a:r>
          </a:p>
        </p:txBody>
      </p:sp>
      <p:sp>
        <p:nvSpPr>
          <p:cNvPr id="7" name="Platshållare för text 6">
            <a:extLst>
              <a:ext uri="{FF2B5EF4-FFF2-40B4-BE49-F238E27FC236}">
                <a16:creationId xmlns:a16="http://schemas.microsoft.com/office/drawing/2014/main" id="{0BE4D23C-81D7-A0D2-516F-024EA66425E3}"/>
              </a:ext>
            </a:extLst>
          </p:cNvPr>
          <p:cNvSpPr>
            <a:spLocks noGrp="1"/>
          </p:cNvSpPr>
          <p:nvPr>
            <p:ph type="body" sz="quarter" idx="4294967295"/>
          </p:nvPr>
        </p:nvSpPr>
        <p:spPr>
          <a:xfrm>
            <a:off x="8353068" y="4606925"/>
            <a:ext cx="2898775" cy="1164483"/>
          </a:xfrm>
        </p:spPr>
        <p:txBody>
          <a:bodyPr lIns="0" tIns="0" rIns="0" bIns="0">
            <a:noAutofit/>
          </a:bodyPr>
          <a:lstStyle/>
          <a:p>
            <a:pPr marL="0" indent="0">
              <a:lnSpc>
                <a:spcPct val="100000"/>
              </a:lnSpc>
              <a:buNone/>
            </a:pPr>
            <a:r>
              <a:rPr lang="sv-SE" sz="1400" b="0" i="0" dirty="0" err="1">
                <a:solidFill>
                  <a:schemeClr val="bg1"/>
                </a:solidFill>
                <a:effectLst/>
              </a:rPr>
              <a:t>Shareable</a:t>
            </a:r>
            <a:r>
              <a:rPr lang="sv-SE" sz="1400" b="0" i="0" dirty="0">
                <a:solidFill>
                  <a:schemeClr val="bg1"/>
                </a:solidFill>
                <a:effectLst/>
              </a:rPr>
              <a:t> </a:t>
            </a:r>
            <a:r>
              <a:rPr lang="sv-SE" sz="1400" b="0" i="0" dirty="0" err="1">
                <a:solidFill>
                  <a:schemeClr val="bg1"/>
                </a:solidFill>
                <a:effectLst/>
              </a:rPr>
              <a:t>knowledge</a:t>
            </a:r>
            <a:r>
              <a:rPr lang="sv-SE" sz="1400" b="0" i="0" dirty="0">
                <a:solidFill>
                  <a:schemeClr val="bg1"/>
                </a:solidFill>
                <a:effectLst/>
              </a:rPr>
              <a:t> and </a:t>
            </a:r>
            <a:r>
              <a:rPr lang="sv-SE" sz="1400" b="0" i="0" dirty="0" err="1">
                <a:solidFill>
                  <a:schemeClr val="bg1"/>
                </a:solidFill>
                <a:effectLst/>
              </a:rPr>
              <a:t>resources</a:t>
            </a:r>
            <a:r>
              <a:rPr lang="sv-SE" sz="1400" b="0" i="0" dirty="0">
                <a:solidFill>
                  <a:schemeClr val="bg1"/>
                </a:solidFill>
                <a:effectLst/>
              </a:rPr>
              <a:t> </a:t>
            </a:r>
            <a:r>
              <a:rPr lang="sv-SE" sz="1400" b="0" i="0" dirty="0" err="1">
                <a:solidFill>
                  <a:schemeClr val="bg1"/>
                </a:solidFill>
                <a:effectLst/>
              </a:rPr>
              <a:t>around</a:t>
            </a:r>
            <a:r>
              <a:rPr lang="sv-SE" sz="1400" b="0" i="0" dirty="0">
                <a:solidFill>
                  <a:schemeClr val="bg1"/>
                </a:solidFill>
                <a:effectLst/>
              </a:rPr>
              <a:t> 5 </a:t>
            </a:r>
            <a:r>
              <a:rPr lang="sv-SE" sz="1400" b="0" i="0" dirty="0" err="1">
                <a:solidFill>
                  <a:schemeClr val="bg1"/>
                </a:solidFill>
                <a:effectLst/>
              </a:rPr>
              <a:t>enablers</a:t>
            </a:r>
            <a:r>
              <a:rPr lang="sv-SE" sz="1400" b="0" i="0" dirty="0">
                <a:solidFill>
                  <a:schemeClr val="bg1"/>
                </a:solidFill>
                <a:effectLst/>
              </a:rPr>
              <a:t> – </a:t>
            </a:r>
            <a:r>
              <a:rPr lang="sv-SE" sz="1400" b="0" i="1" dirty="0">
                <a:solidFill>
                  <a:schemeClr val="bg1"/>
                </a:solidFill>
                <a:effectLst/>
              </a:rPr>
              <a:t>Data and </a:t>
            </a:r>
            <a:r>
              <a:rPr lang="sv-SE" sz="1400" b="0" i="1" dirty="0" err="1">
                <a:solidFill>
                  <a:schemeClr val="bg1"/>
                </a:solidFill>
                <a:effectLst/>
              </a:rPr>
              <a:t>infrastructure</a:t>
            </a:r>
            <a:r>
              <a:rPr lang="sv-SE" sz="1400" b="0" i="1" dirty="0">
                <a:solidFill>
                  <a:schemeClr val="bg1"/>
                </a:solidFill>
                <a:effectLst/>
              </a:rPr>
              <a:t>, </a:t>
            </a:r>
            <a:r>
              <a:rPr lang="sv-SE" sz="1400" b="0" i="1" dirty="0" err="1">
                <a:solidFill>
                  <a:schemeClr val="bg1"/>
                </a:solidFill>
                <a:effectLst/>
              </a:rPr>
              <a:t>Organization</a:t>
            </a:r>
            <a:r>
              <a:rPr lang="sv-SE" sz="1400" b="0" i="1" dirty="0">
                <a:solidFill>
                  <a:schemeClr val="bg1"/>
                </a:solidFill>
                <a:effectLst/>
              </a:rPr>
              <a:t> and </a:t>
            </a:r>
            <a:r>
              <a:rPr lang="sv-SE" sz="1400" b="0" i="1" dirty="0" err="1">
                <a:solidFill>
                  <a:schemeClr val="bg1"/>
                </a:solidFill>
                <a:effectLst/>
              </a:rPr>
              <a:t>culture</a:t>
            </a:r>
            <a:r>
              <a:rPr lang="sv-SE" sz="1400" i="1" dirty="0">
                <a:solidFill>
                  <a:schemeClr val="bg1"/>
                </a:solidFill>
              </a:rPr>
              <a:t>, </a:t>
            </a:r>
            <a:r>
              <a:rPr lang="sv-SE" sz="1400" b="0" i="1" dirty="0" err="1">
                <a:solidFill>
                  <a:schemeClr val="bg1"/>
                </a:solidFill>
                <a:effectLst/>
              </a:rPr>
              <a:t>Technology</a:t>
            </a:r>
            <a:r>
              <a:rPr lang="sv-SE" sz="1400" b="0" i="0" dirty="0">
                <a:solidFill>
                  <a:schemeClr val="bg1"/>
                </a:solidFill>
                <a:effectLst/>
              </a:rPr>
              <a:t>, </a:t>
            </a:r>
            <a:r>
              <a:rPr lang="sv-SE" sz="1400" b="0" i="1" dirty="0" err="1">
                <a:solidFill>
                  <a:schemeClr val="bg1"/>
                </a:solidFill>
                <a:effectLst/>
              </a:rPr>
              <a:t>Ecosystem</a:t>
            </a:r>
            <a:r>
              <a:rPr lang="sv-SE" sz="1400" b="0" i="0" dirty="0">
                <a:solidFill>
                  <a:schemeClr val="bg1"/>
                </a:solidFill>
                <a:effectLst/>
              </a:rPr>
              <a:t>, and  </a:t>
            </a:r>
            <a:r>
              <a:rPr lang="sv-SE" sz="1400" b="0" i="1" dirty="0" err="1">
                <a:solidFill>
                  <a:schemeClr val="bg1"/>
                </a:solidFill>
                <a:effectLst/>
              </a:rPr>
              <a:t>Expertise</a:t>
            </a:r>
            <a:r>
              <a:rPr lang="sv-SE" sz="1400" b="0" i="1" dirty="0">
                <a:solidFill>
                  <a:schemeClr val="bg1"/>
                </a:solidFill>
                <a:effectLst/>
              </a:rPr>
              <a:t>.</a:t>
            </a:r>
            <a:endParaRPr lang="en-US" sz="1400" dirty="0">
              <a:solidFill>
                <a:schemeClr val="bg1"/>
              </a:solidFill>
            </a:endParaRPr>
          </a:p>
        </p:txBody>
      </p:sp>
      <p:pic>
        <p:nvPicPr>
          <p:cNvPr id="14" name="Bildobjekt 13" descr="En bild som visar ritning&#10;&#10;Automatiskt genererad beskrivning">
            <a:extLst>
              <a:ext uri="{FF2B5EF4-FFF2-40B4-BE49-F238E27FC236}">
                <a16:creationId xmlns:a16="http://schemas.microsoft.com/office/drawing/2014/main" id="{E3822A32-E6BD-2D94-187C-FA51FD0D7B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8" name="textruta 76">
            <a:extLst>
              <a:ext uri="{FF2B5EF4-FFF2-40B4-BE49-F238E27FC236}">
                <a16:creationId xmlns:a16="http://schemas.microsoft.com/office/drawing/2014/main" id="{0D73604F-82DB-EAAA-2FCC-3BD1526214A8}"/>
              </a:ext>
            </a:extLst>
          </p:cNvPr>
          <p:cNvSpPr txBox="1"/>
          <p:nvPr/>
        </p:nvSpPr>
        <p:spPr>
          <a:xfrm>
            <a:off x="669600" y="907200"/>
            <a:ext cx="9607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4000" b="1" dirty="0">
                <a:solidFill>
                  <a:schemeClr val="bg1"/>
                </a:solidFill>
                <a:effectLst>
                  <a:outerShdw blurRad="190500" dist="38100" dir="5400000" algn="t" rotWithShape="0">
                    <a:prstClr val="black">
                      <a:alpha val="40000"/>
                    </a:prstClr>
                  </a:outerShdw>
                </a:effectLst>
                <a:latin typeface="Greycliff CF Heavy" pitchFamily="2" charset="77"/>
                <a:ea typeface="+mj-ea"/>
                <a:cs typeface="+mj-cs"/>
                <a:sym typeface="Arial"/>
              </a:rPr>
              <a:t>Three dimensions for adopting AI</a:t>
            </a:r>
          </a:p>
        </p:txBody>
      </p:sp>
    </p:spTree>
    <p:extLst>
      <p:ext uri="{BB962C8B-B14F-4D97-AF65-F5344CB8AC3E}">
        <p14:creationId xmlns:p14="http://schemas.microsoft.com/office/powerpoint/2010/main" val="2631895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inomhus, person, vägg&#10;&#10;Automatiskt genererad beskrivning">
            <a:extLst>
              <a:ext uri="{FF2B5EF4-FFF2-40B4-BE49-F238E27FC236}">
                <a16:creationId xmlns:a16="http://schemas.microsoft.com/office/drawing/2014/main" id="{AE70420B-13CA-5C4C-A2D3-EA0EB3F0D34A}"/>
              </a:ext>
            </a:extLst>
          </p:cNvPr>
          <p:cNvPicPr>
            <a:picLocks noChangeAspect="1"/>
          </p:cNvPicPr>
          <p:nvPr/>
        </p:nvPicPr>
        <p:blipFill rotWithShape="1">
          <a:blip r:embed="rId2" cstate="screen">
            <a:alphaModFix amt="65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Rubrik 1">
            <a:extLst>
              <a:ext uri="{FF2B5EF4-FFF2-40B4-BE49-F238E27FC236}">
                <a16:creationId xmlns:a16="http://schemas.microsoft.com/office/drawing/2014/main" id="{47B8F256-52C2-3099-3429-A5737F8BACDC}"/>
              </a:ext>
            </a:extLst>
          </p:cNvPr>
          <p:cNvSpPr>
            <a:spLocks noGrp="1"/>
          </p:cNvSpPr>
          <p:nvPr>
            <p:ph type="ctrTitle"/>
          </p:nvPr>
        </p:nvSpPr>
        <p:spPr>
          <a:xfrm>
            <a:off x="1014154" y="2676698"/>
            <a:ext cx="8290560" cy="1086186"/>
          </a:xfrm>
        </p:spPr>
        <p:txBody>
          <a:bodyPr>
            <a:noAutofit/>
          </a:bodyPr>
          <a:lstStyle/>
          <a:p>
            <a:r>
              <a:rPr lang="en-US" dirty="0"/>
              <a:t>Leadership</a:t>
            </a:r>
          </a:p>
        </p:txBody>
      </p:sp>
      <p:pic>
        <p:nvPicPr>
          <p:cNvPr id="6" name="Bildobjekt 5" descr="En bild som visar ritning&#10;&#10;Automatiskt genererad beskrivning">
            <a:extLst>
              <a:ext uri="{FF2B5EF4-FFF2-40B4-BE49-F238E27FC236}">
                <a16:creationId xmlns:a16="http://schemas.microsoft.com/office/drawing/2014/main" id="{79F2A8EA-DDCA-AA05-7635-D5EC0184FE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3" name="Rektangel 2">
            <a:extLst>
              <a:ext uri="{FF2B5EF4-FFF2-40B4-BE49-F238E27FC236}">
                <a16:creationId xmlns:a16="http://schemas.microsoft.com/office/drawing/2014/main" id="{065E5E53-BF1A-4768-3132-03C93B57992C}"/>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3245167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klädsel, person, vägg, person&#10;&#10;Automatiskt genererad beskrivning">
            <a:extLst>
              <a:ext uri="{FF2B5EF4-FFF2-40B4-BE49-F238E27FC236}">
                <a16:creationId xmlns:a16="http://schemas.microsoft.com/office/drawing/2014/main" id="{C1E9B660-E7A0-AC28-0BE3-A5D317B54804}"/>
              </a:ext>
            </a:extLst>
          </p:cNvPr>
          <p:cNvPicPr>
            <a:picLocks noChangeAspect="1"/>
          </p:cNvPicPr>
          <p:nvPr/>
        </p:nvPicPr>
        <p:blipFill rotWithShape="1">
          <a:blip r:embed="rId2" cstate="screen">
            <a:alphaModFix amt="73000"/>
            <a:extLst>
              <a:ext uri="{28A0092B-C50C-407E-A947-70E740481C1C}">
                <a14:useLocalDpi xmlns:a14="http://schemas.microsoft.com/office/drawing/2010/main"/>
              </a:ext>
            </a:extLst>
          </a:blip>
          <a:srcRect/>
          <a:stretch/>
        </p:blipFill>
        <p:spPr>
          <a:xfrm>
            <a:off x="2108298" y="863687"/>
            <a:ext cx="9080310" cy="5277104"/>
          </a:xfrm>
          <a:prstGeom prst="rect">
            <a:avLst/>
          </a:prstGeom>
          <a:effectLst/>
        </p:spPr>
      </p:pic>
      <p:sp>
        <p:nvSpPr>
          <p:cNvPr id="12" name="Rektangel 11">
            <a:extLst>
              <a:ext uri="{FF2B5EF4-FFF2-40B4-BE49-F238E27FC236}">
                <a16:creationId xmlns:a16="http://schemas.microsoft.com/office/drawing/2014/main" id="{29DCE3F6-6488-CD73-CC14-A39DB8981207}"/>
              </a:ext>
            </a:extLst>
          </p:cNvPr>
          <p:cNvSpPr/>
          <p:nvPr/>
        </p:nvSpPr>
        <p:spPr>
          <a:xfrm>
            <a:off x="2108298" y="3207224"/>
            <a:ext cx="9080310" cy="3043451"/>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Rektangel 5">
            <a:extLst>
              <a:ext uri="{FF2B5EF4-FFF2-40B4-BE49-F238E27FC236}">
                <a16:creationId xmlns:a16="http://schemas.microsoft.com/office/drawing/2014/main" id="{2B7F7F1D-56C1-3129-6028-F640F5410183}"/>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1" name="Bildobjekt 10" descr="En bild som visar ritning&#10;&#10;Automatiskt genererad beskrivning">
            <a:extLst>
              <a:ext uri="{FF2B5EF4-FFF2-40B4-BE49-F238E27FC236}">
                <a16:creationId xmlns:a16="http://schemas.microsoft.com/office/drawing/2014/main" id="{24D9FF82-A997-E0EC-0996-95FFDEF5EF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2" name="textruta 76">
            <a:extLst>
              <a:ext uri="{FF2B5EF4-FFF2-40B4-BE49-F238E27FC236}">
                <a16:creationId xmlns:a16="http://schemas.microsoft.com/office/drawing/2014/main" id="{DA7B578E-5F2B-1E6F-E550-0983DDBAF2B9}"/>
              </a:ext>
            </a:extLst>
          </p:cNvPr>
          <p:cNvSpPr txBox="1"/>
          <p:nvPr/>
        </p:nvSpPr>
        <p:spPr>
          <a:xfrm>
            <a:off x="766763" y="3759453"/>
            <a:ext cx="908031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Leadership and ambition are absolutely essential for successfully adopting AI. Through the AI Sweden partnership leaders and decision makers share best practices, </a:t>
            </a:r>
            <a:br>
              <a:rPr lang="en-US" sz="3200" b="1" dirty="0">
                <a:solidFill>
                  <a:schemeClr val="bg1"/>
                </a:solidFill>
                <a:latin typeface="Greycliff CF Heavy" pitchFamily="2" charset="77"/>
                <a:ea typeface="+mj-ea"/>
                <a:cs typeface="+mj-cs"/>
                <a:sym typeface="Arial"/>
              </a:rPr>
            </a:br>
            <a:r>
              <a:rPr lang="en-US" sz="3200" b="1" dirty="0">
                <a:solidFill>
                  <a:schemeClr val="bg1"/>
                </a:solidFill>
                <a:latin typeface="Greycliff CF Heavy" pitchFamily="2" charset="77"/>
                <a:ea typeface="+mj-ea"/>
                <a:cs typeface="+mj-cs"/>
                <a:sym typeface="Arial"/>
              </a:rPr>
              <a:t>insights, and tools.</a:t>
            </a:r>
          </a:p>
        </p:txBody>
      </p:sp>
    </p:spTree>
    <p:extLst>
      <p:ext uri="{BB962C8B-B14F-4D97-AF65-F5344CB8AC3E}">
        <p14:creationId xmlns:p14="http://schemas.microsoft.com/office/powerpoint/2010/main" val="297008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D003CD8B-AAC2-3642-8749-8D16F7420675}"/>
              </a:ext>
            </a:extLst>
          </p:cNvPr>
          <p:cNvPicPr>
            <a:picLocks noChangeAspect="1"/>
          </p:cNvPicPr>
          <p:nvPr/>
        </p:nvPicPr>
        <p:blipFill rotWithShape="1">
          <a:blip r:embed="rId3" cstate="screen">
            <a:alphaModFix amt="58000"/>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1" name="Bildobjekt 10" descr="En bild som visar ritning&#10;&#10;Automatiskt genererad beskrivning">
            <a:extLst>
              <a:ext uri="{FF2B5EF4-FFF2-40B4-BE49-F238E27FC236}">
                <a16:creationId xmlns:a16="http://schemas.microsoft.com/office/drawing/2014/main" id="{8CADE98A-48DA-4846-A7DD-2424D24E0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2" name="Rubrik 1">
            <a:extLst>
              <a:ext uri="{FF2B5EF4-FFF2-40B4-BE49-F238E27FC236}">
                <a16:creationId xmlns:a16="http://schemas.microsoft.com/office/drawing/2014/main" id="{83B5AF4E-2760-774F-B17E-15CC56222155}"/>
              </a:ext>
            </a:extLst>
          </p:cNvPr>
          <p:cNvSpPr>
            <a:spLocks noGrp="1"/>
          </p:cNvSpPr>
          <p:nvPr>
            <p:ph type="ctrTitle"/>
          </p:nvPr>
        </p:nvSpPr>
        <p:spPr>
          <a:xfrm>
            <a:off x="691607" y="2288561"/>
            <a:ext cx="8689258" cy="3443647"/>
          </a:xfrm>
        </p:spPr>
        <p:txBody>
          <a:bodyPr anchor="t"/>
          <a:lstStyle/>
          <a:p>
            <a:pPr algn="l"/>
            <a:r>
              <a:rPr lang="en-US" sz="4800" cap="none" dirty="0">
                <a:latin typeface="Greycliff CF Heavy"/>
              </a:rPr>
              <a:t>Accelerating the use of AI for the benefit of our society, our competitiveness, and for everyone living in Sweden.</a:t>
            </a:r>
          </a:p>
        </p:txBody>
      </p:sp>
      <p:sp>
        <p:nvSpPr>
          <p:cNvPr id="8" name="Google Shape;141;p1">
            <a:extLst>
              <a:ext uri="{FF2B5EF4-FFF2-40B4-BE49-F238E27FC236}">
                <a16:creationId xmlns:a16="http://schemas.microsoft.com/office/drawing/2014/main" id="{8509F0B0-D433-8E4E-908A-33686BD72B59}"/>
              </a:ext>
            </a:extLst>
          </p:cNvPr>
          <p:cNvSpPr txBox="1">
            <a:spLocks/>
          </p:cNvSpPr>
          <p:nvPr/>
        </p:nvSpPr>
        <p:spPr>
          <a:xfrm>
            <a:off x="691607" y="905919"/>
            <a:ext cx="8290560" cy="761358"/>
          </a:xfrm>
          <a:prstGeom prst="rect">
            <a:avLst/>
          </a:prstGeom>
          <a:noFill/>
          <a:ln>
            <a:noFill/>
          </a:ln>
        </p:spPr>
        <p:txBody>
          <a:bodyPr spcFirstLastPara="1" vert="horz" wrap="square" lIns="90000" tIns="43200" rIns="90000" bIns="43200" rtlCol="0" anchor="t" anchorCtr="0">
            <a:noAutofit/>
          </a:bodyPr>
          <a:lstStyle>
            <a:lvl1pPr algn="ctr" defTabSz="914400" rtl="0" eaLnBrk="1" latinLnBrk="0" hangingPunct="1">
              <a:lnSpc>
                <a:spcPct val="90000"/>
              </a:lnSpc>
              <a:spcBef>
                <a:spcPct val="0"/>
              </a:spcBef>
              <a:buNone/>
              <a:defRPr sz="6400" b="1" i="0" kern="1200" cap="all" baseline="0">
                <a:solidFill>
                  <a:schemeClr val="tx1"/>
                </a:solidFill>
                <a:latin typeface="Greycliff CF Heavy" pitchFamily="2" charset="77"/>
                <a:ea typeface="+mj-ea"/>
                <a:cs typeface="+mj-cs"/>
              </a:defRPr>
            </a:lvl1pPr>
          </a:lstStyle>
          <a:p>
            <a:pPr algn="l"/>
            <a:r>
              <a:rPr lang="en-US" sz="3200" cap="none" dirty="0">
                <a:latin typeface="Greycliff CF Heavy"/>
              </a:rPr>
              <a:t>Why</a:t>
            </a:r>
            <a:r>
              <a:rPr lang="en-US" sz="3200" dirty="0">
                <a:latin typeface="Greycliff CF Heavy"/>
              </a:rPr>
              <a:t>?</a:t>
            </a:r>
            <a:endParaRPr lang="sv-SE" sz="3200" dirty="0"/>
          </a:p>
        </p:txBody>
      </p:sp>
    </p:spTree>
    <p:extLst>
      <p:ext uri="{BB962C8B-B14F-4D97-AF65-F5344CB8AC3E}">
        <p14:creationId xmlns:p14="http://schemas.microsoft.com/office/powerpoint/2010/main" val="849607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00D05AF2-B18F-EB44-BF73-58503B13F4BC}"/>
              </a:ext>
            </a:extLst>
          </p:cNvPr>
          <p:cNvSpPr/>
          <p:nvPr/>
        </p:nvSpPr>
        <p:spPr>
          <a:xfrm>
            <a:off x="4431859" y="2244239"/>
            <a:ext cx="3335828" cy="1408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11" name="Rektangel 10">
            <a:extLst>
              <a:ext uri="{FF2B5EF4-FFF2-40B4-BE49-F238E27FC236}">
                <a16:creationId xmlns:a16="http://schemas.microsoft.com/office/drawing/2014/main" id="{CE680AEE-1F36-42D8-DE91-786250CD607A}"/>
              </a:ext>
            </a:extLst>
          </p:cNvPr>
          <p:cNvSpPr/>
          <p:nvPr/>
        </p:nvSpPr>
        <p:spPr>
          <a:xfrm>
            <a:off x="8155703" y="2244239"/>
            <a:ext cx="3329227" cy="14080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13" name="Rektangel 12">
            <a:extLst>
              <a:ext uri="{FF2B5EF4-FFF2-40B4-BE49-F238E27FC236}">
                <a16:creationId xmlns:a16="http://schemas.microsoft.com/office/drawing/2014/main" id="{89F51DB9-1732-0C89-6986-DDF3E993E00C}"/>
              </a:ext>
            </a:extLst>
          </p:cNvPr>
          <p:cNvSpPr/>
          <p:nvPr/>
        </p:nvSpPr>
        <p:spPr>
          <a:xfrm>
            <a:off x="774259" y="2244238"/>
            <a:ext cx="3350009" cy="14080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pic>
        <p:nvPicPr>
          <p:cNvPr id="12" name="Bildobjekt 11">
            <a:extLst>
              <a:ext uri="{FF2B5EF4-FFF2-40B4-BE49-F238E27FC236}">
                <a16:creationId xmlns:a16="http://schemas.microsoft.com/office/drawing/2014/main" id="{76295C46-0C91-A7FA-1060-4F40AC5641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25255" y="3652297"/>
            <a:ext cx="3335829" cy="1857209"/>
          </a:xfrm>
          <a:prstGeom prst="rect">
            <a:avLst/>
          </a:prstGeom>
        </p:spPr>
      </p:pic>
      <p:sp>
        <p:nvSpPr>
          <p:cNvPr id="8" name="Rektangel 7">
            <a:extLst>
              <a:ext uri="{FF2B5EF4-FFF2-40B4-BE49-F238E27FC236}">
                <a16:creationId xmlns:a16="http://schemas.microsoft.com/office/drawing/2014/main" id="{906592C1-FCAD-22B9-B3F0-BEA847FFB4FA}"/>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8" name="Rubrik 1">
            <a:extLst>
              <a:ext uri="{FF2B5EF4-FFF2-40B4-BE49-F238E27FC236}">
                <a16:creationId xmlns:a16="http://schemas.microsoft.com/office/drawing/2014/main" id="{2E3231E6-3EB8-2BBC-996F-63F63C290D50}"/>
              </a:ext>
            </a:extLst>
          </p:cNvPr>
          <p:cNvSpPr txBox="1">
            <a:spLocks/>
          </p:cNvSpPr>
          <p:nvPr/>
        </p:nvSpPr>
        <p:spPr>
          <a:xfrm>
            <a:off x="984942" y="2437959"/>
            <a:ext cx="2880000" cy="991041"/>
          </a:xfrm>
          <a:prstGeom prst="rect">
            <a:avLst/>
          </a:prstGeom>
        </p:spPr>
        <p:txBody>
          <a:bodyPr vert="horz" lIns="36000" tIns="0" rIns="36000" bIns="0" anchor="ctr"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r>
              <a:rPr lang="en-US" sz="3200" dirty="0">
                <a:solidFill>
                  <a:schemeClr val="bg1"/>
                </a:solidFill>
              </a:rPr>
              <a:t>Executive AI accelerator</a:t>
            </a:r>
          </a:p>
        </p:txBody>
      </p:sp>
      <p:sp>
        <p:nvSpPr>
          <p:cNvPr id="19" name="Platshållare för text 4">
            <a:extLst>
              <a:ext uri="{FF2B5EF4-FFF2-40B4-BE49-F238E27FC236}">
                <a16:creationId xmlns:a16="http://schemas.microsoft.com/office/drawing/2014/main" id="{9079B580-32CD-FA5F-B8A4-4FFA91C4684B}"/>
              </a:ext>
            </a:extLst>
          </p:cNvPr>
          <p:cNvSpPr txBox="1">
            <a:spLocks/>
          </p:cNvSpPr>
          <p:nvPr/>
        </p:nvSpPr>
        <p:spPr>
          <a:xfrm>
            <a:off x="4656000" y="2437959"/>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200" b="1" dirty="0">
                <a:solidFill>
                  <a:schemeClr val="bg1"/>
                </a:solidFill>
                <a:latin typeface="Greycliff CF Heavy" pitchFamily="2" charset="77"/>
              </a:rPr>
              <a:t>Podcasts and </a:t>
            </a:r>
            <a:r>
              <a:rPr lang="sv-SE" sz="3200" b="1" dirty="0" err="1">
                <a:solidFill>
                  <a:schemeClr val="bg1"/>
                </a:solidFill>
                <a:latin typeface="Greycliff CF Heavy" pitchFamily="2" charset="77"/>
              </a:rPr>
              <a:t>courses</a:t>
            </a:r>
            <a:endParaRPr lang="sv-SE" sz="3200" b="1" dirty="0">
              <a:solidFill>
                <a:schemeClr val="bg1"/>
              </a:solidFill>
              <a:latin typeface="Greycliff CF Heavy" pitchFamily="2" charset="77"/>
            </a:endParaRPr>
          </a:p>
        </p:txBody>
      </p:sp>
      <p:sp>
        <p:nvSpPr>
          <p:cNvPr id="20" name="Platshållare för text 5">
            <a:extLst>
              <a:ext uri="{FF2B5EF4-FFF2-40B4-BE49-F238E27FC236}">
                <a16:creationId xmlns:a16="http://schemas.microsoft.com/office/drawing/2014/main" id="{2264171F-2749-05AD-EC68-281C1D0B3C14}"/>
              </a:ext>
            </a:extLst>
          </p:cNvPr>
          <p:cNvSpPr txBox="1">
            <a:spLocks/>
          </p:cNvSpPr>
          <p:nvPr/>
        </p:nvSpPr>
        <p:spPr>
          <a:xfrm>
            <a:off x="8403772" y="2437959"/>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200" b="1" dirty="0" err="1">
                <a:solidFill>
                  <a:schemeClr val="bg1"/>
                </a:solidFill>
                <a:latin typeface="Greycliff CF Heavy" pitchFamily="2" charset="77"/>
              </a:rPr>
              <a:t>Future</a:t>
            </a:r>
            <a:r>
              <a:rPr lang="sv-SE" sz="3200" b="1" dirty="0">
                <a:solidFill>
                  <a:schemeClr val="bg1"/>
                </a:solidFill>
                <a:latin typeface="Greycliff CF Heavy" pitchFamily="2" charset="77"/>
              </a:rPr>
              <a:t> </a:t>
            </a:r>
            <a:r>
              <a:rPr lang="sv-SE" sz="3200" b="1" dirty="0" err="1">
                <a:solidFill>
                  <a:schemeClr val="bg1"/>
                </a:solidFill>
                <a:latin typeface="Greycliff CF Heavy" pitchFamily="2" charset="77"/>
              </a:rPr>
              <a:t>of</a:t>
            </a:r>
            <a:r>
              <a:rPr lang="sv-SE" sz="3200" b="1" dirty="0">
                <a:solidFill>
                  <a:schemeClr val="bg1"/>
                </a:solidFill>
                <a:latin typeface="Greycliff CF Heavy" pitchFamily="2" charset="77"/>
              </a:rPr>
              <a:t> </a:t>
            </a:r>
            <a:r>
              <a:rPr lang="sv-SE" sz="3200" b="1" dirty="0" err="1">
                <a:solidFill>
                  <a:schemeClr val="bg1"/>
                </a:solidFill>
                <a:latin typeface="Greycliff CF Heavy" pitchFamily="2" charset="77"/>
              </a:rPr>
              <a:t>Democracy</a:t>
            </a:r>
            <a:endParaRPr lang="sv-SE" sz="3200" b="1" dirty="0">
              <a:solidFill>
                <a:schemeClr val="bg1"/>
              </a:solidFill>
              <a:latin typeface="Greycliff CF Heavy" pitchFamily="2" charset="77"/>
            </a:endParaRPr>
          </a:p>
        </p:txBody>
      </p:sp>
      <p:pic>
        <p:nvPicPr>
          <p:cNvPr id="3" name="Bildobjekt 2" descr="En bild som visar mönster, gul, guld&#10;&#10;Automatiskt genererad beskrivning">
            <a:extLst>
              <a:ext uri="{FF2B5EF4-FFF2-40B4-BE49-F238E27FC236}">
                <a16:creationId xmlns:a16="http://schemas.microsoft.com/office/drawing/2014/main" id="{CAE6C857-956A-5AF0-D2F1-9157D68324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6062" y="3652297"/>
            <a:ext cx="3335830" cy="1857209"/>
          </a:xfrm>
          <a:prstGeom prst="rect">
            <a:avLst/>
          </a:prstGeom>
        </p:spPr>
      </p:pic>
      <p:pic>
        <p:nvPicPr>
          <p:cNvPr id="6" name="Bildobjekt 5">
            <a:extLst>
              <a:ext uri="{FF2B5EF4-FFF2-40B4-BE49-F238E27FC236}">
                <a16:creationId xmlns:a16="http://schemas.microsoft.com/office/drawing/2014/main" id="{725CF8B1-2296-8EE2-AF5B-0D1B054B22E3}"/>
              </a:ext>
            </a:extLst>
          </p:cNvPr>
          <p:cNvPicPr>
            <a:picLocks/>
          </p:cNvPicPr>
          <p:nvPr/>
        </p:nvPicPr>
        <p:blipFill>
          <a:blip r:embed="rId4"/>
          <a:stretch>
            <a:fillRect/>
          </a:stretch>
        </p:blipFill>
        <p:spPr>
          <a:xfrm>
            <a:off x="8173722" y="3654000"/>
            <a:ext cx="3337200" cy="1857600"/>
          </a:xfrm>
          <a:prstGeom prst="rect">
            <a:avLst/>
          </a:prstGeom>
        </p:spPr>
      </p:pic>
    </p:spTree>
    <p:extLst>
      <p:ext uri="{BB962C8B-B14F-4D97-AF65-F5344CB8AC3E}">
        <p14:creationId xmlns:p14="http://schemas.microsoft.com/office/powerpoint/2010/main" val="817942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ruta 76">
            <a:extLst>
              <a:ext uri="{FF2B5EF4-FFF2-40B4-BE49-F238E27FC236}">
                <a16:creationId xmlns:a16="http://schemas.microsoft.com/office/drawing/2014/main" id="{F1E5A8FA-A036-2803-8936-344C85FEFFE3}"/>
              </a:ext>
            </a:extLst>
          </p:cNvPr>
          <p:cNvSpPr txBox="1"/>
          <p:nvPr/>
        </p:nvSpPr>
        <p:spPr>
          <a:xfrm>
            <a:off x="669600" y="907200"/>
            <a:ext cx="9607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4000" b="1" dirty="0">
                <a:solidFill>
                  <a:schemeClr val="bg1"/>
                </a:solidFill>
                <a:latin typeface="Greycliff CF Heavy" pitchFamily="2" charset="77"/>
                <a:ea typeface="+mj-ea"/>
                <a:cs typeface="+mj-cs"/>
                <a:sym typeface="Arial"/>
              </a:rPr>
              <a:t>Future of Democracy</a:t>
            </a:r>
          </a:p>
        </p:txBody>
      </p:sp>
      <p:sp>
        <p:nvSpPr>
          <p:cNvPr id="4" name="Underrubrik 2">
            <a:extLst>
              <a:ext uri="{FF2B5EF4-FFF2-40B4-BE49-F238E27FC236}">
                <a16:creationId xmlns:a16="http://schemas.microsoft.com/office/drawing/2014/main" id="{BD809ED2-ABDC-58BB-C646-128B208077EC}"/>
              </a:ext>
            </a:extLst>
          </p:cNvPr>
          <p:cNvSpPr txBox="1">
            <a:spLocks/>
          </p:cNvSpPr>
          <p:nvPr/>
        </p:nvSpPr>
        <p:spPr>
          <a:xfrm>
            <a:off x="8163597" y="1916113"/>
            <a:ext cx="3261642" cy="26558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20"/>
              </a:lnSpc>
              <a:buFont typeface="Arial" panose="020B0604020202020204" pitchFamily="34" charset="0"/>
              <a:buNone/>
            </a:pPr>
            <a:r>
              <a:rPr lang="sv-SE" sz="1600" dirty="0">
                <a:solidFill>
                  <a:schemeClr val="bg1"/>
                </a:solidFill>
              </a:rPr>
              <a:t>The </a:t>
            </a:r>
            <a:r>
              <a:rPr lang="sv-SE" sz="1600" dirty="0" err="1">
                <a:solidFill>
                  <a:schemeClr val="bg1"/>
                </a:solidFill>
              </a:rPr>
              <a:t>annual</a:t>
            </a:r>
            <a:r>
              <a:rPr lang="sv-SE" sz="1600" dirty="0">
                <a:solidFill>
                  <a:schemeClr val="bg1"/>
                </a:solidFill>
              </a:rPr>
              <a:t> </a:t>
            </a:r>
            <a:r>
              <a:rPr lang="sv-SE" sz="1600" dirty="0" err="1">
                <a:solidFill>
                  <a:schemeClr val="bg1"/>
                </a:solidFill>
              </a:rPr>
              <a:t>Future</a:t>
            </a:r>
            <a:r>
              <a:rPr lang="sv-SE" sz="1600" dirty="0">
                <a:solidFill>
                  <a:schemeClr val="bg1"/>
                </a:solidFill>
              </a:rPr>
              <a:t> </a:t>
            </a:r>
            <a:r>
              <a:rPr lang="sv-SE" sz="1600" dirty="0" err="1">
                <a:solidFill>
                  <a:schemeClr val="bg1"/>
                </a:solidFill>
              </a:rPr>
              <a:t>of</a:t>
            </a:r>
            <a:r>
              <a:rPr lang="sv-SE" sz="1600" dirty="0">
                <a:solidFill>
                  <a:schemeClr val="bg1"/>
                </a:solidFill>
              </a:rPr>
              <a:t> </a:t>
            </a:r>
            <a:r>
              <a:rPr lang="sv-SE" sz="1600" dirty="0" err="1">
                <a:solidFill>
                  <a:schemeClr val="bg1"/>
                </a:solidFill>
              </a:rPr>
              <a:t>Democracy</a:t>
            </a:r>
            <a:r>
              <a:rPr lang="sv-SE" sz="1600" dirty="0">
                <a:solidFill>
                  <a:schemeClr val="bg1"/>
                </a:solidFill>
              </a:rPr>
              <a:t> summit and events </a:t>
            </a:r>
            <a:r>
              <a:rPr lang="sv-SE" sz="1600" dirty="0" err="1">
                <a:solidFill>
                  <a:schemeClr val="bg1"/>
                </a:solidFill>
              </a:rPr>
              <a:t>bring</a:t>
            </a:r>
            <a:r>
              <a:rPr lang="sv-SE" sz="1600" dirty="0">
                <a:solidFill>
                  <a:schemeClr val="bg1"/>
                </a:solidFill>
              </a:rPr>
              <a:t> </a:t>
            </a:r>
            <a:r>
              <a:rPr lang="sv-SE" sz="1600" dirty="0" err="1">
                <a:solidFill>
                  <a:schemeClr val="bg1"/>
                </a:solidFill>
              </a:rPr>
              <a:t>together</a:t>
            </a:r>
            <a:r>
              <a:rPr lang="sv-SE" sz="1600" dirty="0">
                <a:solidFill>
                  <a:schemeClr val="bg1"/>
                </a:solidFill>
              </a:rPr>
              <a:t> </a:t>
            </a:r>
            <a:r>
              <a:rPr lang="sv-SE" sz="1600" dirty="0" err="1">
                <a:solidFill>
                  <a:schemeClr val="bg1"/>
                </a:solidFill>
              </a:rPr>
              <a:t>leaders</a:t>
            </a:r>
            <a:r>
              <a:rPr lang="sv-SE" sz="1600" dirty="0">
                <a:solidFill>
                  <a:schemeClr val="bg1"/>
                </a:solidFill>
              </a:rPr>
              <a:t> and decision-</a:t>
            </a:r>
            <a:r>
              <a:rPr lang="sv-SE" sz="1600" dirty="0" err="1">
                <a:solidFill>
                  <a:schemeClr val="bg1"/>
                </a:solidFill>
              </a:rPr>
              <a:t>makers</a:t>
            </a:r>
            <a:r>
              <a:rPr lang="sv-SE" sz="1600" dirty="0">
                <a:solidFill>
                  <a:schemeClr val="bg1"/>
                </a:solidFill>
              </a:rPr>
              <a:t> from different </a:t>
            </a:r>
            <a:r>
              <a:rPr lang="sv-SE" sz="1600" dirty="0" err="1">
                <a:solidFill>
                  <a:schemeClr val="bg1"/>
                </a:solidFill>
              </a:rPr>
              <a:t>sectors</a:t>
            </a:r>
            <a:r>
              <a:rPr lang="sv-SE" sz="1600" dirty="0">
                <a:solidFill>
                  <a:schemeClr val="bg1"/>
                </a:solidFill>
              </a:rPr>
              <a:t> </a:t>
            </a:r>
            <a:r>
              <a:rPr lang="sv-SE" sz="1600" dirty="0" err="1">
                <a:solidFill>
                  <a:schemeClr val="bg1"/>
                </a:solidFill>
              </a:rPr>
              <a:t>of</a:t>
            </a:r>
            <a:r>
              <a:rPr lang="sv-SE" sz="1600" dirty="0">
                <a:solidFill>
                  <a:schemeClr val="bg1"/>
                </a:solidFill>
              </a:rPr>
              <a:t> </a:t>
            </a:r>
            <a:r>
              <a:rPr lang="sv-SE" sz="1600" dirty="0" err="1">
                <a:solidFill>
                  <a:schemeClr val="bg1"/>
                </a:solidFill>
              </a:rPr>
              <a:t>society</a:t>
            </a:r>
            <a:r>
              <a:rPr lang="sv-SE" sz="1600" dirty="0">
                <a:solidFill>
                  <a:schemeClr val="bg1"/>
                </a:solidFill>
              </a:rPr>
              <a:t> to </a:t>
            </a:r>
            <a:r>
              <a:rPr lang="sv-SE" sz="1600" dirty="0" err="1">
                <a:solidFill>
                  <a:schemeClr val="bg1"/>
                </a:solidFill>
              </a:rPr>
              <a:t>jointly</a:t>
            </a:r>
            <a:r>
              <a:rPr lang="sv-SE" sz="1600" dirty="0">
                <a:solidFill>
                  <a:schemeClr val="bg1"/>
                </a:solidFill>
              </a:rPr>
              <a:t> </a:t>
            </a:r>
            <a:r>
              <a:rPr lang="sv-SE" sz="1600" dirty="0" err="1">
                <a:solidFill>
                  <a:schemeClr val="bg1"/>
                </a:solidFill>
              </a:rPr>
              <a:t>address</a:t>
            </a:r>
            <a:r>
              <a:rPr lang="sv-SE" sz="1600" dirty="0">
                <a:solidFill>
                  <a:schemeClr val="bg1"/>
                </a:solidFill>
              </a:rPr>
              <a:t> the </a:t>
            </a:r>
            <a:r>
              <a:rPr lang="sv-SE" sz="1600" dirty="0" err="1">
                <a:solidFill>
                  <a:schemeClr val="bg1"/>
                </a:solidFill>
              </a:rPr>
              <a:t>question</a:t>
            </a:r>
            <a:r>
              <a:rPr lang="sv-SE" sz="1600" dirty="0">
                <a:solidFill>
                  <a:schemeClr val="bg1"/>
                </a:solidFill>
              </a:rPr>
              <a:t> </a:t>
            </a:r>
            <a:r>
              <a:rPr lang="sv-SE" sz="1600" dirty="0" err="1">
                <a:solidFill>
                  <a:schemeClr val="bg1"/>
                </a:solidFill>
              </a:rPr>
              <a:t>of</a:t>
            </a:r>
            <a:r>
              <a:rPr lang="sv-SE" sz="1600" dirty="0">
                <a:solidFill>
                  <a:schemeClr val="bg1"/>
                </a:solidFill>
              </a:rPr>
              <a:t> </a:t>
            </a:r>
            <a:r>
              <a:rPr lang="sv-SE" sz="1600" dirty="0" err="1">
                <a:solidFill>
                  <a:schemeClr val="bg1"/>
                </a:solidFill>
              </a:rPr>
              <a:t>how</a:t>
            </a:r>
            <a:r>
              <a:rPr lang="sv-SE" sz="1600" dirty="0">
                <a:solidFill>
                  <a:schemeClr val="bg1"/>
                </a:solidFill>
              </a:rPr>
              <a:t> to </a:t>
            </a:r>
            <a:r>
              <a:rPr lang="sv-SE" sz="1600" dirty="0" err="1">
                <a:solidFill>
                  <a:schemeClr val="bg1"/>
                </a:solidFill>
              </a:rPr>
              <a:t>modernize</a:t>
            </a:r>
            <a:r>
              <a:rPr lang="sv-SE" sz="1600" dirty="0">
                <a:solidFill>
                  <a:schemeClr val="bg1"/>
                </a:solidFill>
              </a:rPr>
              <a:t> Sweden </a:t>
            </a:r>
            <a:r>
              <a:rPr lang="sv-SE" sz="1600" dirty="0" err="1">
                <a:solidFill>
                  <a:schemeClr val="bg1"/>
                </a:solidFill>
              </a:rPr>
              <a:t>using</a:t>
            </a:r>
            <a:r>
              <a:rPr lang="sv-SE" sz="1600" dirty="0">
                <a:solidFill>
                  <a:schemeClr val="bg1"/>
                </a:solidFill>
              </a:rPr>
              <a:t> new </a:t>
            </a:r>
            <a:r>
              <a:rPr lang="sv-SE" sz="1600" dirty="0" err="1">
                <a:solidFill>
                  <a:schemeClr val="bg1"/>
                </a:solidFill>
              </a:rPr>
              <a:t>technologies</a:t>
            </a:r>
            <a:r>
              <a:rPr lang="sv-SE" sz="1600" dirty="0">
                <a:solidFill>
                  <a:schemeClr val="bg1"/>
                </a:solidFill>
              </a:rPr>
              <a:t> </a:t>
            </a:r>
            <a:r>
              <a:rPr lang="sv-SE" sz="1600" dirty="0" err="1">
                <a:solidFill>
                  <a:schemeClr val="bg1"/>
                </a:solidFill>
              </a:rPr>
              <a:t>while</a:t>
            </a:r>
            <a:r>
              <a:rPr lang="sv-SE" sz="1600" dirty="0">
                <a:solidFill>
                  <a:schemeClr val="bg1"/>
                </a:solidFill>
              </a:rPr>
              <a:t> </a:t>
            </a:r>
            <a:r>
              <a:rPr lang="sv-SE" sz="1600" dirty="0" err="1">
                <a:solidFill>
                  <a:schemeClr val="bg1"/>
                </a:solidFill>
              </a:rPr>
              <a:t>safeguarding</a:t>
            </a:r>
            <a:r>
              <a:rPr lang="sv-SE" sz="1600" dirty="0">
                <a:solidFill>
                  <a:schemeClr val="bg1"/>
                </a:solidFill>
              </a:rPr>
              <a:t> </a:t>
            </a:r>
            <a:r>
              <a:rPr lang="sv-SE" sz="1600" dirty="0" err="1">
                <a:solidFill>
                  <a:schemeClr val="bg1"/>
                </a:solidFill>
              </a:rPr>
              <a:t>democratic</a:t>
            </a:r>
            <a:r>
              <a:rPr lang="sv-SE" sz="1600" dirty="0">
                <a:solidFill>
                  <a:schemeClr val="bg1"/>
                </a:solidFill>
              </a:rPr>
              <a:t> </a:t>
            </a:r>
            <a:r>
              <a:rPr lang="sv-SE" sz="1600" dirty="0" err="1">
                <a:solidFill>
                  <a:schemeClr val="bg1"/>
                </a:solidFill>
              </a:rPr>
              <a:t>values</a:t>
            </a:r>
            <a:r>
              <a:rPr lang="sv-SE" sz="1600" dirty="0">
                <a:solidFill>
                  <a:schemeClr val="bg1"/>
                </a:solidFill>
              </a:rPr>
              <a:t>.</a:t>
            </a:r>
            <a:endParaRPr lang="en-US" sz="1600" dirty="0">
              <a:solidFill>
                <a:schemeClr val="bg1"/>
              </a:solidFill>
            </a:endParaRPr>
          </a:p>
        </p:txBody>
      </p:sp>
      <p:sp>
        <p:nvSpPr>
          <p:cNvPr id="6" name="Rektangel 5">
            <a:extLst>
              <a:ext uri="{FF2B5EF4-FFF2-40B4-BE49-F238E27FC236}">
                <a16:creationId xmlns:a16="http://schemas.microsoft.com/office/drawing/2014/main" id="{F3E79EF5-57C5-0636-A6C9-BE785CBAB072}"/>
              </a:ext>
            </a:extLst>
          </p:cNvPr>
          <p:cNvSpPr/>
          <p:nvPr/>
        </p:nvSpPr>
        <p:spPr>
          <a:xfrm>
            <a:off x="0" y="0"/>
            <a:ext cx="391442"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5" name="Onlinemedia 2" descr="Future of Democracy Summit">
            <a:hlinkClick r:id="" action="ppaction://media"/>
            <a:extLst>
              <a:ext uri="{FF2B5EF4-FFF2-40B4-BE49-F238E27FC236}">
                <a16:creationId xmlns:a16="http://schemas.microsoft.com/office/drawing/2014/main" id="{612AB7C9-AE95-A8C5-FDA6-16E267C13D8F}"/>
              </a:ext>
            </a:extLst>
          </p:cNvPr>
          <p:cNvPicPr>
            <a:picLocks noRot="1" noChangeAspect="1"/>
          </p:cNvPicPr>
          <p:nvPr>
            <a:videoFile r:link="rId1"/>
          </p:nvPr>
        </p:nvPicPr>
        <p:blipFill rotWithShape="1">
          <a:blip r:embed="rId3"/>
          <a:srcRect t="909" b="909"/>
          <a:stretch/>
        </p:blipFill>
        <p:spPr>
          <a:xfrm>
            <a:off x="766763" y="1916113"/>
            <a:ext cx="7021512" cy="3895043"/>
          </a:xfrm>
          <a:prstGeom prst="rect">
            <a:avLst/>
          </a:prstGeom>
        </p:spPr>
      </p:pic>
    </p:spTree>
    <p:extLst>
      <p:ext uri="{BB962C8B-B14F-4D97-AF65-F5344CB8AC3E}">
        <p14:creationId xmlns:p14="http://schemas.microsoft.com/office/powerpoint/2010/main" val="154692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8987280-0D43-802B-394B-FADBF97B51CA}"/>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7804" r="1892" b="-42"/>
          <a:stretch/>
        </p:blipFill>
        <p:spPr>
          <a:xfrm>
            <a:off x="-1" y="0"/>
            <a:ext cx="12192001" cy="685800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3970ED4F-4FB6-A4F2-CBB4-55A627AD16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9" name="Rektangel 8">
            <a:extLst>
              <a:ext uri="{FF2B5EF4-FFF2-40B4-BE49-F238E27FC236}">
                <a16:creationId xmlns:a16="http://schemas.microsoft.com/office/drawing/2014/main" id="{7BE554BC-45A8-77B3-0166-710A78B6C03C}"/>
              </a:ext>
            </a:extLst>
          </p:cNvPr>
          <p:cNvSpPr/>
          <p:nvPr/>
        </p:nvSpPr>
        <p:spPr>
          <a:xfrm>
            <a:off x="0" y="0"/>
            <a:ext cx="391442" cy="685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 name="Rubrik 1">
            <a:extLst>
              <a:ext uri="{FF2B5EF4-FFF2-40B4-BE49-F238E27FC236}">
                <a16:creationId xmlns:a16="http://schemas.microsoft.com/office/drawing/2014/main" id="{52E9BF2D-1040-6A8B-B872-F0187ADD5060}"/>
              </a:ext>
            </a:extLst>
          </p:cNvPr>
          <p:cNvSpPr>
            <a:spLocks noGrp="1"/>
          </p:cNvSpPr>
          <p:nvPr>
            <p:ph type="ctrTitle"/>
          </p:nvPr>
        </p:nvSpPr>
        <p:spPr>
          <a:xfrm>
            <a:off x="1014154" y="2676698"/>
            <a:ext cx="8290560" cy="1086186"/>
          </a:xfrm>
        </p:spPr>
        <p:txBody>
          <a:bodyPr>
            <a:noAutofit/>
          </a:bodyPr>
          <a:lstStyle/>
          <a:p>
            <a:r>
              <a:rPr lang="en-US" dirty="0"/>
              <a:t>Collaboration</a:t>
            </a:r>
          </a:p>
        </p:txBody>
      </p:sp>
    </p:spTree>
    <p:extLst>
      <p:ext uri="{BB962C8B-B14F-4D97-AF65-F5344CB8AC3E}">
        <p14:creationId xmlns:p14="http://schemas.microsoft.com/office/powerpoint/2010/main" val="3300400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klädsel, person, person, möbler&#10;&#10;Automatiskt genererad beskrivning">
            <a:extLst>
              <a:ext uri="{FF2B5EF4-FFF2-40B4-BE49-F238E27FC236}">
                <a16:creationId xmlns:a16="http://schemas.microsoft.com/office/drawing/2014/main" id="{63709DEC-1985-6597-C0D9-AF4C6470D4BE}"/>
              </a:ext>
            </a:extLst>
          </p:cNvPr>
          <p:cNvPicPr>
            <a:picLocks noChangeAspect="1"/>
          </p:cNvPicPr>
          <p:nvPr/>
        </p:nvPicPr>
        <p:blipFill rotWithShape="1">
          <a:blip r:embed="rId2" cstate="screen">
            <a:alphaModFix amt="88000"/>
            <a:extLst>
              <a:ext uri="{28A0092B-C50C-407E-A947-70E740481C1C}">
                <a14:useLocalDpi xmlns:a14="http://schemas.microsoft.com/office/drawing/2010/main"/>
              </a:ext>
            </a:extLst>
          </a:blip>
          <a:srcRect/>
          <a:stretch/>
        </p:blipFill>
        <p:spPr>
          <a:xfrm>
            <a:off x="2108298" y="863687"/>
            <a:ext cx="9080310" cy="5337088"/>
          </a:xfrm>
          <a:prstGeom prst="rect">
            <a:avLst/>
          </a:prstGeom>
        </p:spPr>
      </p:pic>
      <p:sp>
        <p:nvSpPr>
          <p:cNvPr id="8" name="Rektangel 7">
            <a:extLst>
              <a:ext uri="{FF2B5EF4-FFF2-40B4-BE49-F238E27FC236}">
                <a16:creationId xmlns:a16="http://schemas.microsoft.com/office/drawing/2014/main" id="{B26BC2E5-5871-0204-EFED-B0490BA25794}"/>
              </a:ext>
            </a:extLst>
          </p:cNvPr>
          <p:cNvSpPr/>
          <p:nvPr/>
        </p:nvSpPr>
        <p:spPr>
          <a:xfrm>
            <a:off x="0" y="0"/>
            <a:ext cx="391442" cy="685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extLst>
              <a:ext uri="{FF2B5EF4-FFF2-40B4-BE49-F238E27FC236}">
                <a16:creationId xmlns:a16="http://schemas.microsoft.com/office/drawing/2014/main" id="{4A57C16F-1EAF-8E00-EDFA-9FAB07BEBEC2}"/>
              </a:ext>
            </a:extLst>
          </p:cNvPr>
          <p:cNvSpPr/>
          <p:nvPr/>
        </p:nvSpPr>
        <p:spPr>
          <a:xfrm>
            <a:off x="2108298" y="3207224"/>
            <a:ext cx="9080310" cy="3043451"/>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1" i="0">
              <a:solidFill>
                <a:schemeClr val="bg1"/>
              </a:solidFill>
              <a:latin typeface="Greycliff CF" pitchFamily="2" charset="77"/>
            </a:endParaRPr>
          </a:p>
        </p:txBody>
      </p:sp>
      <p:sp>
        <p:nvSpPr>
          <p:cNvPr id="4" name="textruta 76">
            <a:extLst>
              <a:ext uri="{FF2B5EF4-FFF2-40B4-BE49-F238E27FC236}">
                <a16:creationId xmlns:a16="http://schemas.microsoft.com/office/drawing/2014/main" id="{25346206-7047-3995-6B44-97C8D29184F0}"/>
              </a:ext>
            </a:extLst>
          </p:cNvPr>
          <p:cNvSpPr txBox="1"/>
          <p:nvPr/>
        </p:nvSpPr>
        <p:spPr>
          <a:xfrm>
            <a:off x="766764" y="4296743"/>
            <a:ext cx="889262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Few organizations are able to benefit from AI if working on their own. Collaboratively building knowledge, tools, resources, labs, and models unlocks substantial value.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US" sz="3200" b="1" dirty="0">
              <a:solidFill>
                <a:schemeClr val="bg1"/>
              </a:solidFill>
              <a:latin typeface="Greycliff CF Heavy" pitchFamily="2" charset="77"/>
              <a:ea typeface="+mj-ea"/>
              <a:cs typeface="+mj-cs"/>
              <a:sym typeface="Arial"/>
            </a:endParaRPr>
          </a:p>
        </p:txBody>
      </p:sp>
      <p:pic>
        <p:nvPicPr>
          <p:cNvPr id="11" name="Bildobjekt 10" descr="En bild som visar ritning&#10;&#10;Automatiskt genererad beskrivning">
            <a:extLst>
              <a:ext uri="{FF2B5EF4-FFF2-40B4-BE49-F238E27FC236}">
                <a16:creationId xmlns:a16="http://schemas.microsoft.com/office/drawing/2014/main" id="{21AC1011-FD93-AC88-3D0B-A1D3805F55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Tree>
    <p:extLst>
      <p:ext uri="{BB962C8B-B14F-4D97-AF65-F5344CB8AC3E}">
        <p14:creationId xmlns:p14="http://schemas.microsoft.com/office/powerpoint/2010/main" val="1624614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a:extLst>
              <a:ext uri="{FF2B5EF4-FFF2-40B4-BE49-F238E27FC236}">
                <a16:creationId xmlns:a16="http://schemas.microsoft.com/office/drawing/2014/main" id="{1A1D3639-4899-CFC4-9673-1ED9CCE2B5D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753633" y="1700"/>
            <a:ext cx="7434535" cy="7438798"/>
          </a:xfrm>
          <a:prstGeom prst="rect">
            <a:avLst/>
          </a:prstGeom>
        </p:spPr>
      </p:pic>
      <p:sp>
        <p:nvSpPr>
          <p:cNvPr id="25" name="Rektangel 24">
            <a:extLst>
              <a:ext uri="{FF2B5EF4-FFF2-40B4-BE49-F238E27FC236}">
                <a16:creationId xmlns:a16="http://schemas.microsoft.com/office/drawing/2014/main" id="{8DB4EB72-6B0B-2875-87D1-CCDD8A3EF886}"/>
              </a:ext>
            </a:extLst>
          </p:cNvPr>
          <p:cNvSpPr/>
          <p:nvPr/>
        </p:nvSpPr>
        <p:spPr>
          <a:xfrm>
            <a:off x="4573653" y="2028080"/>
            <a:ext cx="3335828" cy="1031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26" name="Rektangel 25">
            <a:extLst>
              <a:ext uri="{FF2B5EF4-FFF2-40B4-BE49-F238E27FC236}">
                <a16:creationId xmlns:a16="http://schemas.microsoft.com/office/drawing/2014/main" id="{4086ADCA-B219-C98E-B99B-C021AA45CEF7}"/>
              </a:ext>
            </a:extLst>
          </p:cNvPr>
          <p:cNvSpPr/>
          <p:nvPr/>
        </p:nvSpPr>
        <p:spPr>
          <a:xfrm>
            <a:off x="8297497" y="2028080"/>
            <a:ext cx="3329227" cy="10319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24" name="Rektangel 23">
            <a:extLst>
              <a:ext uri="{FF2B5EF4-FFF2-40B4-BE49-F238E27FC236}">
                <a16:creationId xmlns:a16="http://schemas.microsoft.com/office/drawing/2014/main" id="{2C30B4EA-7E14-4388-D40C-2914D85F6127}"/>
              </a:ext>
            </a:extLst>
          </p:cNvPr>
          <p:cNvSpPr/>
          <p:nvPr/>
        </p:nvSpPr>
        <p:spPr>
          <a:xfrm>
            <a:off x="916053" y="2028079"/>
            <a:ext cx="3350009" cy="10319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8" name="Rektangel 7">
            <a:extLst>
              <a:ext uri="{FF2B5EF4-FFF2-40B4-BE49-F238E27FC236}">
                <a16:creationId xmlns:a16="http://schemas.microsoft.com/office/drawing/2014/main" id="{B26BC2E5-5871-0204-EFED-B0490BA25794}"/>
              </a:ext>
            </a:extLst>
          </p:cNvPr>
          <p:cNvSpPr/>
          <p:nvPr/>
        </p:nvSpPr>
        <p:spPr>
          <a:xfrm>
            <a:off x="0" y="0"/>
            <a:ext cx="391442" cy="68540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7" name="Rubrik 1">
            <a:extLst>
              <a:ext uri="{FF2B5EF4-FFF2-40B4-BE49-F238E27FC236}">
                <a16:creationId xmlns:a16="http://schemas.microsoft.com/office/drawing/2014/main" id="{34D56D35-7FCA-6447-2764-6DA93EC435E9}"/>
              </a:ext>
            </a:extLst>
          </p:cNvPr>
          <p:cNvSpPr>
            <a:spLocks noGrp="1"/>
          </p:cNvSpPr>
          <p:nvPr>
            <p:ph type="ctrTitle"/>
          </p:nvPr>
        </p:nvSpPr>
        <p:spPr>
          <a:xfrm>
            <a:off x="1093187" y="2028081"/>
            <a:ext cx="2880000" cy="991041"/>
          </a:xfrm>
        </p:spPr>
        <p:txBody>
          <a:bodyPr vert="horz" lIns="36000" tIns="0" rIns="36000" bIns="0" anchor="ctr" anchorCtr="0">
            <a:noAutofit/>
          </a:bodyPr>
          <a:lstStyle/>
          <a:p>
            <a:r>
              <a:rPr lang="en-US" sz="3200" dirty="0"/>
              <a:t>Events</a:t>
            </a:r>
          </a:p>
        </p:txBody>
      </p:sp>
      <p:sp>
        <p:nvSpPr>
          <p:cNvPr id="18" name="Platshållare för text 4">
            <a:extLst>
              <a:ext uri="{FF2B5EF4-FFF2-40B4-BE49-F238E27FC236}">
                <a16:creationId xmlns:a16="http://schemas.microsoft.com/office/drawing/2014/main" id="{D64A836F-B465-3823-3322-0F6FC1E31F42}"/>
              </a:ext>
            </a:extLst>
          </p:cNvPr>
          <p:cNvSpPr txBox="1">
            <a:spLocks/>
          </p:cNvSpPr>
          <p:nvPr/>
        </p:nvSpPr>
        <p:spPr>
          <a:xfrm>
            <a:off x="4764245" y="2028081"/>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sv-SE" sz="3200" b="1" dirty="0">
                <a:solidFill>
                  <a:srgbClr val="FFFFFF"/>
                </a:solidFill>
                <a:latin typeface="Greycliff CF Heavy" pitchFamily="2" charset="77"/>
              </a:rPr>
              <a:t>Co-</a:t>
            </a:r>
            <a:r>
              <a:rPr lang="sv-SE" sz="3200" b="1" dirty="0" err="1">
                <a:solidFill>
                  <a:srgbClr val="FFFFFF"/>
                </a:solidFill>
                <a:latin typeface="Greycliff CF Heavy" pitchFamily="2" charset="77"/>
              </a:rPr>
              <a:t>working</a:t>
            </a:r>
            <a:endParaRPr lang="sv-SE" sz="3200" b="1" dirty="0">
              <a:solidFill>
                <a:srgbClr val="FFFFFF"/>
              </a:solidFill>
              <a:latin typeface="Greycliff CF Heavy" pitchFamily="2" charset="77"/>
            </a:endParaRPr>
          </a:p>
        </p:txBody>
      </p:sp>
      <p:sp>
        <p:nvSpPr>
          <p:cNvPr id="19" name="Platshållare för text 5">
            <a:extLst>
              <a:ext uri="{FF2B5EF4-FFF2-40B4-BE49-F238E27FC236}">
                <a16:creationId xmlns:a16="http://schemas.microsoft.com/office/drawing/2014/main" id="{D16A22C0-32B6-0B33-2603-ADFFBDC6E17B}"/>
              </a:ext>
            </a:extLst>
          </p:cNvPr>
          <p:cNvSpPr txBox="1">
            <a:spLocks/>
          </p:cNvSpPr>
          <p:nvPr/>
        </p:nvSpPr>
        <p:spPr>
          <a:xfrm>
            <a:off x="8512017" y="2028081"/>
            <a:ext cx="2880000" cy="991041"/>
          </a:xfrm>
          <a:prstGeom prst="rect">
            <a:avLst/>
          </a:prstGeom>
        </p:spPr>
        <p:txBody>
          <a:bodyPr vert="horz" lIns="36000" tIns="0" rIns="3600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sv-SE" sz="3200" b="1" dirty="0" err="1">
                <a:solidFill>
                  <a:srgbClr val="FFFFFF"/>
                </a:solidFill>
                <a:latin typeface="Greycliff CF Heavy" pitchFamily="2" charset="77"/>
              </a:rPr>
              <a:t>Networks</a:t>
            </a:r>
            <a:endParaRPr lang="sv-SE" sz="3200" b="1" dirty="0">
              <a:solidFill>
                <a:srgbClr val="FFFFFF"/>
              </a:solidFill>
              <a:latin typeface="Greycliff CF Heavy" pitchFamily="2" charset="77"/>
            </a:endParaRPr>
          </a:p>
        </p:txBody>
      </p:sp>
      <p:pic>
        <p:nvPicPr>
          <p:cNvPr id="32" name="Bildobjekt 31" descr="En bild som visar ritning&#10;&#10;Automatiskt genererad beskrivning">
            <a:extLst>
              <a:ext uri="{FF2B5EF4-FFF2-40B4-BE49-F238E27FC236}">
                <a16:creationId xmlns:a16="http://schemas.microsoft.com/office/drawing/2014/main" id="{A210C1CA-BC6D-A61A-DC75-3D18CD86DB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pic>
        <p:nvPicPr>
          <p:cNvPr id="34" name="Bildobjekt 33" descr="En bild som visar klädsel, person, person, evenemang&#10;&#10;Automatiskt genererad beskrivning">
            <a:extLst>
              <a:ext uri="{FF2B5EF4-FFF2-40B4-BE49-F238E27FC236}">
                <a16:creationId xmlns:a16="http://schemas.microsoft.com/office/drawing/2014/main" id="{B29A3647-F439-923E-07AF-A590228506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6053" y="3060008"/>
            <a:ext cx="3350009" cy="2233339"/>
          </a:xfrm>
          <a:prstGeom prst="rect">
            <a:avLst/>
          </a:prstGeom>
        </p:spPr>
      </p:pic>
      <p:pic>
        <p:nvPicPr>
          <p:cNvPr id="37" name="Bildobjekt 36" descr="En bild som visar inomhus, klädsel, Kontorsbyggnad, möbler&#10;&#10;Automatiskt genererad beskrivning">
            <a:extLst>
              <a:ext uri="{FF2B5EF4-FFF2-40B4-BE49-F238E27FC236}">
                <a16:creationId xmlns:a16="http://schemas.microsoft.com/office/drawing/2014/main" id="{4AFD560D-F597-D161-F321-7A85C4F9EA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3652" y="3069461"/>
            <a:ext cx="3335829" cy="2223886"/>
          </a:xfrm>
          <a:prstGeom prst="rect">
            <a:avLst/>
          </a:prstGeom>
        </p:spPr>
      </p:pic>
      <p:pic>
        <p:nvPicPr>
          <p:cNvPr id="39" name="Bildobjekt 38" descr="En bild som visar Symmetri, byggnad, kupol&#10;&#10;Automatiskt genererad beskrivning">
            <a:extLst>
              <a:ext uri="{FF2B5EF4-FFF2-40B4-BE49-F238E27FC236}">
                <a16:creationId xmlns:a16="http://schemas.microsoft.com/office/drawing/2014/main" id="{6601FE26-A6C1-1FDA-CE53-C1686DBE6F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7496" y="3060008"/>
            <a:ext cx="3329228" cy="2219485"/>
          </a:xfrm>
          <a:prstGeom prst="rect">
            <a:avLst/>
          </a:prstGeom>
        </p:spPr>
      </p:pic>
    </p:spTree>
    <p:extLst>
      <p:ext uri="{BB962C8B-B14F-4D97-AF65-F5344CB8AC3E}">
        <p14:creationId xmlns:p14="http://schemas.microsoft.com/office/powerpoint/2010/main" val="1667043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klädsel, person, Människoansikte, leende&#10;&#10;Automatiskt genererad beskrivning">
            <a:extLst>
              <a:ext uri="{FF2B5EF4-FFF2-40B4-BE49-F238E27FC236}">
                <a16:creationId xmlns:a16="http://schemas.microsoft.com/office/drawing/2014/main" id="{65372847-1A2F-121C-2856-C9D286AC9316}"/>
              </a:ext>
            </a:extLst>
          </p:cNvPr>
          <p:cNvPicPr>
            <a:picLocks noChangeAspect="1"/>
          </p:cNvPicPr>
          <p:nvPr/>
        </p:nvPicPr>
        <p:blipFill rotWithShape="1">
          <a:blip r:embed="rId2" cstate="screen">
            <a:alphaModFix amt="74000"/>
            <a:extLst>
              <a:ext uri="{28A0092B-C50C-407E-A947-70E740481C1C}">
                <a14:useLocalDpi xmlns:a14="http://schemas.microsoft.com/office/drawing/2010/main"/>
              </a:ext>
            </a:extLst>
          </a:blip>
          <a:srcRect/>
          <a:stretch/>
        </p:blipFill>
        <p:spPr>
          <a:xfrm>
            <a:off x="391442" y="0"/>
            <a:ext cx="11800558" cy="6854070"/>
          </a:xfrm>
          <a:prstGeom prst="rect">
            <a:avLst/>
          </a:prstGeom>
        </p:spPr>
      </p:pic>
      <p:pic>
        <p:nvPicPr>
          <p:cNvPr id="7" name="Bildobjekt 6" descr="En bild som visar ritning&#10;&#10;Automatiskt genererad beskrivning">
            <a:extLst>
              <a:ext uri="{FF2B5EF4-FFF2-40B4-BE49-F238E27FC236}">
                <a16:creationId xmlns:a16="http://schemas.microsoft.com/office/drawing/2014/main" id="{058322A4-0F82-893C-1DEB-F29C88D58B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9" name="Rektangel 8">
            <a:extLst>
              <a:ext uri="{FF2B5EF4-FFF2-40B4-BE49-F238E27FC236}">
                <a16:creationId xmlns:a16="http://schemas.microsoft.com/office/drawing/2014/main" id="{2D87ABC3-1AA0-0995-E662-7F38C45D1637}"/>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 name="Rubrik 1">
            <a:extLst>
              <a:ext uri="{FF2B5EF4-FFF2-40B4-BE49-F238E27FC236}">
                <a16:creationId xmlns:a16="http://schemas.microsoft.com/office/drawing/2014/main" id="{7DCE7373-F044-13C6-01F9-719FAA8B6F04}"/>
              </a:ext>
            </a:extLst>
          </p:cNvPr>
          <p:cNvSpPr>
            <a:spLocks noGrp="1"/>
          </p:cNvSpPr>
          <p:nvPr>
            <p:ph type="ctrTitle"/>
          </p:nvPr>
        </p:nvSpPr>
        <p:spPr>
          <a:xfrm>
            <a:off x="1014154" y="2676698"/>
            <a:ext cx="8290560" cy="1086186"/>
          </a:xfrm>
        </p:spPr>
        <p:txBody>
          <a:bodyPr>
            <a:noAutofit/>
          </a:bodyPr>
          <a:lstStyle/>
          <a:p>
            <a:r>
              <a:rPr lang="en-US" dirty="0"/>
              <a:t>Enablers</a:t>
            </a:r>
          </a:p>
        </p:txBody>
      </p:sp>
    </p:spTree>
    <p:extLst>
      <p:ext uri="{BB962C8B-B14F-4D97-AF65-F5344CB8AC3E}">
        <p14:creationId xmlns:p14="http://schemas.microsoft.com/office/powerpoint/2010/main" val="3899647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D05F317-BE67-2E35-FA36-03BACAF06999}"/>
              </a:ext>
            </a:extLst>
          </p:cNvPr>
          <p:cNvPicPr>
            <a:picLocks noChangeAspect="1"/>
          </p:cNvPicPr>
          <p:nvPr/>
        </p:nvPicPr>
        <p:blipFill rotWithShape="1">
          <a:blip r:embed="rId2" cstate="screen">
            <a:alphaModFix amt="78000"/>
            <a:extLst>
              <a:ext uri="{28A0092B-C50C-407E-A947-70E740481C1C}">
                <a14:useLocalDpi xmlns:a14="http://schemas.microsoft.com/office/drawing/2010/main"/>
              </a:ext>
            </a:extLst>
          </a:blip>
          <a:srcRect/>
          <a:stretch/>
        </p:blipFill>
        <p:spPr>
          <a:xfrm>
            <a:off x="2310938" y="863687"/>
            <a:ext cx="8877670" cy="5277104"/>
          </a:xfrm>
          <a:prstGeom prst="rect">
            <a:avLst/>
          </a:prstGeom>
          <a:effectLst/>
        </p:spPr>
      </p:pic>
      <p:sp>
        <p:nvSpPr>
          <p:cNvPr id="2" name="Rektangel 1">
            <a:extLst>
              <a:ext uri="{FF2B5EF4-FFF2-40B4-BE49-F238E27FC236}">
                <a16:creationId xmlns:a16="http://schemas.microsoft.com/office/drawing/2014/main" id="{6C865AB1-07B9-0BAD-085C-3979D4A71AA5}"/>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5" name="Rektangel 4">
            <a:extLst>
              <a:ext uri="{FF2B5EF4-FFF2-40B4-BE49-F238E27FC236}">
                <a16:creationId xmlns:a16="http://schemas.microsoft.com/office/drawing/2014/main" id="{7220D7B9-7E40-D77F-4C31-256956231005}"/>
              </a:ext>
            </a:extLst>
          </p:cNvPr>
          <p:cNvSpPr/>
          <p:nvPr/>
        </p:nvSpPr>
        <p:spPr>
          <a:xfrm>
            <a:off x="2108298" y="3207224"/>
            <a:ext cx="9080310" cy="3043451"/>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6" name="Bildobjekt 5" descr="En bild som visar ritning&#10;&#10;Automatiskt genererad beskrivning">
            <a:extLst>
              <a:ext uri="{FF2B5EF4-FFF2-40B4-BE49-F238E27FC236}">
                <a16:creationId xmlns:a16="http://schemas.microsoft.com/office/drawing/2014/main" id="{CD1B4079-BB24-A9BC-0D45-7AD950B041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7" name="textruta 76">
            <a:extLst>
              <a:ext uri="{FF2B5EF4-FFF2-40B4-BE49-F238E27FC236}">
                <a16:creationId xmlns:a16="http://schemas.microsoft.com/office/drawing/2014/main" id="{9ECCD5C0-0F4F-8E1D-1D15-CF712F3FF3EA}"/>
              </a:ext>
            </a:extLst>
          </p:cNvPr>
          <p:cNvSpPr txBox="1"/>
          <p:nvPr/>
        </p:nvSpPr>
        <p:spPr>
          <a:xfrm>
            <a:off x="766764" y="4299525"/>
            <a:ext cx="767896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AI Sweden’s partners develop shareable knowledge and resources that cluster around five critical enablers for applying AI.</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US" sz="3200" b="1" dirty="0">
              <a:solidFill>
                <a:schemeClr val="bg1"/>
              </a:solidFill>
              <a:latin typeface="Greycliff CF Heavy" pitchFamily="2" charset="77"/>
              <a:ea typeface="+mj-ea"/>
              <a:cs typeface="+mj-cs"/>
              <a:sym typeface="Arial"/>
            </a:endParaRPr>
          </a:p>
        </p:txBody>
      </p:sp>
    </p:spTree>
    <p:extLst>
      <p:ext uri="{BB962C8B-B14F-4D97-AF65-F5344CB8AC3E}">
        <p14:creationId xmlns:p14="http://schemas.microsoft.com/office/powerpoint/2010/main" val="2711066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Symmetri, konst, mönster, mörker&#10;&#10;Automatiskt genererad beskrivning">
            <a:extLst>
              <a:ext uri="{FF2B5EF4-FFF2-40B4-BE49-F238E27FC236}">
                <a16:creationId xmlns:a16="http://schemas.microsoft.com/office/drawing/2014/main" id="{CB69E051-40B2-94C8-6118-88FEB6071C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334000" y="-4182"/>
            <a:ext cx="6858000" cy="6858000"/>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t>Enablers</a:t>
            </a:r>
            <a:endParaRPr lang="en-US" sz="4000" dirty="0">
              <a:solidFill>
                <a:srgbClr val="FFFDF9"/>
              </a:solidFill>
              <a:sym typeface="Arial"/>
            </a:endParaRPr>
          </a:p>
        </p:txBody>
      </p:sp>
      <p:sp>
        <p:nvSpPr>
          <p:cNvPr id="13" name="Platshållare för text 8">
            <a:extLst>
              <a:ext uri="{FF2B5EF4-FFF2-40B4-BE49-F238E27FC236}">
                <a16:creationId xmlns:a16="http://schemas.microsoft.com/office/drawing/2014/main" id="{E2E3238C-1F05-974D-AEF3-67FC1DF82D03}"/>
              </a:ext>
            </a:extLst>
          </p:cNvPr>
          <p:cNvSpPr txBox="1">
            <a:spLocks/>
          </p:cNvSpPr>
          <p:nvPr/>
        </p:nvSpPr>
        <p:spPr>
          <a:xfrm>
            <a:off x="998490" y="2529146"/>
            <a:ext cx="3125305"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rgbClr val="FFFDF9"/>
                </a:solidFill>
                <a:sym typeface="Arial"/>
              </a:rPr>
              <a:t>Data &amp; infrastructure</a:t>
            </a:r>
          </a:p>
        </p:txBody>
      </p:sp>
      <p:sp>
        <p:nvSpPr>
          <p:cNvPr id="19" name="Platshållare för text 8">
            <a:extLst>
              <a:ext uri="{FF2B5EF4-FFF2-40B4-BE49-F238E27FC236}">
                <a16:creationId xmlns:a16="http://schemas.microsoft.com/office/drawing/2014/main" id="{0A83C37B-5D47-424D-AE1E-D73042ABD345}"/>
              </a:ext>
            </a:extLst>
          </p:cNvPr>
          <p:cNvSpPr txBox="1">
            <a:spLocks/>
          </p:cNvSpPr>
          <p:nvPr/>
        </p:nvSpPr>
        <p:spPr>
          <a:xfrm>
            <a:off x="998489" y="4577300"/>
            <a:ext cx="3036607" cy="93291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rgbClr val="FFFDF9"/>
                </a:solidFill>
                <a:sym typeface="Arial"/>
              </a:rPr>
              <a:t>Ecosystem</a:t>
            </a:r>
          </a:p>
        </p:txBody>
      </p:sp>
      <p:sp>
        <p:nvSpPr>
          <p:cNvPr id="31" name="Platshållare för text 71">
            <a:extLst>
              <a:ext uri="{FF2B5EF4-FFF2-40B4-BE49-F238E27FC236}">
                <a16:creationId xmlns:a16="http://schemas.microsoft.com/office/drawing/2014/main" id="{7A653689-1D6F-D843-BDF7-1DB4B987E3EB}"/>
              </a:ext>
            </a:extLst>
          </p:cNvPr>
          <p:cNvSpPr txBox="1">
            <a:spLocks/>
          </p:cNvSpPr>
          <p:nvPr/>
        </p:nvSpPr>
        <p:spPr>
          <a:xfrm>
            <a:off x="664651" y="1536192"/>
            <a:ext cx="6623111" cy="54000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en-US" sz="1800" b="0">
              <a:latin typeface="Greycliff CF" pitchFamily="2" charset="77"/>
            </a:endParaRPr>
          </a:p>
        </p:txBody>
      </p:sp>
      <p:cxnSp>
        <p:nvCxnSpPr>
          <p:cNvPr id="30" name="Rak 29">
            <a:extLst>
              <a:ext uri="{FF2B5EF4-FFF2-40B4-BE49-F238E27FC236}">
                <a16:creationId xmlns:a16="http://schemas.microsoft.com/office/drawing/2014/main" id="{AE46CBE2-E145-4649-8221-D226A99C93BB}"/>
              </a:ext>
            </a:extLst>
          </p:cNvPr>
          <p:cNvCxnSpPr>
            <a:cxnSpLocks/>
          </p:cNvCxnSpPr>
          <p:nvPr/>
        </p:nvCxnSpPr>
        <p:spPr>
          <a:xfrm>
            <a:off x="805495" y="2307650"/>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8D9A8DFB-1133-6444-B907-77DE35F1BE43}"/>
              </a:ext>
            </a:extLst>
          </p:cNvPr>
          <p:cNvCxnSpPr>
            <a:cxnSpLocks/>
          </p:cNvCxnSpPr>
          <p:nvPr/>
        </p:nvCxnSpPr>
        <p:spPr>
          <a:xfrm>
            <a:off x="4469976" y="2307650"/>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A58ACEA8-6282-334B-B04D-65E3EBD9D652}"/>
              </a:ext>
            </a:extLst>
          </p:cNvPr>
          <p:cNvCxnSpPr>
            <a:cxnSpLocks/>
          </p:cNvCxnSpPr>
          <p:nvPr/>
        </p:nvCxnSpPr>
        <p:spPr>
          <a:xfrm>
            <a:off x="790595" y="4221140"/>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Platshållare för text 8">
            <a:extLst>
              <a:ext uri="{FF2B5EF4-FFF2-40B4-BE49-F238E27FC236}">
                <a16:creationId xmlns:a16="http://schemas.microsoft.com/office/drawing/2014/main" id="{81F6AC9F-840B-6EE9-1F83-BD3F249FABAE}"/>
              </a:ext>
            </a:extLst>
          </p:cNvPr>
          <p:cNvSpPr txBox="1">
            <a:spLocks/>
          </p:cNvSpPr>
          <p:nvPr/>
        </p:nvSpPr>
        <p:spPr>
          <a:xfrm>
            <a:off x="4662970" y="2514552"/>
            <a:ext cx="3125305"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rgbClr val="FFFDF9"/>
                </a:solidFill>
                <a:sym typeface="Arial"/>
              </a:rPr>
              <a:t>Organization &amp; culture</a:t>
            </a:r>
          </a:p>
        </p:txBody>
      </p:sp>
      <p:cxnSp>
        <p:nvCxnSpPr>
          <p:cNvPr id="47" name="Rak 46">
            <a:extLst>
              <a:ext uri="{FF2B5EF4-FFF2-40B4-BE49-F238E27FC236}">
                <a16:creationId xmlns:a16="http://schemas.microsoft.com/office/drawing/2014/main" id="{E91144A8-A71F-7829-9060-C43D0CF1EA91}"/>
              </a:ext>
            </a:extLst>
          </p:cNvPr>
          <p:cNvCxnSpPr>
            <a:cxnSpLocks/>
          </p:cNvCxnSpPr>
          <p:nvPr/>
        </p:nvCxnSpPr>
        <p:spPr>
          <a:xfrm>
            <a:off x="8147118" y="2307388"/>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9" name="Platshållare för text 8">
            <a:extLst>
              <a:ext uri="{FF2B5EF4-FFF2-40B4-BE49-F238E27FC236}">
                <a16:creationId xmlns:a16="http://schemas.microsoft.com/office/drawing/2014/main" id="{5BDA1D68-C8F1-10E0-71AF-820822448DBE}"/>
              </a:ext>
            </a:extLst>
          </p:cNvPr>
          <p:cNvSpPr txBox="1">
            <a:spLocks/>
          </p:cNvSpPr>
          <p:nvPr/>
        </p:nvSpPr>
        <p:spPr>
          <a:xfrm>
            <a:off x="8340112" y="2514290"/>
            <a:ext cx="3637330"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rgbClr val="FFFDF9"/>
                </a:solidFill>
                <a:sym typeface="Arial"/>
              </a:rPr>
              <a:t>Technology</a:t>
            </a:r>
          </a:p>
        </p:txBody>
      </p:sp>
      <p:sp>
        <p:nvSpPr>
          <p:cNvPr id="51" name="Platshållare för text 8">
            <a:extLst>
              <a:ext uri="{FF2B5EF4-FFF2-40B4-BE49-F238E27FC236}">
                <a16:creationId xmlns:a16="http://schemas.microsoft.com/office/drawing/2014/main" id="{1AF1493A-9E82-58E2-B0A4-8C82BE92262F}"/>
              </a:ext>
            </a:extLst>
          </p:cNvPr>
          <p:cNvSpPr txBox="1">
            <a:spLocks/>
          </p:cNvSpPr>
          <p:nvPr/>
        </p:nvSpPr>
        <p:spPr>
          <a:xfrm>
            <a:off x="4662968" y="4573514"/>
            <a:ext cx="3647111" cy="58979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rgbClr val="FFFDF9"/>
                </a:solidFill>
                <a:sym typeface="Arial"/>
              </a:rPr>
              <a:t>Expertise</a:t>
            </a:r>
          </a:p>
        </p:txBody>
      </p:sp>
      <p:cxnSp>
        <p:nvCxnSpPr>
          <p:cNvPr id="53" name="Rak 52">
            <a:extLst>
              <a:ext uri="{FF2B5EF4-FFF2-40B4-BE49-F238E27FC236}">
                <a16:creationId xmlns:a16="http://schemas.microsoft.com/office/drawing/2014/main" id="{7DD95D18-7A3D-9A79-6011-18813EBB49B1}"/>
              </a:ext>
            </a:extLst>
          </p:cNvPr>
          <p:cNvCxnSpPr>
            <a:cxnSpLocks/>
          </p:cNvCxnSpPr>
          <p:nvPr/>
        </p:nvCxnSpPr>
        <p:spPr>
          <a:xfrm>
            <a:off x="4455075" y="4217354"/>
            <a:ext cx="0" cy="143167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D5104F4B-6DE2-B504-08AF-7F687D1A3C77}"/>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230820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ymmetri, konst, mönster, mörker&#10;&#10;Automatiskt genererad beskrivning">
            <a:extLst>
              <a:ext uri="{FF2B5EF4-FFF2-40B4-BE49-F238E27FC236}">
                <a16:creationId xmlns:a16="http://schemas.microsoft.com/office/drawing/2014/main" id="{CF53DC14-36A1-EECD-0F15-14628E174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5334000" y="-4182"/>
            <a:ext cx="6858000" cy="6858000"/>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t>Data &amp; infrastructure</a:t>
            </a:r>
            <a:endParaRPr lang="en-US" sz="4000" dirty="0">
              <a:solidFill>
                <a:srgbClr val="FFFDF9"/>
              </a:solidFill>
              <a:sym typeface="Arial"/>
            </a:endParaRPr>
          </a:p>
        </p:txBody>
      </p:sp>
      <p:sp>
        <p:nvSpPr>
          <p:cNvPr id="13" name="Platshållare för text 8">
            <a:extLst>
              <a:ext uri="{FF2B5EF4-FFF2-40B4-BE49-F238E27FC236}">
                <a16:creationId xmlns:a16="http://schemas.microsoft.com/office/drawing/2014/main" id="{E2E3238C-1F05-974D-AEF3-67FC1DF82D03}"/>
              </a:ext>
            </a:extLst>
          </p:cNvPr>
          <p:cNvSpPr txBox="1">
            <a:spLocks/>
          </p:cNvSpPr>
          <p:nvPr/>
        </p:nvSpPr>
        <p:spPr>
          <a:xfrm>
            <a:off x="935474" y="4061675"/>
            <a:ext cx="3125305" cy="170528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latin typeface="Greycliff CF" pitchFamily="2" charset="77"/>
              </a:rPr>
              <a:t>Data Factory</a:t>
            </a:r>
          </a:p>
          <a:p>
            <a:r>
              <a:rPr lang="en-US" sz="1800" b="0" dirty="0">
                <a:latin typeface="Greycliff CF" pitchFamily="2" charset="77"/>
              </a:rPr>
              <a:t>Edge Learning Lab</a:t>
            </a:r>
          </a:p>
          <a:p>
            <a:r>
              <a:rPr lang="en-US" sz="1800" b="0" dirty="0">
                <a:latin typeface="Greycliff CF" pitchFamily="2" charset="77"/>
              </a:rPr>
              <a:t>Phi-Lab</a:t>
            </a:r>
          </a:p>
          <a:p>
            <a:r>
              <a:rPr lang="en-US" sz="1800" b="0" dirty="0">
                <a:latin typeface="Greycliff CF" pitchFamily="2" charset="77"/>
              </a:rPr>
              <a:t>Infrastructure solutions</a:t>
            </a:r>
          </a:p>
        </p:txBody>
      </p:sp>
      <p:sp>
        <p:nvSpPr>
          <p:cNvPr id="31" name="Platshållare för text 71">
            <a:extLst>
              <a:ext uri="{FF2B5EF4-FFF2-40B4-BE49-F238E27FC236}">
                <a16:creationId xmlns:a16="http://schemas.microsoft.com/office/drawing/2014/main" id="{7A653689-1D6F-D843-BDF7-1DB4B987E3EB}"/>
              </a:ext>
            </a:extLst>
          </p:cNvPr>
          <p:cNvSpPr txBox="1">
            <a:spLocks/>
          </p:cNvSpPr>
          <p:nvPr/>
        </p:nvSpPr>
        <p:spPr>
          <a:xfrm>
            <a:off x="664651" y="1536192"/>
            <a:ext cx="6623111" cy="54000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en-US" sz="1800" b="0">
              <a:latin typeface="Greycliff CF" pitchFamily="2" charset="77"/>
            </a:endParaRPr>
          </a:p>
        </p:txBody>
      </p:sp>
      <p:cxnSp>
        <p:nvCxnSpPr>
          <p:cNvPr id="30" name="Rak 29">
            <a:extLst>
              <a:ext uri="{FF2B5EF4-FFF2-40B4-BE49-F238E27FC236}">
                <a16:creationId xmlns:a16="http://schemas.microsoft.com/office/drawing/2014/main" id="{AE46CBE2-E145-4649-8221-D226A99C93BB}"/>
              </a:ext>
            </a:extLst>
          </p:cNvPr>
          <p:cNvCxnSpPr>
            <a:cxnSpLocks/>
          </p:cNvCxnSpPr>
          <p:nvPr/>
        </p:nvCxnSpPr>
        <p:spPr>
          <a:xfrm>
            <a:off x="805495" y="2721114"/>
            <a:ext cx="0" cy="2784336"/>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8D9A8DFB-1133-6444-B907-77DE35F1BE43}"/>
              </a:ext>
            </a:extLst>
          </p:cNvPr>
          <p:cNvCxnSpPr>
            <a:cxnSpLocks/>
          </p:cNvCxnSpPr>
          <p:nvPr/>
        </p:nvCxnSpPr>
        <p:spPr>
          <a:xfrm>
            <a:off x="4403725" y="2721114"/>
            <a:ext cx="0" cy="2784336"/>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Platshållare för text 8">
            <a:extLst>
              <a:ext uri="{FF2B5EF4-FFF2-40B4-BE49-F238E27FC236}">
                <a16:creationId xmlns:a16="http://schemas.microsoft.com/office/drawing/2014/main" id="{81F6AC9F-840B-6EE9-1F83-BD3F249FABAE}"/>
              </a:ext>
            </a:extLst>
          </p:cNvPr>
          <p:cNvSpPr txBox="1">
            <a:spLocks/>
          </p:cNvSpPr>
          <p:nvPr/>
        </p:nvSpPr>
        <p:spPr>
          <a:xfrm>
            <a:off x="4524775" y="4374123"/>
            <a:ext cx="3318300" cy="1323439"/>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latin typeface="Greycliff CF" pitchFamily="2" charset="77"/>
              </a:rPr>
              <a:t>Donated datasets</a:t>
            </a:r>
          </a:p>
          <a:p>
            <a:r>
              <a:rPr lang="en-US" sz="1800" b="0" dirty="0">
                <a:latin typeface="Greycliff CF" pitchFamily="2" charset="77"/>
              </a:rPr>
              <a:t>Hackathons</a:t>
            </a:r>
          </a:p>
          <a:p>
            <a:r>
              <a:rPr lang="en-US" sz="1800" b="0" dirty="0">
                <a:latin typeface="Greycliff CF" pitchFamily="2" charset="77"/>
              </a:rPr>
              <a:t>Data-readiness project</a:t>
            </a:r>
          </a:p>
        </p:txBody>
      </p:sp>
      <p:cxnSp>
        <p:nvCxnSpPr>
          <p:cNvPr id="47" name="Rak 46">
            <a:extLst>
              <a:ext uri="{FF2B5EF4-FFF2-40B4-BE49-F238E27FC236}">
                <a16:creationId xmlns:a16="http://schemas.microsoft.com/office/drawing/2014/main" id="{E91144A8-A71F-7829-9060-C43D0CF1EA91}"/>
              </a:ext>
            </a:extLst>
          </p:cNvPr>
          <p:cNvCxnSpPr>
            <a:cxnSpLocks/>
          </p:cNvCxnSpPr>
          <p:nvPr/>
        </p:nvCxnSpPr>
        <p:spPr>
          <a:xfrm>
            <a:off x="8099439" y="2758886"/>
            <a:ext cx="0" cy="2276957"/>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9" name="Platshållare för text 8">
            <a:extLst>
              <a:ext uri="{FF2B5EF4-FFF2-40B4-BE49-F238E27FC236}">
                <a16:creationId xmlns:a16="http://schemas.microsoft.com/office/drawing/2014/main" id="{5BDA1D68-C8F1-10E0-71AF-820822448DBE}"/>
              </a:ext>
            </a:extLst>
          </p:cNvPr>
          <p:cNvSpPr txBox="1">
            <a:spLocks/>
          </p:cNvSpPr>
          <p:nvPr/>
        </p:nvSpPr>
        <p:spPr>
          <a:xfrm>
            <a:off x="8213739" y="3671638"/>
            <a:ext cx="2752606"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b="0" dirty="0">
                <a:latin typeface="Greycliff CF" pitchFamily="2" charset="77"/>
              </a:rPr>
              <a:t>Collaborating on legal needs around data</a:t>
            </a:r>
          </a:p>
          <a:p>
            <a:r>
              <a:rPr lang="en-US" sz="1800" b="0" dirty="0">
                <a:latin typeface="Greycliff CF" pitchFamily="2" charset="77"/>
              </a:rPr>
              <a:t>Regulatory pilot with IMY</a:t>
            </a:r>
          </a:p>
        </p:txBody>
      </p:sp>
      <p:sp>
        <p:nvSpPr>
          <p:cNvPr id="3" name="textruta 2">
            <a:extLst>
              <a:ext uri="{FF2B5EF4-FFF2-40B4-BE49-F238E27FC236}">
                <a16:creationId xmlns:a16="http://schemas.microsoft.com/office/drawing/2014/main" id="{0C430EB0-CE06-BBCA-EA27-2C8CADF43D2A}"/>
              </a:ext>
            </a:extLst>
          </p:cNvPr>
          <p:cNvSpPr txBox="1"/>
          <p:nvPr/>
        </p:nvSpPr>
        <p:spPr>
          <a:xfrm>
            <a:off x="679638" y="1648224"/>
            <a:ext cx="6857985" cy="646331"/>
          </a:xfrm>
          <a:prstGeom prst="rect">
            <a:avLst/>
          </a:prstGeom>
          <a:noFill/>
        </p:spPr>
        <p:txBody>
          <a:bodyPr wrap="square">
            <a:spAutoFit/>
          </a:bodyPr>
          <a:lstStyle/>
          <a:p>
            <a:r>
              <a:rPr lang="en-US" dirty="0">
                <a:effectLst/>
                <a:latin typeface="Greycliff CF" pitchFamily="2" charset="77"/>
              </a:rPr>
              <a:t>This first enabler pinpoints access to high-quality data and infrastructure for training, evaluating, and deploying AI models.</a:t>
            </a:r>
            <a:endParaRPr lang="en-US" dirty="0">
              <a:latin typeface="Greycliff CF" pitchFamily="2" charset="77"/>
            </a:endParaRPr>
          </a:p>
        </p:txBody>
      </p:sp>
      <p:sp>
        <p:nvSpPr>
          <p:cNvPr id="6" name="textruta 5">
            <a:extLst>
              <a:ext uri="{FF2B5EF4-FFF2-40B4-BE49-F238E27FC236}">
                <a16:creationId xmlns:a16="http://schemas.microsoft.com/office/drawing/2014/main" id="{20195D10-3EFF-0D40-C1EB-64164A6D73F2}"/>
              </a:ext>
            </a:extLst>
          </p:cNvPr>
          <p:cNvSpPr txBox="1"/>
          <p:nvPr/>
        </p:nvSpPr>
        <p:spPr>
          <a:xfrm>
            <a:off x="935473" y="2721114"/>
            <a:ext cx="3180915" cy="707886"/>
          </a:xfrm>
          <a:prstGeom prst="rect">
            <a:avLst/>
          </a:prstGeom>
          <a:noFill/>
        </p:spPr>
        <p:txBody>
          <a:bodyPr wrap="square">
            <a:noAutofit/>
          </a:bodyPr>
          <a:lstStyle/>
          <a:p>
            <a:r>
              <a:rPr lang="en-US" sz="2400" b="1" dirty="0">
                <a:latin typeface="Greycliff CF Heavy" pitchFamily="2" charset="77"/>
              </a:rPr>
              <a:t>Setting up infrastructure testbeds</a:t>
            </a:r>
          </a:p>
        </p:txBody>
      </p:sp>
      <p:sp>
        <p:nvSpPr>
          <p:cNvPr id="11" name="textruta 10">
            <a:extLst>
              <a:ext uri="{FF2B5EF4-FFF2-40B4-BE49-F238E27FC236}">
                <a16:creationId xmlns:a16="http://schemas.microsoft.com/office/drawing/2014/main" id="{D8CF8EAD-37AF-FBE4-7296-2D46C2B5CB46}"/>
              </a:ext>
            </a:extLst>
          </p:cNvPr>
          <p:cNvSpPr txBox="1"/>
          <p:nvPr/>
        </p:nvSpPr>
        <p:spPr>
          <a:xfrm>
            <a:off x="4548103" y="2721114"/>
            <a:ext cx="3453852" cy="1323439"/>
          </a:xfrm>
          <a:prstGeom prst="rect">
            <a:avLst/>
          </a:prstGeom>
          <a:noFill/>
        </p:spPr>
        <p:txBody>
          <a:bodyPr wrap="square">
            <a:noAutofit/>
          </a:bodyPr>
          <a:lstStyle/>
          <a:p>
            <a:r>
              <a:rPr lang="en-US" sz="2400" b="1" dirty="0">
                <a:latin typeface="Greycliff CF Heavy" pitchFamily="2" charset="77"/>
              </a:rPr>
              <a:t>Increasing access to industry data and facilitating data sharing</a:t>
            </a:r>
          </a:p>
          <a:p>
            <a:endParaRPr lang="en-US" sz="2400" b="1" dirty="0">
              <a:latin typeface="Greycliff CF Heavy" pitchFamily="2" charset="77"/>
            </a:endParaRPr>
          </a:p>
        </p:txBody>
      </p:sp>
      <p:sp>
        <p:nvSpPr>
          <p:cNvPr id="12" name="textruta 11">
            <a:extLst>
              <a:ext uri="{FF2B5EF4-FFF2-40B4-BE49-F238E27FC236}">
                <a16:creationId xmlns:a16="http://schemas.microsoft.com/office/drawing/2014/main" id="{319D7CDE-E9DC-09DA-9EC7-1E22717A6022}"/>
              </a:ext>
            </a:extLst>
          </p:cNvPr>
          <p:cNvSpPr txBox="1"/>
          <p:nvPr/>
        </p:nvSpPr>
        <p:spPr>
          <a:xfrm>
            <a:off x="8229230" y="2721115"/>
            <a:ext cx="3207745" cy="707885"/>
          </a:xfrm>
          <a:prstGeom prst="rect">
            <a:avLst/>
          </a:prstGeom>
          <a:noFill/>
        </p:spPr>
        <p:txBody>
          <a:bodyPr wrap="square">
            <a:noAutofit/>
          </a:bodyPr>
          <a:lstStyle/>
          <a:p>
            <a:r>
              <a:rPr lang="en-US" sz="2400" b="1" dirty="0">
                <a:latin typeface="Greycliff CF Heavy" pitchFamily="2" charset="77"/>
              </a:rPr>
              <a:t>Creating a legal space for innovation</a:t>
            </a:r>
          </a:p>
        </p:txBody>
      </p:sp>
      <p:sp>
        <p:nvSpPr>
          <p:cNvPr id="5" name="Rektangel 4">
            <a:extLst>
              <a:ext uri="{FF2B5EF4-FFF2-40B4-BE49-F238E27FC236}">
                <a16:creationId xmlns:a16="http://schemas.microsoft.com/office/drawing/2014/main" id="{FDBB1019-993B-5948-C631-101FD310B26A}"/>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solidFill>
                <a:schemeClr val="bg1"/>
              </a:solidFill>
              <a:latin typeface="Greycliff CF" pitchFamily="2" charset="77"/>
            </a:endParaRPr>
          </a:p>
        </p:txBody>
      </p:sp>
    </p:spTree>
    <p:extLst>
      <p:ext uri="{BB962C8B-B14F-4D97-AF65-F5344CB8AC3E}">
        <p14:creationId xmlns:p14="http://schemas.microsoft.com/office/powerpoint/2010/main" val="20998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49" grpId="0"/>
      <p:bldP spid="6"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9A9EFD30-7000-0274-2C3C-A2BCD7D7AA82}"/>
              </a:ext>
            </a:extLst>
          </p:cNvPr>
          <p:cNvSpPr/>
          <p:nvPr/>
        </p:nvSpPr>
        <p:spPr>
          <a:xfrm>
            <a:off x="0" y="0"/>
            <a:ext cx="6096000" cy="6854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3" name="Grupp 2">
            <a:extLst>
              <a:ext uri="{FF2B5EF4-FFF2-40B4-BE49-F238E27FC236}">
                <a16:creationId xmlns:a16="http://schemas.microsoft.com/office/drawing/2014/main" id="{FBC2A502-4E34-9177-6D31-6E01CB47EF94}"/>
              </a:ext>
            </a:extLst>
          </p:cNvPr>
          <p:cNvGrpSpPr/>
          <p:nvPr/>
        </p:nvGrpSpPr>
        <p:grpSpPr>
          <a:xfrm>
            <a:off x="1183810" y="7045935"/>
            <a:ext cx="2640459" cy="1615827"/>
            <a:chOff x="3800445" y="539493"/>
            <a:chExt cx="2640459" cy="1615827"/>
          </a:xfrm>
        </p:grpSpPr>
        <p:sp>
          <p:nvSpPr>
            <p:cNvPr id="4" name="textruta 3">
              <a:extLst>
                <a:ext uri="{FF2B5EF4-FFF2-40B4-BE49-F238E27FC236}">
                  <a16:creationId xmlns:a16="http://schemas.microsoft.com/office/drawing/2014/main" id="{B72D0DB8-BBEB-42AB-2F2F-711CF8C126BF}"/>
                </a:ext>
              </a:extLst>
            </p:cNvPr>
            <p:cNvSpPr txBox="1"/>
            <p:nvPr/>
          </p:nvSpPr>
          <p:spPr>
            <a:xfrm>
              <a:off x="3800445" y="539493"/>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5</a:t>
              </a:r>
            </a:p>
          </p:txBody>
        </p:sp>
        <p:sp>
          <p:nvSpPr>
            <p:cNvPr id="5" name="textruta 4">
              <a:extLst>
                <a:ext uri="{FF2B5EF4-FFF2-40B4-BE49-F238E27FC236}">
                  <a16:creationId xmlns:a16="http://schemas.microsoft.com/office/drawing/2014/main" id="{CEBFBA2A-8D3A-0B5E-8247-5EE8FFBF53A8}"/>
                </a:ext>
              </a:extLst>
            </p:cNvPr>
            <p:cNvSpPr txBox="1"/>
            <p:nvPr/>
          </p:nvSpPr>
          <p:spPr>
            <a:xfrm>
              <a:off x="3800445" y="1755210"/>
              <a:ext cx="2640459" cy="400110"/>
            </a:xfrm>
            <a:prstGeom prst="rect">
              <a:avLst/>
            </a:prstGeom>
            <a:noFill/>
          </p:spPr>
          <p:txBody>
            <a:bodyPr wrap="square" rtlCol="0">
              <a:spAutoFit/>
            </a:bodyPr>
            <a:lstStyle/>
            <a:p>
              <a:pPr algn="ctr"/>
              <a:r>
                <a:rPr lang="sv-SE" sz="2000" err="1">
                  <a:solidFill>
                    <a:schemeClr val="bg1"/>
                  </a:solidFill>
                  <a:latin typeface="Greycliff CF" pitchFamily="2" charset="77"/>
                </a:rPr>
                <a:t>shared</a:t>
              </a:r>
              <a:r>
                <a:rPr lang="sv-SE" sz="2000">
                  <a:solidFill>
                    <a:schemeClr val="bg1"/>
                  </a:solidFill>
                  <a:latin typeface="Greycliff CF" pitchFamily="2" charset="77"/>
                </a:rPr>
                <a:t> datasets</a:t>
              </a:r>
            </a:p>
          </p:txBody>
        </p:sp>
      </p:grpSp>
      <p:grpSp>
        <p:nvGrpSpPr>
          <p:cNvPr id="6" name="Grupp 5">
            <a:extLst>
              <a:ext uri="{FF2B5EF4-FFF2-40B4-BE49-F238E27FC236}">
                <a16:creationId xmlns:a16="http://schemas.microsoft.com/office/drawing/2014/main" id="{50BD2DA0-9CC4-C7C2-F4D0-E8B6292B79A9}"/>
              </a:ext>
            </a:extLst>
          </p:cNvPr>
          <p:cNvGrpSpPr/>
          <p:nvPr/>
        </p:nvGrpSpPr>
        <p:grpSpPr>
          <a:xfrm>
            <a:off x="1155318" y="2236046"/>
            <a:ext cx="3606160" cy="1888782"/>
            <a:chOff x="3101572" y="576074"/>
            <a:chExt cx="3606160" cy="1888782"/>
          </a:xfrm>
        </p:grpSpPr>
        <p:sp>
          <p:nvSpPr>
            <p:cNvPr id="7" name="textruta 6">
              <a:extLst>
                <a:ext uri="{FF2B5EF4-FFF2-40B4-BE49-F238E27FC236}">
                  <a16:creationId xmlns:a16="http://schemas.microsoft.com/office/drawing/2014/main" id="{0A5757C6-06E4-D5CA-5EDF-C6734BEBB56E}"/>
                </a:ext>
              </a:extLst>
            </p:cNvPr>
            <p:cNvSpPr txBox="1"/>
            <p:nvPr/>
          </p:nvSpPr>
          <p:spPr>
            <a:xfrm>
              <a:off x="3584422" y="576074"/>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35%</a:t>
              </a:r>
            </a:p>
          </p:txBody>
        </p:sp>
        <p:sp>
          <p:nvSpPr>
            <p:cNvPr id="8" name="textruta 7">
              <a:extLst>
                <a:ext uri="{FF2B5EF4-FFF2-40B4-BE49-F238E27FC236}">
                  <a16:creationId xmlns:a16="http://schemas.microsoft.com/office/drawing/2014/main" id="{5F3A6577-FB46-AC6E-8D6C-38997A627AD3}"/>
                </a:ext>
              </a:extLst>
            </p:cNvPr>
            <p:cNvSpPr txBox="1"/>
            <p:nvPr/>
          </p:nvSpPr>
          <p:spPr>
            <a:xfrm>
              <a:off x="3101572" y="1756970"/>
              <a:ext cx="3606160" cy="707886"/>
            </a:xfrm>
            <a:prstGeom prst="rect">
              <a:avLst/>
            </a:prstGeom>
            <a:noFill/>
          </p:spPr>
          <p:txBody>
            <a:bodyPr wrap="square" rtlCol="0">
              <a:spAutoFit/>
            </a:bodyPr>
            <a:lstStyle/>
            <a:p>
              <a:pPr algn="ctr"/>
              <a:r>
                <a:rPr lang="sv-SE" sz="2000" dirty="0" err="1">
                  <a:solidFill>
                    <a:schemeClr val="bg1"/>
                  </a:solidFill>
                  <a:latin typeface="Greycliff CF" pitchFamily="2" charset="77"/>
                </a:rPr>
                <a:t>of</a:t>
              </a:r>
              <a:r>
                <a:rPr lang="sv-SE" sz="2000" dirty="0">
                  <a:solidFill>
                    <a:schemeClr val="bg1"/>
                  </a:solidFill>
                  <a:latin typeface="Greycliff CF" pitchFamily="2" charset="77"/>
                </a:rPr>
                <a:t> partners </a:t>
              </a:r>
              <a:r>
                <a:rPr lang="sv-SE" sz="2000" dirty="0" err="1">
                  <a:solidFill>
                    <a:schemeClr val="bg1"/>
                  </a:solidFill>
                  <a:latin typeface="Greycliff CF" pitchFamily="2" charset="77"/>
                </a:rPr>
                <a:t>have</a:t>
              </a:r>
              <a:r>
                <a:rPr lang="sv-SE" sz="2000" dirty="0">
                  <a:solidFill>
                    <a:schemeClr val="bg1"/>
                  </a:solidFill>
                  <a:latin typeface="Greycliff CF" pitchFamily="2" charset="77"/>
                </a:rPr>
                <a:t> </a:t>
              </a:r>
              <a:r>
                <a:rPr lang="sv-SE" sz="2000" dirty="0" err="1">
                  <a:solidFill>
                    <a:schemeClr val="bg1"/>
                  </a:solidFill>
                  <a:latin typeface="Greycliff CF" pitchFamily="2" charset="77"/>
                </a:rPr>
                <a:t>used</a:t>
              </a:r>
              <a:r>
                <a:rPr lang="sv-SE" sz="2000" dirty="0">
                  <a:solidFill>
                    <a:schemeClr val="bg1"/>
                  </a:solidFill>
                  <a:latin typeface="Greycliff CF" pitchFamily="2" charset="77"/>
                </a:rPr>
                <a:t> the Data </a:t>
              </a:r>
              <a:r>
                <a:rPr lang="sv-SE" sz="2000" dirty="0" err="1">
                  <a:solidFill>
                    <a:schemeClr val="bg1"/>
                  </a:solidFill>
                  <a:latin typeface="Greycliff CF" pitchFamily="2" charset="77"/>
                </a:rPr>
                <a:t>Factory</a:t>
              </a:r>
              <a:r>
                <a:rPr lang="sv-SE" sz="2000" dirty="0">
                  <a:solidFill>
                    <a:schemeClr val="bg1"/>
                  </a:solidFill>
                  <a:latin typeface="Greycliff CF" pitchFamily="2" charset="77"/>
                </a:rPr>
                <a:t> </a:t>
              </a:r>
              <a:r>
                <a:rPr lang="sv-SE" sz="2000" dirty="0" err="1">
                  <a:solidFill>
                    <a:schemeClr val="bg1"/>
                  </a:solidFill>
                  <a:latin typeface="Greycliff CF" pitchFamily="2" charset="77"/>
                </a:rPr>
                <a:t>infrastructure</a:t>
              </a:r>
              <a:endParaRPr lang="sv-SE" sz="2000" dirty="0">
                <a:solidFill>
                  <a:schemeClr val="bg1"/>
                </a:solidFill>
                <a:latin typeface="Greycliff CF" pitchFamily="2" charset="77"/>
              </a:endParaRPr>
            </a:p>
          </p:txBody>
        </p:sp>
      </p:grpSp>
      <p:grpSp>
        <p:nvGrpSpPr>
          <p:cNvPr id="2" name="Grupp 1">
            <a:extLst>
              <a:ext uri="{FF2B5EF4-FFF2-40B4-BE49-F238E27FC236}">
                <a16:creationId xmlns:a16="http://schemas.microsoft.com/office/drawing/2014/main" id="{57F9C7A7-0224-4E53-893D-2A9E742F3B37}"/>
              </a:ext>
            </a:extLst>
          </p:cNvPr>
          <p:cNvGrpSpPr/>
          <p:nvPr/>
        </p:nvGrpSpPr>
        <p:grpSpPr>
          <a:xfrm>
            <a:off x="7270673" y="2282212"/>
            <a:ext cx="3283159" cy="2800767"/>
            <a:chOff x="7702693" y="816168"/>
            <a:chExt cx="2686116" cy="2800767"/>
          </a:xfrm>
        </p:grpSpPr>
        <p:sp>
          <p:nvSpPr>
            <p:cNvPr id="10" name="textruta 9">
              <a:extLst>
                <a:ext uri="{FF2B5EF4-FFF2-40B4-BE49-F238E27FC236}">
                  <a16:creationId xmlns:a16="http://schemas.microsoft.com/office/drawing/2014/main" id="{C387755D-96B7-84B8-466B-D29A0204A15B}"/>
                </a:ext>
              </a:extLst>
            </p:cNvPr>
            <p:cNvSpPr txBox="1"/>
            <p:nvPr/>
          </p:nvSpPr>
          <p:spPr>
            <a:xfrm>
              <a:off x="7748350" y="816168"/>
              <a:ext cx="2640459" cy="2800767"/>
            </a:xfrm>
            <a:prstGeom prst="rect">
              <a:avLst/>
            </a:prstGeom>
            <a:noFill/>
          </p:spPr>
          <p:txBody>
            <a:bodyPr wrap="square" rtlCol="0">
              <a:spAutoFit/>
            </a:bodyPr>
            <a:lstStyle/>
            <a:p>
              <a:pPr algn="ctr"/>
              <a:r>
                <a:rPr lang="sv-SE" sz="8800" b="1" dirty="0">
                  <a:solidFill>
                    <a:schemeClr val="accent1"/>
                  </a:solidFill>
                  <a:latin typeface="Greycliff CF Heavy" pitchFamily="2" charset="77"/>
                </a:rPr>
                <a:t>100+</a:t>
              </a:r>
            </a:p>
          </p:txBody>
        </p:sp>
        <p:sp>
          <p:nvSpPr>
            <p:cNvPr id="11" name="textruta 10">
              <a:extLst>
                <a:ext uri="{FF2B5EF4-FFF2-40B4-BE49-F238E27FC236}">
                  <a16:creationId xmlns:a16="http://schemas.microsoft.com/office/drawing/2014/main" id="{C2DB77AA-77C0-4F87-B38E-9BE37872FBA6}"/>
                </a:ext>
              </a:extLst>
            </p:cNvPr>
            <p:cNvSpPr txBox="1"/>
            <p:nvPr/>
          </p:nvSpPr>
          <p:spPr>
            <a:xfrm>
              <a:off x="7702693" y="2031885"/>
              <a:ext cx="2640459" cy="707886"/>
            </a:xfrm>
            <a:prstGeom prst="rect">
              <a:avLst/>
            </a:prstGeom>
            <a:noFill/>
          </p:spPr>
          <p:txBody>
            <a:bodyPr wrap="square" rtlCol="0">
              <a:spAutoFit/>
            </a:bodyPr>
            <a:lstStyle/>
            <a:p>
              <a:pPr algn="ctr"/>
              <a:r>
                <a:rPr lang="sv-SE" sz="2000" dirty="0" err="1">
                  <a:solidFill>
                    <a:schemeClr val="bg1"/>
                  </a:solidFill>
                  <a:latin typeface="Greycliff CF" pitchFamily="2" charset="77"/>
                </a:rPr>
                <a:t>projects</a:t>
              </a:r>
              <a:r>
                <a:rPr lang="sv-SE" sz="2000" dirty="0">
                  <a:solidFill>
                    <a:schemeClr val="bg1"/>
                  </a:solidFill>
                  <a:latin typeface="Greycliff CF" pitchFamily="2" charset="77"/>
                </a:rPr>
                <a:t> </a:t>
              </a:r>
              <a:r>
                <a:rPr lang="sv-SE" sz="2000" dirty="0" err="1">
                  <a:solidFill>
                    <a:schemeClr val="bg1"/>
                  </a:solidFill>
                  <a:latin typeface="Greycliff CF" pitchFamily="2" charset="77"/>
                </a:rPr>
                <a:t>using</a:t>
              </a:r>
              <a:r>
                <a:rPr lang="sv-SE" sz="2000" dirty="0">
                  <a:solidFill>
                    <a:schemeClr val="bg1"/>
                  </a:solidFill>
                  <a:latin typeface="Greycliff CF" pitchFamily="2" charset="77"/>
                </a:rPr>
                <a:t> the </a:t>
              </a:r>
              <a:r>
                <a:rPr lang="sv-SE" sz="2000" dirty="0" err="1">
                  <a:solidFill>
                    <a:schemeClr val="bg1"/>
                  </a:solidFill>
                  <a:latin typeface="Greycliff CF" pitchFamily="2" charset="77"/>
                </a:rPr>
                <a:t>infrastructure</a:t>
              </a:r>
              <a:endParaRPr lang="sv-SE" sz="2000" dirty="0">
                <a:solidFill>
                  <a:schemeClr val="bg1"/>
                </a:solidFill>
                <a:latin typeface="Greycliff CF" pitchFamily="2" charset="77"/>
              </a:endParaRPr>
            </a:p>
          </p:txBody>
        </p:sp>
      </p:grpSp>
      <p:grpSp>
        <p:nvGrpSpPr>
          <p:cNvPr id="12" name="Grupp 11">
            <a:extLst>
              <a:ext uri="{FF2B5EF4-FFF2-40B4-BE49-F238E27FC236}">
                <a16:creationId xmlns:a16="http://schemas.microsoft.com/office/drawing/2014/main" id="{CEFF60D3-053F-BE30-9973-16B1951B75E5}"/>
              </a:ext>
            </a:extLst>
          </p:cNvPr>
          <p:cNvGrpSpPr/>
          <p:nvPr/>
        </p:nvGrpSpPr>
        <p:grpSpPr>
          <a:xfrm>
            <a:off x="7158732" y="7045935"/>
            <a:ext cx="2640459" cy="1923603"/>
            <a:chOff x="3800445" y="539493"/>
            <a:chExt cx="2640459" cy="1923603"/>
          </a:xfrm>
        </p:grpSpPr>
        <p:sp>
          <p:nvSpPr>
            <p:cNvPr id="13" name="textruta 12">
              <a:extLst>
                <a:ext uri="{FF2B5EF4-FFF2-40B4-BE49-F238E27FC236}">
                  <a16:creationId xmlns:a16="http://schemas.microsoft.com/office/drawing/2014/main" id="{C050EF96-AFB2-7A54-C152-7D13BC1C988F}"/>
                </a:ext>
              </a:extLst>
            </p:cNvPr>
            <p:cNvSpPr txBox="1"/>
            <p:nvPr/>
          </p:nvSpPr>
          <p:spPr>
            <a:xfrm>
              <a:off x="3800445" y="539493"/>
              <a:ext cx="2640459" cy="1446550"/>
            </a:xfrm>
            <a:prstGeom prst="rect">
              <a:avLst/>
            </a:prstGeom>
            <a:noFill/>
          </p:spPr>
          <p:txBody>
            <a:bodyPr wrap="square" rtlCol="0">
              <a:spAutoFit/>
            </a:bodyPr>
            <a:lstStyle/>
            <a:p>
              <a:pPr algn="ctr"/>
              <a:r>
                <a:rPr lang="sv-SE" sz="8800" b="1">
                  <a:solidFill>
                    <a:schemeClr val="accent1"/>
                  </a:solidFill>
                  <a:latin typeface="Greycliff CF Heavy" pitchFamily="2" charset="77"/>
                </a:rPr>
                <a:t>3</a:t>
              </a:r>
            </a:p>
          </p:txBody>
        </p:sp>
        <p:sp>
          <p:nvSpPr>
            <p:cNvPr id="14" name="textruta 13">
              <a:extLst>
                <a:ext uri="{FF2B5EF4-FFF2-40B4-BE49-F238E27FC236}">
                  <a16:creationId xmlns:a16="http://schemas.microsoft.com/office/drawing/2014/main" id="{76BB017F-24D4-1583-71E9-28B1B8DBD351}"/>
                </a:ext>
              </a:extLst>
            </p:cNvPr>
            <p:cNvSpPr txBox="1"/>
            <p:nvPr/>
          </p:nvSpPr>
          <p:spPr>
            <a:xfrm>
              <a:off x="3800445" y="1755210"/>
              <a:ext cx="2640459" cy="707886"/>
            </a:xfrm>
            <a:prstGeom prst="rect">
              <a:avLst/>
            </a:prstGeom>
            <a:noFill/>
          </p:spPr>
          <p:txBody>
            <a:bodyPr wrap="square" rtlCol="0">
              <a:spAutoFit/>
            </a:bodyPr>
            <a:lstStyle/>
            <a:p>
              <a:pPr algn="ctr"/>
              <a:r>
                <a:rPr lang="sv-SE" sz="2000" dirty="0">
                  <a:solidFill>
                    <a:schemeClr val="bg1"/>
                  </a:solidFill>
                  <a:latin typeface="Greycliff CF" pitchFamily="2" charset="77"/>
                </a:rPr>
                <a:t>data-</a:t>
              </a:r>
              <a:r>
                <a:rPr lang="sv-SE" sz="2000" dirty="0" err="1">
                  <a:solidFill>
                    <a:schemeClr val="bg1"/>
                  </a:solidFill>
                  <a:latin typeface="Greycliff CF" pitchFamily="2" charset="77"/>
                </a:rPr>
                <a:t>related</a:t>
              </a:r>
              <a:r>
                <a:rPr lang="sv-SE" sz="2000" dirty="0">
                  <a:solidFill>
                    <a:schemeClr val="bg1"/>
                  </a:solidFill>
                  <a:latin typeface="Greycliff CF" pitchFamily="2" charset="77"/>
                </a:rPr>
                <a:t> </a:t>
              </a:r>
              <a:r>
                <a:rPr lang="sv-SE" sz="2000" dirty="0" err="1">
                  <a:solidFill>
                    <a:schemeClr val="bg1"/>
                  </a:solidFill>
                  <a:latin typeface="Greycliff CF" pitchFamily="2" charset="77"/>
                </a:rPr>
                <a:t>hackathons</a:t>
              </a:r>
              <a:endParaRPr lang="sv-SE" sz="2000" dirty="0">
                <a:solidFill>
                  <a:schemeClr val="bg1"/>
                </a:solidFill>
                <a:latin typeface="Greycliff CF" pitchFamily="2" charset="77"/>
              </a:endParaRPr>
            </a:p>
          </p:txBody>
        </p:sp>
      </p:grpSp>
      <p:sp>
        <p:nvSpPr>
          <p:cNvPr id="17" name="textruta 16">
            <a:extLst>
              <a:ext uri="{FF2B5EF4-FFF2-40B4-BE49-F238E27FC236}">
                <a16:creationId xmlns:a16="http://schemas.microsoft.com/office/drawing/2014/main" id="{9F79316B-285D-F03B-BC0C-8CAD3474D622}"/>
              </a:ext>
            </a:extLst>
          </p:cNvPr>
          <p:cNvSpPr txBox="1"/>
          <p:nvPr/>
        </p:nvSpPr>
        <p:spPr>
          <a:xfrm>
            <a:off x="251184" y="6451942"/>
            <a:ext cx="4227518" cy="276999"/>
          </a:xfrm>
          <a:prstGeom prst="rect">
            <a:avLst/>
          </a:prstGeom>
          <a:noFill/>
        </p:spPr>
        <p:txBody>
          <a:bodyPr wrap="square" rtlCol="0">
            <a:spAutoFit/>
          </a:bodyPr>
          <a:lstStyle/>
          <a:p>
            <a:r>
              <a:rPr lang="sv-SE" sz="1200" dirty="0">
                <a:solidFill>
                  <a:schemeClr val="bg1"/>
                </a:solidFill>
                <a:latin typeface="Greycliff CF" pitchFamily="2" charset="77"/>
              </a:rPr>
              <a:t>From AI </a:t>
            </a:r>
            <a:r>
              <a:rPr lang="sv-SE" sz="1200" dirty="0" err="1">
                <a:solidFill>
                  <a:schemeClr val="bg1"/>
                </a:solidFill>
                <a:latin typeface="Greycliff CF" pitchFamily="2" charset="77"/>
              </a:rPr>
              <a:t>Sweden’s</a:t>
            </a:r>
            <a:r>
              <a:rPr lang="sv-SE" sz="1200" dirty="0">
                <a:solidFill>
                  <a:schemeClr val="bg1"/>
                </a:solidFill>
                <a:latin typeface="Greycliff CF" pitchFamily="2" charset="77"/>
              </a:rPr>
              <a:t> 2023 </a:t>
            </a:r>
            <a:r>
              <a:rPr lang="sv-SE" sz="1200" dirty="0">
                <a:solidFill>
                  <a:schemeClr val="bg1"/>
                </a:solidFill>
                <a:latin typeface="Greycliff CF" pitchFamily="2" charset="77"/>
                <a:hlinkClick r:id="rId3">
                  <a:extLst>
                    <a:ext uri="{A12FA001-AC4F-418D-AE19-62706E023703}">
                      <ahyp:hlinkClr xmlns:ahyp="http://schemas.microsoft.com/office/drawing/2018/hyperlinkcolor" val="tx"/>
                    </a:ext>
                  </a:extLst>
                </a:hlinkClick>
              </a:rPr>
              <a:t>Impact Report</a:t>
            </a:r>
            <a:endParaRPr lang="sv-SE" sz="1200" dirty="0">
              <a:solidFill>
                <a:schemeClr val="bg1"/>
              </a:solidFill>
              <a:latin typeface="Greycliff CF" pitchFamily="2" charset="77"/>
            </a:endParaRPr>
          </a:p>
        </p:txBody>
      </p:sp>
    </p:spTree>
    <p:extLst>
      <p:ext uri="{BB962C8B-B14F-4D97-AF65-F5344CB8AC3E}">
        <p14:creationId xmlns:p14="http://schemas.microsoft.com/office/powerpoint/2010/main" val="292163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gräs, tårta, grön, tåg&#10;&#10;Automatiskt genererad beskrivning">
            <a:extLst>
              <a:ext uri="{FF2B5EF4-FFF2-40B4-BE49-F238E27FC236}">
                <a16:creationId xmlns:a16="http://schemas.microsoft.com/office/drawing/2014/main" id="{9290FACE-5FA0-A143-86AB-573F03B73B28}"/>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rot="5400000">
            <a:off x="-1385664" y="1385663"/>
            <a:ext cx="6858001" cy="4086676"/>
          </a:xfrm>
          <a:prstGeom prst="rect">
            <a:avLst/>
          </a:prstGeom>
        </p:spPr>
      </p:pic>
      <p:pic>
        <p:nvPicPr>
          <p:cNvPr id="8" name="Bildobjekt 7">
            <a:extLst>
              <a:ext uri="{FF2B5EF4-FFF2-40B4-BE49-F238E27FC236}">
                <a16:creationId xmlns:a16="http://schemas.microsoft.com/office/drawing/2014/main" id="{398388B3-8064-1E40-8630-9487DB903BB3}"/>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4086674" y="0"/>
            <a:ext cx="4041121" cy="6857990"/>
          </a:xfrm>
          <a:prstGeom prst="rect">
            <a:avLst/>
          </a:prstGeom>
        </p:spPr>
      </p:pic>
      <p:pic>
        <p:nvPicPr>
          <p:cNvPr id="9" name="Bildobjekt 8">
            <a:extLst>
              <a:ext uri="{FF2B5EF4-FFF2-40B4-BE49-F238E27FC236}">
                <a16:creationId xmlns:a16="http://schemas.microsoft.com/office/drawing/2014/main" id="{D003CD8B-AAC2-3642-8749-8D16F7420675}"/>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8127795" y="0"/>
            <a:ext cx="4064205" cy="6857990"/>
          </a:xfrm>
          <a:prstGeom prst="rect">
            <a:avLst/>
          </a:prstGeom>
        </p:spPr>
      </p:pic>
      <p:sp>
        <p:nvSpPr>
          <p:cNvPr id="13" name="Rubrik 3">
            <a:extLst>
              <a:ext uri="{FF2B5EF4-FFF2-40B4-BE49-F238E27FC236}">
                <a16:creationId xmlns:a16="http://schemas.microsoft.com/office/drawing/2014/main" id="{5FD6D5E8-6186-584B-A090-BD0BA3DFEEE6}"/>
              </a:ext>
            </a:extLst>
          </p:cNvPr>
          <p:cNvSpPr txBox="1">
            <a:spLocks/>
          </p:cNvSpPr>
          <p:nvPr/>
        </p:nvSpPr>
        <p:spPr>
          <a:xfrm>
            <a:off x="669641" y="2366860"/>
            <a:ext cx="2932190" cy="1601977"/>
          </a:xfrm>
          <a:prstGeom prst="rect">
            <a:avLst/>
          </a:prstGeom>
        </p:spPr>
        <p:txBody>
          <a:bodyPr wrap="square" anchor="t" anchorCtr="0">
            <a:sp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36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rPr>
              <a:t>National center for applied AI</a:t>
            </a:r>
          </a:p>
        </p:txBody>
      </p:sp>
      <p:sp>
        <p:nvSpPr>
          <p:cNvPr id="14" name="Platshållare för text 6">
            <a:extLst>
              <a:ext uri="{FF2B5EF4-FFF2-40B4-BE49-F238E27FC236}">
                <a16:creationId xmlns:a16="http://schemas.microsoft.com/office/drawing/2014/main" id="{E53B4545-CAFA-3C4C-949A-605D828BDCDA}"/>
              </a:ext>
            </a:extLst>
          </p:cNvPr>
          <p:cNvSpPr txBox="1">
            <a:spLocks/>
          </p:cNvSpPr>
          <p:nvPr/>
        </p:nvSpPr>
        <p:spPr>
          <a:xfrm>
            <a:off x="4641141" y="2366860"/>
            <a:ext cx="2909718" cy="2086725"/>
          </a:xfrm>
          <a:prstGeom prst="rect">
            <a:avLst/>
          </a:prstGeom>
        </p:spPr>
        <p:txBody>
          <a:bodyPr wrap="square"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Neutral, </a:t>
            </a:r>
            <a:br>
              <a:rPr kumimoji="0" lang="en-US" sz="36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br>
            <a:r>
              <a:rPr kumimoji="0" lang="en-US" sz="36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non-profit and broadly funded</a:t>
            </a:r>
          </a:p>
        </p:txBody>
      </p:sp>
      <p:sp>
        <p:nvSpPr>
          <p:cNvPr id="16" name="Google Shape;141;p1">
            <a:extLst>
              <a:ext uri="{FF2B5EF4-FFF2-40B4-BE49-F238E27FC236}">
                <a16:creationId xmlns:a16="http://schemas.microsoft.com/office/drawing/2014/main" id="{AAD5CDE7-7087-2141-AE90-F52884FC1B83}"/>
              </a:ext>
            </a:extLst>
          </p:cNvPr>
          <p:cNvSpPr txBox="1">
            <a:spLocks/>
          </p:cNvSpPr>
          <p:nvPr/>
        </p:nvSpPr>
        <p:spPr>
          <a:xfrm>
            <a:off x="691672" y="905634"/>
            <a:ext cx="8290560" cy="761358"/>
          </a:xfrm>
          <a:prstGeom prst="rect">
            <a:avLst/>
          </a:prstGeom>
          <a:noFill/>
          <a:ln>
            <a:noFill/>
          </a:ln>
        </p:spPr>
        <p:txBody>
          <a:bodyPr spcFirstLastPara="1" vert="horz" wrap="square" lIns="90000" tIns="43200" rIns="90000" bIns="43200" rtlCol="0" anchor="t" anchorCtr="0">
            <a:noAutofit/>
          </a:bodyPr>
          <a:lstStyle>
            <a:lvl1pPr algn="ctr" defTabSz="914400" rtl="0" eaLnBrk="1" latinLnBrk="0" hangingPunct="1">
              <a:lnSpc>
                <a:spcPct val="90000"/>
              </a:lnSpc>
              <a:spcBef>
                <a:spcPct val="0"/>
              </a:spcBef>
              <a:buNone/>
              <a:defRPr sz="6400" b="1" i="0" kern="1200" cap="all" baseline="0">
                <a:solidFill>
                  <a:schemeClr val="tx1"/>
                </a:solidFill>
                <a:latin typeface="Greycliff CF Heavy" pitchFamily="2" charset="77"/>
                <a:ea typeface="+mj-ea"/>
                <a:cs typeface="+mj-cs"/>
              </a:defRPr>
            </a:lvl1pPr>
          </a:lstStyle>
          <a:p>
            <a:pPr algn="l"/>
            <a:r>
              <a:rPr lang="en-US" sz="3200" cap="none" dirty="0">
                <a:solidFill>
                  <a:schemeClr val="bg1"/>
                </a:solidFill>
                <a:latin typeface="Greycliff CF Heavy"/>
              </a:rPr>
              <a:t>What</a:t>
            </a:r>
            <a:r>
              <a:rPr lang="en-US" sz="3200" dirty="0">
                <a:solidFill>
                  <a:schemeClr val="bg1"/>
                </a:solidFill>
                <a:latin typeface="Greycliff CF Heavy"/>
              </a:rPr>
              <a:t>?</a:t>
            </a:r>
            <a:endParaRPr lang="sv-SE" sz="3200" dirty="0">
              <a:solidFill>
                <a:schemeClr val="bg1"/>
              </a:solidFill>
            </a:endParaRPr>
          </a:p>
        </p:txBody>
      </p:sp>
      <p:sp>
        <p:nvSpPr>
          <p:cNvPr id="18" name="Platshållare för text 6">
            <a:extLst>
              <a:ext uri="{FF2B5EF4-FFF2-40B4-BE49-F238E27FC236}">
                <a16:creationId xmlns:a16="http://schemas.microsoft.com/office/drawing/2014/main" id="{086B5305-CBCC-144A-A561-C5E63D7F2B55}"/>
              </a:ext>
            </a:extLst>
          </p:cNvPr>
          <p:cNvSpPr txBox="1">
            <a:spLocks/>
          </p:cNvSpPr>
          <p:nvPr/>
        </p:nvSpPr>
        <p:spPr>
          <a:xfrm>
            <a:off x="8507527" y="2366860"/>
            <a:ext cx="3061760" cy="2100575"/>
          </a:xfrm>
          <a:prstGeom prst="rect">
            <a:avLst/>
          </a:prstGeom>
        </p:spPr>
        <p:txBody>
          <a:bodyPr wrap="square"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rPr>
              <a:t>Private sector, public sector, </a:t>
            </a:r>
            <a:r>
              <a:rPr kumimoji="0" lang="en-US" sz="3600" b="1" i="0" u="none" strike="noStrike" kern="1200" cap="none" spc="0" normalizeH="0" baseline="0" noProof="0" dirty="0" err="1">
                <a:ln>
                  <a:noFill/>
                </a:ln>
                <a:solidFill>
                  <a:srgbClr val="FFFDF9"/>
                </a:solidFill>
                <a:effectLst/>
                <a:uLnTx/>
                <a:uFillTx/>
                <a:latin typeface="Greycliff CF Heavy" pitchFamily="2" charset="77"/>
                <a:ea typeface="+mn-ea"/>
                <a:cs typeface="+mn-cs"/>
                <a:sym typeface="Arial"/>
              </a:rPr>
              <a:t>academi</a:t>
            </a:r>
            <a:r>
              <a:rPr lang="en-US" sz="3600" b="1" dirty="0">
                <a:solidFill>
                  <a:srgbClr val="FFFDF9"/>
                </a:solidFill>
                <a:latin typeface="Greycliff CF Heavy" pitchFamily="2" charset="77"/>
                <a:sym typeface="Arial"/>
              </a:rPr>
              <a:t>a</a:t>
            </a:r>
            <a:endParaRPr kumimoji="0" lang="en-US" sz="3600" b="1" i="0" u="none" strike="noStrike" kern="1200" cap="none" spc="0" normalizeH="0" baseline="0" noProof="0" dirty="0">
              <a:ln>
                <a:noFill/>
              </a:ln>
              <a:solidFill>
                <a:srgbClr val="FFFDF9"/>
              </a:solidFill>
              <a:effectLst/>
              <a:uLnTx/>
              <a:uFillTx/>
              <a:latin typeface="Greycliff CF Heavy" pitchFamily="2" charset="77"/>
              <a:ea typeface="+mn-ea"/>
              <a:cs typeface="+mn-cs"/>
              <a:sym typeface="Arial"/>
            </a:endParaRPr>
          </a:p>
        </p:txBody>
      </p:sp>
      <p:pic>
        <p:nvPicPr>
          <p:cNvPr id="2" name="Bildobjekt 1" descr="En bild som visar ritning&#10;&#10;Automatiskt genererad beskrivning">
            <a:extLst>
              <a:ext uri="{FF2B5EF4-FFF2-40B4-BE49-F238E27FC236}">
                <a16:creationId xmlns:a16="http://schemas.microsoft.com/office/drawing/2014/main" id="{5D0077F6-59E7-3BE7-06FF-4354066FDD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Tree>
    <p:extLst>
      <p:ext uri="{BB962C8B-B14F-4D97-AF65-F5344CB8AC3E}">
        <p14:creationId xmlns:p14="http://schemas.microsoft.com/office/powerpoint/2010/main" val="3710764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9A9EFD30-7000-0274-2C3C-A2BCD7D7AA82}"/>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3" name="Grupp 2">
            <a:extLst>
              <a:ext uri="{FF2B5EF4-FFF2-40B4-BE49-F238E27FC236}">
                <a16:creationId xmlns:a16="http://schemas.microsoft.com/office/drawing/2014/main" id="{FBC2A502-4E34-9177-6D31-6E01CB47EF94}"/>
              </a:ext>
            </a:extLst>
          </p:cNvPr>
          <p:cNvGrpSpPr/>
          <p:nvPr/>
        </p:nvGrpSpPr>
        <p:grpSpPr>
          <a:xfrm>
            <a:off x="1727771" y="4099475"/>
            <a:ext cx="2640459" cy="1615827"/>
            <a:chOff x="3800445" y="539493"/>
            <a:chExt cx="2640459" cy="1615827"/>
          </a:xfrm>
        </p:grpSpPr>
        <p:sp>
          <p:nvSpPr>
            <p:cNvPr id="4" name="textruta 3">
              <a:extLst>
                <a:ext uri="{FF2B5EF4-FFF2-40B4-BE49-F238E27FC236}">
                  <a16:creationId xmlns:a16="http://schemas.microsoft.com/office/drawing/2014/main" id="{B72D0DB8-BBEB-42AB-2F2F-711CF8C126BF}"/>
                </a:ext>
              </a:extLst>
            </p:cNvPr>
            <p:cNvSpPr txBox="1"/>
            <p:nvPr/>
          </p:nvSpPr>
          <p:spPr>
            <a:xfrm>
              <a:off x="3800445" y="539493"/>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5</a:t>
              </a:r>
            </a:p>
          </p:txBody>
        </p:sp>
        <p:sp>
          <p:nvSpPr>
            <p:cNvPr id="5" name="textruta 4">
              <a:extLst>
                <a:ext uri="{FF2B5EF4-FFF2-40B4-BE49-F238E27FC236}">
                  <a16:creationId xmlns:a16="http://schemas.microsoft.com/office/drawing/2014/main" id="{CEBFBA2A-8D3A-0B5E-8247-5EE8FFBF53A8}"/>
                </a:ext>
              </a:extLst>
            </p:cNvPr>
            <p:cNvSpPr txBox="1"/>
            <p:nvPr/>
          </p:nvSpPr>
          <p:spPr>
            <a:xfrm>
              <a:off x="3800445" y="1755210"/>
              <a:ext cx="2640459" cy="400110"/>
            </a:xfrm>
            <a:prstGeom prst="rect">
              <a:avLst/>
            </a:prstGeom>
            <a:noFill/>
          </p:spPr>
          <p:txBody>
            <a:bodyPr wrap="square" rtlCol="0">
              <a:spAutoFit/>
            </a:bodyPr>
            <a:lstStyle/>
            <a:p>
              <a:pPr algn="ctr"/>
              <a:r>
                <a:rPr lang="sv-SE" sz="2000" dirty="0" err="1">
                  <a:solidFill>
                    <a:schemeClr val="bg1"/>
                  </a:solidFill>
                  <a:latin typeface="Greycliff CF" pitchFamily="2" charset="77"/>
                </a:rPr>
                <a:t>shared</a:t>
              </a:r>
              <a:r>
                <a:rPr lang="sv-SE" sz="2000" dirty="0">
                  <a:solidFill>
                    <a:schemeClr val="bg1"/>
                  </a:solidFill>
                  <a:latin typeface="Greycliff CF" pitchFamily="2" charset="77"/>
                </a:rPr>
                <a:t> </a:t>
              </a:r>
              <a:r>
                <a:rPr lang="sv-SE" sz="2000" dirty="0" err="1">
                  <a:solidFill>
                    <a:schemeClr val="bg1"/>
                  </a:solidFill>
                  <a:latin typeface="Greycliff CF" pitchFamily="2" charset="77"/>
                </a:rPr>
                <a:t>datasets</a:t>
              </a:r>
              <a:endParaRPr lang="sv-SE" sz="2000" dirty="0">
                <a:solidFill>
                  <a:schemeClr val="bg1"/>
                </a:solidFill>
                <a:latin typeface="Greycliff CF" pitchFamily="2" charset="77"/>
              </a:endParaRPr>
            </a:p>
          </p:txBody>
        </p:sp>
      </p:grpSp>
      <p:grpSp>
        <p:nvGrpSpPr>
          <p:cNvPr id="6" name="Grupp 5">
            <a:extLst>
              <a:ext uri="{FF2B5EF4-FFF2-40B4-BE49-F238E27FC236}">
                <a16:creationId xmlns:a16="http://schemas.microsoft.com/office/drawing/2014/main" id="{50BD2DA0-9CC4-C7C2-F4D0-E8B6292B79A9}"/>
              </a:ext>
            </a:extLst>
          </p:cNvPr>
          <p:cNvGrpSpPr/>
          <p:nvPr/>
        </p:nvGrpSpPr>
        <p:grpSpPr>
          <a:xfrm>
            <a:off x="1183810" y="814408"/>
            <a:ext cx="3606160" cy="1925363"/>
            <a:chOff x="3101572" y="539493"/>
            <a:chExt cx="3606160" cy="1925363"/>
          </a:xfrm>
        </p:grpSpPr>
        <p:sp>
          <p:nvSpPr>
            <p:cNvPr id="7" name="textruta 6">
              <a:extLst>
                <a:ext uri="{FF2B5EF4-FFF2-40B4-BE49-F238E27FC236}">
                  <a16:creationId xmlns:a16="http://schemas.microsoft.com/office/drawing/2014/main" id="{0A5757C6-06E4-D5CA-5EDF-C6734BEBB56E}"/>
                </a:ext>
              </a:extLst>
            </p:cNvPr>
            <p:cNvSpPr txBox="1"/>
            <p:nvPr/>
          </p:nvSpPr>
          <p:spPr>
            <a:xfrm>
              <a:off x="3800445" y="539493"/>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35%</a:t>
              </a:r>
            </a:p>
          </p:txBody>
        </p:sp>
        <p:sp>
          <p:nvSpPr>
            <p:cNvPr id="8" name="textruta 7">
              <a:extLst>
                <a:ext uri="{FF2B5EF4-FFF2-40B4-BE49-F238E27FC236}">
                  <a16:creationId xmlns:a16="http://schemas.microsoft.com/office/drawing/2014/main" id="{5F3A6577-FB46-AC6E-8D6C-38997A627AD3}"/>
                </a:ext>
              </a:extLst>
            </p:cNvPr>
            <p:cNvSpPr txBox="1"/>
            <p:nvPr/>
          </p:nvSpPr>
          <p:spPr>
            <a:xfrm>
              <a:off x="3101572" y="1756970"/>
              <a:ext cx="3606160" cy="707886"/>
            </a:xfrm>
            <a:prstGeom prst="rect">
              <a:avLst/>
            </a:prstGeom>
            <a:noFill/>
          </p:spPr>
          <p:txBody>
            <a:bodyPr wrap="square" rtlCol="0">
              <a:spAutoFit/>
            </a:bodyPr>
            <a:lstStyle/>
            <a:p>
              <a:pPr algn="ctr"/>
              <a:r>
                <a:rPr lang="sv-SE" sz="2000" dirty="0" err="1">
                  <a:solidFill>
                    <a:schemeClr val="bg1"/>
                  </a:solidFill>
                  <a:latin typeface="Greycliff CF" pitchFamily="2" charset="77"/>
                </a:rPr>
                <a:t>of</a:t>
              </a:r>
              <a:r>
                <a:rPr lang="sv-SE" sz="2000" dirty="0">
                  <a:solidFill>
                    <a:schemeClr val="bg1"/>
                  </a:solidFill>
                  <a:latin typeface="Greycliff CF" pitchFamily="2" charset="77"/>
                </a:rPr>
                <a:t> partners </a:t>
              </a:r>
              <a:r>
                <a:rPr lang="sv-SE" sz="2000" dirty="0" err="1">
                  <a:solidFill>
                    <a:schemeClr val="bg1"/>
                  </a:solidFill>
                  <a:latin typeface="Greycliff CF" pitchFamily="2" charset="77"/>
                </a:rPr>
                <a:t>have</a:t>
              </a:r>
              <a:r>
                <a:rPr lang="sv-SE" sz="2000" dirty="0">
                  <a:solidFill>
                    <a:schemeClr val="bg1"/>
                  </a:solidFill>
                  <a:latin typeface="Greycliff CF" pitchFamily="2" charset="77"/>
                </a:rPr>
                <a:t> </a:t>
              </a:r>
              <a:r>
                <a:rPr lang="sv-SE" sz="2000" dirty="0" err="1">
                  <a:solidFill>
                    <a:schemeClr val="bg1"/>
                  </a:solidFill>
                  <a:latin typeface="Greycliff CF" pitchFamily="2" charset="77"/>
                </a:rPr>
                <a:t>used</a:t>
              </a:r>
              <a:r>
                <a:rPr lang="sv-SE" sz="2000" dirty="0">
                  <a:solidFill>
                    <a:schemeClr val="bg1"/>
                  </a:solidFill>
                  <a:latin typeface="Greycliff CF" pitchFamily="2" charset="77"/>
                </a:rPr>
                <a:t> the Data </a:t>
              </a:r>
              <a:r>
                <a:rPr lang="sv-SE" sz="2000" dirty="0" err="1">
                  <a:solidFill>
                    <a:schemeClr val="bg1"/>
                  </a:solidFill>
                  <a:latin typeface="Greycliff CF" pitchFamily="2" charset="77"/>
                </a:rPr>
                <a:t>Factory</a:t>
              </a:r>
              <a:r>
                <a:rPr lang="sv-SE" sz="2000" dirty="0">
                  <a:solidFill>
                    <a:schemeClr val="bg1"/>
                  </a:solidFill>
                  <a:latin typeface="Greycliff CF" pitchFamily="2" charset="77"/>
                </a:rPr>
                <a:t> </a:t>
              </a:r>
              <a:r>
                <a:rPr lang="sv-SE" sz="2000" dirty="0" err="1">
                  <a:solidFill>
                    <a:schemeClr val="bg1"/>
                  </a:solidFill>
                  <a:latin typeface="Greycliff CF" pitchFamily="2" charset="77"/>
                </a:rPr>
                <a:t>infrastructure</a:t>
              </a:r>
              <a:endParaRPr lang="sv-SE" sz="2000" dirty="0">
                <a:solidFill>
                  <a:schemeClr val="bg1"/>
                </a:solidFill>
                <a:latin typeface="Greycliff CF" pitchFamily="2" charset="77"/>
              </a:endParaRPr>
            </a:p>
          </p:txBody>
        </p:sp>
      </p:grpSp>
      <p:grpSp>
        <p:nvGrpSpPr>
          <p:cNvPr id="2" name="Grupp 1">
            <a:extLst>
              <a:ext uri="{FF2B5EF4-FFF2-40B4-BE49-F238E27FC236}">
                <a16:creationId xmlns:a16="http://schemas.microsoft.com/office/drawing/2014/main" id="{57F9C7A7-0224-4E53-893D-2A9E742F3B37}"/>
              </a:ext>
            </a:extLst>
          </p:cNvPr>
          <p:cNvGrpSpPr/>
          <p:nvPr/>
        </p:nvGrpSpPr>
        <p:grpSpPr>
          <a:xfrm>
            <a:off x="7105650" y="816168"/>
            <a:ext cx="3283159" cy="2800767"/>
            <a:chOff x="7702693" y="816168"/>
            <a:chExt cx="2686116" cy="2800767"/>
          </a:xfrm>
        </p:grpSpPr>
        <p:sp>
          <p:nvSpPr>
            <p:cNvPr id="10" name="textruta 9">
              <a:extLst>
                <a:ext uri="{FF2B5EF4-FFF2-40B4-BE49-F238E27FC236}">
                  <a16:creationId xmlns:a16="http://schemas.microsoft.com/office/drawing/2014/main" id="{C387755D-96B7-84B8-466B-D29A0204A15B}"/>
                </a:ext>
              </a:extLst>
            </p:cNvPr>
            <p:cNvSpPr txBox="1"/>
            <p:nvPr/>
          </p:nvSpPr>
          <p:spPr>
            <a:xfrm>
              <a:off x="7748350" y="816168"/>
              <a:ext cx="2640459" cy="2800767"/>
            </a:xfrm>
            <a:prstGeom prst="rect">
              <a:avLst/>
            </a:prstGeom>
            <a:noFill/>
          </p:spPr>
          <p:txBody>
            <a:bodyPr wrap="square" rtlCol="0">
              <a:spAutoFit/>
            </a:bodyPr>
            <a:lstStyle/>
            <a:p>
              <a:pPr algn="ctr"/>
              <a:r>
                <a:rPr lang="sv-SE" sz="8800" b="1" dirty="0">
                  <a:solidFill>
                    <a:schemeClr val="accent1"/>
                  </a:solidFill>
                  <a:latin typeface="Greycliff CF Heavy" pitchFamily="2" charset="77"/>
                </a:rPr>
                <a:t>100+</a:t>
              </a:r>
            </a:p>
          </p:txBody>
        </p:sp>
        <p:sp>
          <p:nvSpPr>
            <p:cNvPr id="11" name="textruta 10">
              <a:extLst>
                <a:ext uri="{FF2B5EF4-FFF2-40B4-BE49-F238E27FC236}">
                  <a16:creationId xmlns:a16="http://schemas.microsoft.com/office/drawing/2014/main" id="{C2DB77AA-77C0-4F87-B38E-9BE37872FBA6}"/>
                </a:ext>
              </a:extLst>
            </p:cNvPr>
            <p:cNvSpPr txBox="1"/>
            <p:nvPr/>
          </p:nvSpPr>
          <p:spPr>
            <a:xfrm>
              <a:off x="7702693" y="2031885"/>
              <a:ext cx="2640459" cy="707886"/>
            </a:xfrm>
            <a:prstGeom prst="rect">
              <a:avLst/>
            </a:prstGeom>
            <a:noFill/>
          </p:spPr>
          <p:txBody>
            <a:bodyPr wrap="square" rtlCol="0">
              <a:spAutoFit/>
            </a:bodyPr>
            <a:lstStyle/>
            <a:p>
              <a:pPr algn="ctr"/>
              <a:r>
                <a:rPr lang="sv-SE" sz="2000" dirty="0" err="1">
                  <a:solidFill>
                    <a:schemeClr val="bg1"/>
                  </a:solidFill>
                  <a:latin typeface="Greycliff CF" pitchFamily="2" charset="77"/>
                </a:rPr>
                <a:t>projects</a:t>
              </a:r>
              <a:r>
                <a:rPr lang="sv-SE" sz="2000" dirty="0">
                  <a:solidFill>
                    <a:schemeClr val="bg1"/>
                  </a:solidFill>
                  <a:latin typeface="Greycliff CF" pitchFamily="2" charset="77"/>
                </a:rPr>
                <a:t> </a:t>
              </a:r>
              <a:r>
                <a:rPr lang="sv-SE" sz="2000" dirty="0" err="1">
                  <a:solidFill>
                    <a:schemeClr val="bg1"/>
                  </a:solidFill>
                  <a:latin typeface="Greycliff CF" pitchFamily="2" charset="77"/>
                </a:rPr>
                <a:t>using</a:t>
              </a:r>
              <a:r>
                <a:rPr lang="sv-SE" sz="2000" dirty="0">
                  <a:solidFill>
                    <a:schemeClr val="bg1"/>
                  </a:solidFill>
                  <a:latin typeface="Greycliff CF" pitchFamily="2" charset="77"/>
                </a:rPr>
                <a:t> the </a:t>
              </a:r>
              <a:r>
                <a:rPr lang="sv-SE" sz="2000" dirty="0" err="1">
                  <a:solidFill>
                    <a:schemeClr val="bg1"/>
                  </a:solidFill>
                  <a:latin typeface="Greycliff CF" pitchFamily="2" charset="77"/>
                </a:rPr>
                <a:t>infrastructure</a:t>
              </a:r>
              <a:endParaRPr lang="sv-SE" sz="2000" dirty="0">
                <a:solidFill>
                  <a:schemeClr val="bg1"/>
                </a:solidFill>
                <a:latin typeface="Greycliff CF" pitchFamily="2" charset="77"/>
              </a:endParaRPr>
            </a:p>
          </p:txBody>
        </p:sp>
      </p:grpSp>
      <p:sp>
        <p:nvSpPr>
          <p:cNvPr id="16" name="Rektangel 15">
            <a:extLst>
              <a:ext uri="{FF2B5EF4-FFF2-40B4-BE49-F238E27FC236}">
                <a16:creationId xmlns:a16="http://schemas.microsoft.com/office/drawing/2014/main" id="{E0AA8E69-D8A6-9751-504F-214E83BF56DC}"/>
              </a:ext>
            </a:extLst>
          </p:cNvPr>
          <p:cNvSpPr/>
          <p:nvPr/>
        </p:nvSpPr>
        <p:spPr>
          <a:xfrm>
            <a:off x="6096000" y="3429000"/>
            <a:ext cx="6098804"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12" name="Grupp 11">
            <a:extLst>
              <a:ext uri="{FF2B5EF4-FFF2-40B4-BE49-F238E27FC236}">
                <a16:creationId xmlns:a16="http://schemas.microsoft.com/office/drawing/2014/main" id="{CEFF60D3-053F-BE30-9973-16B1951B75E5}"/>
              </a:ext>
            </a:extLst>
          </p:cNvPr>
          <p:cNvGrpSpPr/>
          <p:nvPr/>
        </p:nvGrpSpPr>
        <p:grpSpPr>
          <a:xfrm>
            <a:off x="7702693" y="4099475"/>
            <a:ext cx="2640459" cy="1923603"/>
            <a:chOff x="3800445" y="539493"/>
            <a:chExt cx="2640459" cy="1923603"/>
          </a:xfrm>
        </p:grpSpPr>
        <p:sp>
          <p:nvSpPr>
            <p:cNvPr id="13" name="textruta 12">
              <a:extLst>
                <a:ext uri="{FF2B5EF4-FFF2-40B4-BE49-F238E27FC236}">
                  <a16:creationId xmlns:a16="http://schemas.microsoft.com/office/drawing/2014/main" id="{C050EF96-AFB2-7A54-C152-7D13BC1C988F}"/>
                </a:ext>
              </a:extLst>
            </p:cNvPr>
            <p:cNvSpPr txBox="1"/>
            <p:nvPr/>
          </p:nvSpPr>
          <p:spPr>
            <a:xfrm>
              <a:off x="3800445" y="539493"/>
              <a:ext cx="2640459" cy="1446550"/>
            </a:xfrm>
            <a:prstGeom prst="rect">
              <a:avLst/>
            </a:prstGeom>
            <a:noFill/>
          </p:spPr>
          <p:txBody>
            <a:bodyPr wrap="square" rtlCol="0">
              <a:spAutoFit/>
            </a:bodyPr>
            <a:lstStyle/>
            <a:p>
              <a:pPr algn="ctr"/>
              <a:r>
                <a:rPr lang="sv-SE" sz="8800" b="1" dirty="0">
                  <a:solidFill>
                    <a:schemeClr val="accent1"/>
                  </a:solidFill>
                  <a:latin typeface="Greycliff CF Heavy" pitchFamily="2" charset="77"/>
                </a:rPr>
                <a:t>3</a:t>
              </a:r>
            </a:p>
          </p:txBody>
        </p:sp>
        <p:sp>
          <p:nvSpPr>
            <p:cNvPr id="14" name="textruta 13">
              <a:extLst>
                <a:ext uri="{FF2B5EF4-FFF2-40B4-BE49-F238E27FC236}">
                  <a16:creationId xmlns:a16="http://schemas.microsoft.com/office/drawing/2014/main" id="{76BB017F-24D4-1583-71E9-28B1B8DBD351}"/>
                </a:ext>
              </a:extLst>
            </p:cNvPr>
            <p:cNvSpPr txBox="1"/>
            <p:nvPr/>
          </p:nvSpPr>
          <p:spPr>
            <a:xfrm>
              <a:off x="3800445" y="1755210"/>
              <a:ext cx="2640459" cy="707886"/>
            </a:xfrm>
            <a:prstGeom prst="rect">
              <a:avLst/>
            </a:prstGeom>
            <a:noFill/>
          </p:spPr>
          <p:txBody>
            <a:bodyPr wrap="square" rtlCol="0">
              <a:spAutoFit/>
            </a:bodyPr>
            <a:lstStyle/>
            <a:p>
              <a:pPr algn="ctr"/>
              <a:r>
                <a:rPr lang="sv-SE" sz="2000" dirty="0">
                  <a:solidFill>
                    <a:schemeClr val="bg1"/>
                  </a:solidFill>
                  <a:latin typeface="Greycliff CF" pitchFamily="2" charset="77"/>
                </a:rPr>
                <a:t>data-</a:t>
              </a:r>
              <a:r>
                <a:rPr lang="sv-SE" sz="2000" dirty="0" err="1">
                  <a:solidFill>
                    <a:schemeClr val="bg1"/>
                  </a:solidFill>
                  <a:latin typeface="Greycliff CF" pitchFamily="2" charset="77"/>
                </a:rPr>
                <a:t>related</a:t>
              </a:r>
              <a:r>
                <a:rPr lang="sv-SE" sz="2000" dirty="0">
                  <a:solidFill>
                    <a:schemeClr val="bg1"/>
                  </a:solidFill>
                  <a:latin typeface="Greycliff CF" pitchFamily="2" charset="77"/>
                </a:rPr>
                <a:t> </a:t>
              </a:r>
              <a:r>
                <a:rPr lang="sv-SE" sz="2000" dirty="0" err="1">
                  <a:solidFill>
                    <a:schemeClr val="bg1"/>
                  </a:solidFill>
                  <a:latin typeface="Greycliff CF" pitchFamily="2" charset="77"/>
                </a:rPr>
                <a:t>hackathons</a:t>
              </a:r>
              <a:endParaRPr lang="sv-SE" sz="2000" dirty="0">
                <a:solidFill>
                  <a:schemeClr val="bg1"/>
                </a:solidFill>
                <a:latin typeface="Greycliff CF" pitchFamily="2" charset="77"/>
              </a:endParaRPr>
            </a:p>
          </p:txBody>
        </p:sp>
      </p:grpSp>
      <p:sp>
        <p:nvSpPr>
          <p:cNvPr id="18" name="Rektangel 17">
            <a:extLst>
              <a:ext uri="{FF2B5EF4-FFF2-40B4-BE49-F238E27FC236}">
                <a16:creationId xmlns:a16="http://schemas.microsoft.com/office/drawing/2014/main" id="{518015F3-1ED8-F0B1-634D-F967ED690536}"/>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7" name="textruta 16">
            <a:extLst>
              <a:ext uri="{FF2B5EF4-FFF2-40B4-BE49-F238E27FC236}">
                <a16:creationId xmlns:a16="http://schemas.microsoft.com/office/drawing/2014/main" id="{9F79316B-285D-F03B-BC0C-8CAD3474D622}"/>
              </a:ext>
            </a:extLst>
          </p:cNvPr>
          <p:cNvSpPr txBox="1"/>
          <p:nvPr/>
        </p:nvSpPr>
        <p:spPr>
          <a:xfrm>
            <a:off x="562452" y="6382605"/>
            <a:ext cx="4227518" cy="276999"/>
          </a:xfrm>
          <a:prstGeom prst="rect">
            <a:avLst/>
          </a:prstGeom>
          <a:noFill/>
        </p:spPr>
        <p:txBody>
          <a:bodyPr wrap="square" rtlCol="0">
            <a:spAutoFit/>
          </a:bodyPr>
          <a:lstStyle/>
          <a:p>
            <a:r>
              <a:rPr lang="sv-SE" sz="1200" dirty="0">
                <a:solidFill>
                  <a:schemeClr val="bg1"/>
                </a:solidFill>
                <a:latin typeface="Greycliff CF" pitchFamily="2" charset="77"/>
              </a:rPr>
              <a:t>From AI </a:t>
            </a:r>
            <a:r>
              <a:rPr lang="sv-SE" sz="1200" dirty="0" err="1">
                <a:solidFill>
                  <a:schemeClr val="bg1"/>
                </a:solidFill>
                <a:latin typeface="Greycliff CF" pitchFamily="2" charset="77"/>
              </a:rPr>
              <a:t>Sweden’s</a:t>
            </a:r>
            <a:r>
              <a:rPr lang="sv-SE" sz="1200" dirty="0">
                <a:solidFill>
                  <a:schemeClr val="bg1"/>
                </a:solidFill>
                <a:latin typeface="Greycliff CF" pitchFamily="2" charset="77"/>
              </a:rPr>
              <a:t> 2023 </a:t>
            </a:r>
            <a:r>
              <a:rPr lang="sv-SE" sz="1200" dirty="0">
                <a:solidFill>
                  <a:schemeClr val="bg1"/>
                </a:solidFill>
                <a:latin typeface="Greycliff CF" pitchFamily="2" charset="77"/>
                <a:hlinkClick r:id="rId3">
                  <a:extLst>
                    <a:ext uri="{A12FA001-AC4F-418D-AE19-62706E023703}">
                      <ahyp:hlinkClr xmlns:ahyp="http://schemas.microsoft.com/office/drawing/2018/hyperlinkcolor" val="tx"/>
                    </a:ext>
                  </a:extLst>
                </a:hlinkClick>
              </a:rPr>
              <a:t>Impact Report</a:t>
            </a:r>
            <a:endParaRPr lang="sv-SE" sz="1200" dirty="0">
              <a:solidFill>
                <a:schemeClr val="bg1"/>
              </a:solidFill>
              <a:latin typeface="Greycliff CF" pitchFamily="2" charset="77"/>
            </a:endParaRPr>
          </a:p>
        </p:txBody>
      </p:sp>
    </p:spTree>
    <p:extLst>
      <p:ext uri="{BB962C8B-B14F-4D97-AF65-F5344CB8AC3E}">
        <p14:creationId xmlns:p14="http://schemas.microsoft.com/office/powerpoint/2010/main" val="1459989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47"/>
          <p:cNvSpPr/>
          <p:nvPr/>
        </p:nvSpPr>
        <p:spPr>
          <a:xfrm>
            <a:off x="766763" y="1916113"/>
            <a:ext cx="3349625" cy="428466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dk1"/>
              </a:solidFill>
              <a:latin typeface="Arial"/>
              <a:ea typeface="Arial"/>
              <a:cs typeface="Arial"/>
              <a:sym typeface="Arial"/>
            </a:endParaRPr>
          </a:p>
        </p:txBody>
      </p:sp>
      <p:sp>
        <p:nvSpPr>
          <p:cNvPr id="779" name="Google Shape;779;p47"/>
          <p:cNvSpPr txBox="1"/>
          <p:nvPr/>
        </p:nvSpPr>
        <p:spPr>
          <a:xfrm>
            <a:off x="669600" y="907200"/>
            <a:ext cx="9022276" cy="7784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sv-SE" sz="4000" b="1" dirty="0" err="1">
                <a:solidFill>
                  <a:schemeClr val="lt1"/>
                </a:solidFill>
                <a:latin typeface="Greycliff CF Heavy" pitchFamily="2" charset="77"/>
                <a:ea typeface="Arial"/>
                <a:cs typeface="Arial"/>
                <a:sym typeface="Arial"/>
              </a:rPr>
              <a:t>Organization</a:t>
            </a:r>
            <a:r>
              <a:rPr lang="sv-SE" sz="4000" b="1" dirty="0">
                <a:solidFill>
                  <a:schemeClr val="lt1"/>
                </a:solidFill>
                <a:latin typeface="Greycliff CF Heavy" pitchFamily="2" charset="77"/>
                <a:ea typeface="Arial"/>
                <a:cs typeface="Arial"/>
                <a:sym typeface="Arial"/>
              </a:rPr>
              <a:t> &amp; </a:t>
            </a:r>
            <a:r>
              <a:rPr lang="sv-SE" sz="4000" b="1" dirty="0" err="1">
                <a:solidFill>
                  <a:schemeClr val="lt1"/>
                </a:solidFill>
                <a:latin typeface="Greycliff CF Heavy" pitchFamily="2" charset="77"/>
                <a:ea typeface="Arial"/>
                <a:cs typeface="Arial"/>
                <a:sym typeface="Arial"/>
              </a:rPr>
              <a:t>culture</a:t>
            </a:r>
            <a:endParaRPr sz="4000" b="1" dirty="0">
              <a:solidFill>
                <a:srgbClr val="FFFDF9"/>
              </a:solidFill>
              <a:latin typeface="Greycliff CF Heavy" pitchFamily="2" charset="77"/>
              <a:ea typeface="Arial"/>
              <a:cs typeface="Arial"/>
              <a:sym typeface="Arial"/>
            </a:endParaRPr>
          </a:p>
        </p:txBody>
      </p:sp>
      <p:sp>
        <p:nvSpPr>
          <p:cNvPr id="780" name="Google Shape;780;p47"/>
          <p:cNvSpPr txBox="1"/>
          <p:nvPr/>
        </p:nvSpPr>
        <p:spPr>
          <a:xfrm>
            <a:off x="664651" y="1536192"/>
            <a:ext cx="6623111" cy="5400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800"/>
              <a:buFont typeface="Arial"/>
              <a:buNone/>
            </a:pPr>
            <a:endParaRPr sz="1800" b="0" i="0">
              <a:solidFill>
                <a:schemeClr val="lt1"/>
              </a:solidFill>
              <a:latin typeface="Arial"/>
              <a:ea typeface="Arial"/>
              <a:cs typeface="Arial"/>
              <a:sym typeface="Arial"/>
            </a:endParaRPr>
          </a:p>
        </p:txBody>
      </p:sp>
      <p:sp>
        <p:nvSpPr>
          <p:cNvPr id="781" name="Google Shape;781;p47"/>
          <p:cNvSpPr txBox="1"/>
          <p:nvPr/>
        </p:nvSpPr>
        <p:spPr>
          <a:xfrm>
            <a:off x="939156" y="2048738"/>
            <a:ext cx="3012358" cy="36932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Greycliff CF" pitchFamily="2" charset="77"/>
                <a:ea typeface="Arial"/>
                <a:cs typeface="Arial"/>
                <a:sym typeface="Arial"/>
              </a:rPr>
              <a:t>Adopting AI requires changing ways of working, processes, and structures – addressing the whole organization and its culture is therefore the second critical enabler. </a:t>
            </a:r>
            <a:br>
              <a:rPr lang="en-US" sz="1800" dirty="0">
                <a:solidFill>
                  <a:schemeClr val="lt1"/>
                </a:solidFill>
                <a:latin typeface="Greycliff CF" pitchFamily="2" charset="77"/>
                <a:ea typeface="Arial"/>
                <a:cs typeface="Arial"/>
                <a:sym typeface="Arial"/>
              </a:rPr>
            </a:br>
            <a:endParaRPr lang="en-US" sz="1800" dirty="0">
              <a:solidFill>
                <a:schemeClr val="lt1"/>
              </a:solidFill>
              <a:latin typeface="Greycliff CF" pitchFamily="2" charset="77"/>
              <a:ea typeface="Arial"/>
              <a:cs typeface="Arial"/>
              <a:sym typeface="Arial"/>
            </a:endParaRPr>
          </a:p>
          <a:p>
            <a:pPr marL="0" marR="0" lvl="0" indent="0" algn="l" rtl="0">
              <a:spcBef>
                <a:spcPts val="0"/>
              </a:spcBef>
              <a:spcAft>
                <a:spcPts val="0"/>
              </a:spcAft>
              <a:buNone/>
            </a:pPr>
            <a:r>
              <a:rPr lang="en-US" sz="1800" dirty="0">
                <a:solidFill>
                  <a:schemeClr val="lt1"/>
                </a:solidFill>
                <a:latin typeface="Greycliff CF" pitchFamily="2" charset="77"/>
                <a:ea typeface="Arial"/>
                <a:cs typeface="Arial"/>
                <a:sym typeface="Arial"/>
              </a:rPr>
              <a:t>AI Sweden’s partners are investing in tools for change management and building collective resources.</a:t>
            </a:r>
          </a:p>
        </p:txBody>
      </p:sp>
      <p:pic>
        <p:nvPicPr>
          <p:cNvPr id="782" name="Google Shape;782;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25793" y="1916113"/>
            <a:ext cx="3362482" cy="4284662"/>
          </a:xfrm>
          <a:prstGeom prst="rect">
            <a:avLst/>
          </a:prstGeom>
          <a:noFill/>
          <a:ln>
            <a:noFill/>
          </a:ln>
        </p:spPr>
      </p:pic>
      <p:pic>
        <p:nvPicPr>
          <p:cNvPr id="783" name="Google Shape;783;p47"/>
          <p:cNvPicPr preferRelativeResize="0"/>
          <p:nvPr/>
        </p:nvPicPr>
        <p:blipFill rotWithShape="1">
          <a:blip r:embed="rId4" cstate="screen">
            <a:alphaModFix/>
            <a:extLst>
              <a:ext uri="{28A0092B-C50C-407E-A947-70E740481C1C}">
                <a14:useLocalDpi xmlns:a14="http://schemas.microsoft.com/office/drawing/2010/main"/>
              </a:ext>
            </a:extLst>
          </a:blip>
          <a:srcRect t="-627"/>
          <a:stretch/>
        </p:blipFill>
        <p:spPr>
          <a:xfrm>
            <a:off x="8075614" y="1916114"/>
            <a:ext cx="3362482" cy="4284662"/>
          </a:xfrm>
          <a:prstGeom prst="rect">
            <a:avLst/>
          </a:prstGeom>
          <a:noFill/>
          <a:ln>
            <a:noFill/>
          </a:ln>
        </p:spPr>
      </p:pic>
      <p:sp>
        <p:nvSpPr>
          <p:cNvPr id="784" name="Google Shape;784;p47"/>
          <p:cNvSpPr/>
          <p:nvPr/>
        </p:nvSpPr>
        <p:spPr>
          <a:xfrm rot="10800000">
            <a:off x="4425793" y="1916113"/>
            <a:ext cx="3362482" cy="2114021"/>
          </a:xfrm>
          <a:prstGeom prst="rect">
            <a:avLst/>
          </a:prstGeom>
          <a:gradFill>
            <a:gsLst>
              <a:gs pos="0">
                <a:srgbClr val="FFFDF9">
                  <a:alpha val="0"/>
                </a:srgbClr>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dk1"/>
              </a:solidFill>
              <a:latin typeface="Arial"/>
              <a:ea typeface="Arial"/>
              <a:cs typeface="Arial"/>
              <a:sym typeface="Arial"/>
            </a:endParaRPr>
          </a:p>
        </p:txBody>
      </p:sp>
      <p:sp>
        <p:nvSpPr>
          <p:cNvPr id="785" name="Google Shape;785;p47"/>
          <p:cNvSpPr txBox="1"/>
          <p:nvPr/>
        </p:nvSpPr>
        <p:spPr>
          <a:xfrm>
            <a:off x="4662640" y="2167200"/>
            <a:ext cx="2866719" cy="10043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1" dirty="0">
                <a:solidFill>
                  <a:schemeClr val="dk1"/>
                </a:solidFill>
                <a:latin typeface="Greycliff CF Heavy" pitchFamily="2" charset="77"/>
                <a:ea typeface="Arial"/>
                <a:cs typeface="Arial"/>
                <a:sym typeface="Arial"/>
              </a:rPr>
              <a:t>Assessing AI maturity</a:t>
            </a:r>
          </a:p>
          <a:p>
            <a:pPr marL="0" marR="0" lvl="0" indent="0" algn="l" rtl="0">
              <a:lnSpc>
                <a:spcPct val="90000"/>
              </a:lnSpc>
              <a:spcBef>
                <a:spcPts val="1000"/>
              </a:spcBef>
              <a:spcAft>
                <a:spcPts val="0"/>
              </a:spcAft>
              <a:buClr>
                <a:schemeClr val="dk1"/>
              </a:buClr>
              <a:buSzPts val="1600"/>
              <a:buFont typeface="Arial"/>
              <a:buNone/>
            </a:pPr>
            <a:r>
              <a:rPr lang="en-US" sz="1600" dirty="0">
                <a:solidFill>
                  <a:schemeClr val="dk1"/>
                </a:solidFill>
                <a:latin typeface="Greycliff CF" pitchFamily="2" charset="77"/>
                <a:ea typeface="Arial"/>
                <a:cs typeface="Arial"/>
                <a:sym typeface="Arial"/>
              </a:rPr>
              <a:t>Structured approach to insights and and actionable outcomes</a:t>
            </a:r>
          </a:p>
        </p:txBody>
      </p:sp>
      <p:sp>
        <p:nvSpPr>
          <p:cNvPr id="786" name="Google Shape;786;p47"/>
          <p:cNvSpPr txBox="1"/>
          <p:nvPr/>
        </p:nvSpPr>
        <p:spPr>
          <a:xfrm>
            <a:off x="8323924" y="2170769"/>
            <a:ext cx="2865861" cy="224318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b="1" dirty="0">
                <a:solidFill>
                  <a:schemeClr val="lt1"/>
                </a:solidFill>
                <a:latin typeface="Greycliff CF Heavy" pitchFamily="2" charset="77"/>
                <a:ea typeface="Arial"/>
                <a:cs typeface="Arial"/>
                <a:sym typeface="Arial"/>
              </a:rPr>
              <a:t>AI transformation and setting the direction</a:t>
            </a:r>
          </a:p>
          <a:p>
            <a:pPr marL="0" marR="0" lvl="0" indent="0" algn="l" rtl="0">
              <a:lnSpc>
                <a:spcPct val="90000"/>
              </a:lnSpc>
              <a:spcBef>
                <a:spcPts val="1000"/>
              </a:spcBef>
              <a:spcAft>
                <a:spcPts val="0"/>
              </a:spcAft>
              <a:buClr>
                <a:schemeClr val="lt1"/>
              </a:buClr>
              <a:buSzPts val="1600"/>
              <a:buFont typeface="Arial"/>
              <a:buNone/>
            </a:pPr>
            <a:r>
              <a:rPr lang="en-US" sz="1600" dirty="0">
                <a:solidFill>
                  <a:schemeClr val="lt1"/>
                </a:solidFill>
                <a:latin typeface="Greycliff CF" pitchFamily="2" charset="77"/>
                <a:cs typeface="Arial"/>
                <a:sym typeface="Arial"/>
              </a:rPr>
              <a:t>Resources for how to set an organization-wide AI strategy and introducing change agents to drive the transformation</a:t>
            </a:r>
            <a:endParaRPr lang="en-US" dirty="0">
              <a:latin typeface="Greycliff CF" pitchFamily="2" charset="77"/>
            </a:endParaRPr>
          </a:p>
        </p:txBody>
      </p:sp>
      <p:sp>
        <p:nvSpPr>
          <p:cNvPr id="787" name="Google Shape;787;p47"/>
          <p:cNvSpPr/>
          <p:nvPr/>
        </p:nvSpPr>
        <p:spPr>
          <a:xfrm>
            <a:off x="0" y="0"/>
            <a:ext cx="391442" cy="685407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76">
            <a:extLst>
              <a:ext uri="{FF2B5EF4-FFF2-40B4-BE49-F238E27FC236}">
                <a16:creationId xmlns:a16="http://schemas.microsoft.com/office/drawing/2014/main" id="{8E7856E6-809D-C1A4-D10D-7521E9416142}"/>
              </a:ext>
            </a:extLst>
          </p:cNvPr>
          <p:cNvSpPr txBox="1"/>
          <p:nvPr/>
        </p:nvSpPr>
        <p:spPr>
          <a:xfrm>
            <a:off x="669600" y="907200"/>
            <a:ext cx="7302834" cy="58477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AI Maturity Assessment</a:t>
            </a:r>
          </a:p>
        </p:txBody>
      </p:sp>
      <p:sp>
        <p:nvSpPr>
          <p:cNvPr id="4" name="textruta 3">
            <a:extLst>
              <a:ext uri="{FF2B5EF4-FFF2-40B4-BE49-F238E27FC236}">
                <a16:creationId xmlns:a16="http://schemas.microsoft.com/office/drawing/2014/main" id="{E9CF7697-F80E-040B-1331-DF873753CAAC}"/>
              </a:ext>
            </a:extLst>
          </p:cNvPr>
          <p:cNvSpPr txBox="1"/>
          <p:nvPr/>
        </p:nvSpPr>
        <p:spPr>
          <a:xfrm>
            <a:off x="669600" y="1748525"/>
            <a:ext cx="4754710" cy="1477328"/>
          </a:xfrm>
          <a:prstGeom prst="rect">
            <a:avLst/>
          </a:prstGeom>
          <a:noFill/>
        </p:spPr>
        <p:txBody>
          <a:bodyPr wrap="square" rtlCol="0">
            <a:spAutoFit/>
          </a:bodyPr>
          <a:lstStyle/>
          <a:p>
            <a:r>
              <a:rPr lang="en-US" dirty="0">
                <a:solidFill>
                  <a:schemeClr val="bg1"/>
                </a:solidFill>
                <a:latin typeface="Greycliff CF" pitchFamily="2" charset="77"/>
              </a:rPr>
              <a:t>The AI Maturity Assessment is a process designed to help organizations evaluate their current AI capabilities, identify gaps and areas for improvement, and develop a roadmap to accelerate the AI journey.</a:t>
            </a:r>
          </a:p>
        </p:txBody>
      </p:sp>
      <p:grpSp>
        <p:nvGrpSpPr>
          <p:cNvPr id="17" name="Grupp 16">
            <a:extLst>
              <a:ext uri="{FF2B5EF4-FFF2-40B4-BE49-F238E27FC236}">
                <a16:creationId xmlns:a16="http://schemas.microsoft.com/office/drawing/2014/main" id="{A5FB68E0-6EB8-F42E-1293-83338F837D4B}"/>
              </a:ext>
            </a:extLst>
          </p:cNvPr>
          <p:cNvGrpSpPr/>
          <p:nvPr/>
        </p:nvGrpSpPr>
        <p:grpSpPr>
          <a:xfrm>
            <a:off x="925487" y="4074502"/>
            <a:ext cx="3000201" cy="1633830"/>
            <a:chOff x="712824" y="7242116"/>
            <a:chExt cx="3000201" cy="1633830"/>
          </a:xfrm>
        </p:grpSpPr>
        <p:sp>
          <p:nvSpPr>
            <p:cNvPr id="11" name="textruta 10">
              <a:extLst>
                <a:ext uri="{FF2B5EF4-FFF2-40B4-BE49-F238E27FC236}">
                  <a16:creationId xmlns:a16="http://schemas.microsoft.com/office/drawing/2014/main" id="{05BD39D7-93FB-3C71-454C-23A37B0BF8FA}"/>
                </a:ext>
              </a:extLst>
            </p:cNvPr>
            <p:cNvSpPr txBox="1"/>
            <p:nvPr/>
          </p:nvSpPr>
          <p:spPr>
            <a:xfrm>
              <a:off x="892694"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a:t>
              </a:r>
            </a:p>
          </p:txBody>
        </p:sp>
        <p:sp>
          <p:nvSpPr>
            <p:cNvPr id="12" name="textruta 11">
              <a:extLst>
                <a:ext uri="{FF2B5EF4-FFF2-40B4-BE49-F238E27FC236}">
                  <a16:creationId xmlns:a16="http://schemas.microsoft.com/office/drawing/2014/main" id="{DB248DFF-5235-A803-0A85-FA9296C5061F}"/>
                </a:ext>
              </a:extLst>
            </p:cNvPr>
            <p:cNvSpPr txBox="1"/>
            <p:nvPr/>
          </p:nvSpPr>
          <p:spPr>
            <a:xfrm>
              <a:off x="712824" y="8291171"/>
              <a:ext cx="3000201" cy="584775"/>
            </a:xfrm>
            <a:prstGeom prst="rect">
              <a:avLst/>
            </a:prstGeom>
            <a:noFill/>
          </p:spPr>
          <p:txBody>
            <a:bodyPr wrap="square" rtlCol="0">
              <a:spAutoFit/>
            </a:bodyPr>
            <a:lstStyle/>
            <a:p>
              <a:pPr algn="ctr"/>
              <a:r>
                <a:rPr lang="sv-SE" sz="1600" dirty="0">
                  <a:solidFill>
                    <a:schemeClr val="bg1"/>
                  </a:solidFill>
                  <a:latin typeface="Greycliff CF" pitchFamily="2" charset="77"/>
                </a:rPr>
                <a:t>dimensions </a:t>
              </a:r>
              <a:r>
                <a:rPr lang="sv-SE" sz="1600" dirty="0" err="1">
                  <a:solidFill>
                    <a:schemeClr val="bg1"/>
                  </a:solidFill>
                  <a:latin typeface="Greycliff CF" pitchFamily="2" charset="77"/>
                </a:rPr>
                <a:t>analyzed</a:t>
              </a:r>
              <a:r>
                <a:rPr lang="sv-SE" sz="1600" dirty="0">
                  <a:solidFill>
                    <a:schemeClr val="bg1"/>
                  </a:solidFill>
                  <a:latin typeface="Greycliff CF" pitchFamily="2" charset="77"/>
                </a:rPr>
                <a:t> </a:t>
              </a:r>
              <a:br>
                <a:rPr lang="sv-SE" sz="1600" dirty="0">
                  <a:solidFill>
                    <a:schemeClr val="bg1"/>
                  </a:solidFill>
                  <a:latin typeface="Greycliff CF" pitchFamily="2" charset="77"/>
                </a:rPr>
              </a:br>
              <a:r>
                <a:rPr lang="sv-SE" sz="1600" dirty="0">
                  <a:solidFill>
                    <a:schemeClr val="bg1"/>
                  </a:solidFill>
                  <a:latin typeface="Greycliff CF" pitchFamily="2" charset="77"/>
                </a:rPr>
                <a:t>for a </a:t>
              </a:r>
              <a:r>
                <a:rPr lang="sv-SE" sz="1600" dirty="0" err="1">
                  <a:solidFill>
                    <a:schemeClr val="bg1"/>
                  </a:solidFill>
                  <a:latin typeface="Greycliff CF" pitchFamily="2" charset="77"/>
                </a:rPr>
                <a:t>holistic</a:t>
              </a:r>
              <a:r>
                <a:rPr lang="sv-SE" sz="1600" dirty="0">
                  <a:solidFill>
                    <a:schemeClr val="bg1"/>
                  </a:solidFill>
                  <a:latin typeface="Greycliff CF" pitchFamily="2" charset="77"/>
                </a:rPr>
                <a:t> </a:t>
              </a:r>
              <a:r>
                <a:rPr lang="sv-SE" sz="1600" dirty="0" err="1">
                  <a:solidFill>
                    <a:schemeClr val="bg1"/>
                  </a:solidFill>
                  <a:latin typeface="Greycliff CF" pitchFamily="2" charset="77"/>
                </a:rPr>
                <a:t>view</a:t>
              </a:r>
              <a:r>
                <a:rPr lang="sv-SE" sz="1600" dirty="0">
                  <a:solidFill>
                    <a:schemeClr val="bg1"/>
                  </a:solidFill>
                  <a:latin typeface="Greycliff CF" pitchFamily="2" charset="77"/>
                </a:rPr>
                <a:t> </a:t>
              </a:r>
            </a:p>
          </p:txBody>
        </p:sp>
      </p:grpSp>
      <p:grpSp>
        <p:nvGrpSpPr>
          <p:cNvPr id="18" name="Grupp 17">
            <a:extLst>
              <a:ext uri="{FF2B5EF4-FFF2-40B4-BE49-F238E27FC236}">
                <a16:creationId xmlns:a16="http://schemas.microsoft.com/office/drawing/2014/main" id="{4C4EB3FA-165C-3727-814B-9CD118E94DE4}"/>
              </a:ext>
            </a:extLst>
          </p:cNvPr>
          <p:cNvGrpSpPr/>
          <p:nvPr/>
        </p:nvGrpSpPr>
        <p:grpSpPr>
          <a:xfrm>
            <a:off x="5027627" y="4060420"/>
            <a:ext cx="2640459" cy="1633830"/>
            <a:chOff x="643739" y="7242116"/>
            <a:chExt cx="2640459" cy="1633830"/>
          </a:xfrm>
        </p:grpSpPr>
        <p:sp>
          <p:nvSpPr>
            <p:cNvPr id="19" name="textruta 18">
              <a:extLst>
                <a:ext uri="{FF2B5EF4-FFF2-40B4-BE49-F238E27FC236}">
                  <a16:creationId xmlns:a16="http://schemas.microsoft.com/office/drawing/2014/main" id="{9A88BD63-B478-DB14-BCE5-B6B8043B9FFB}"/>
                </a:ext>
              </a:extLst>
            </p:cNvPr>
            <p:cNvSpPr txBox="1"/>
            <p:nvPr/>
          </p:nvSpPr>
          <p:spPr>
            <a:xfrm>
              <a:off x="643739"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100+</a:t>
              </a:r>
            </a:p>
          </p:txBody>
        </p:sp>
        <p:sp>
          <p:nvSpPr>
            <p:cNvPr id="20" name="textruta 19">
              <a:extLst>
                <a:ext uri="{FF2B5EF4-FFF2-40B4-BE49-F238E27FC236}">
                  <a16:creationId xmlns:a16="http://schemas.microsoft.com/office/drawing/2014/main" id="{17F8F628-444D-76EC-A32B-1D314CE79BCF}"/>
                </a:ext>
              </a:extLst>
            </p:cNvPr>
            <p:cNvSpPr txBox="1"/>
            <p:nvPr/>
          </p:nvSpPr>
          <p:spPr>
            <a:xfrm>
              <a:off x="712825" y="8291171"/>
              <a:ext cx="2502288" cy="584775"/>
            </a:xfrm>
            <a:prstGeom prst="rect">
              <a:avLst/>
            </a:prstGeom>
            <a:noFill/>
          </p:spPr>
          <p:txBody>
            <a:bodyPr wrap="square" rtlCol="0">
              <a:spAutoFit/>
            </a:bodyPr>
            <a:lstStyle/>
            <a:p>
              <a:pPr algn="ctr"/>
              <a:r>
                <a:rPr lang="sv-SE" sz="1600" dirty="0">
                  <a:solidFill>
                    <a:schemeClr val="bg1"/>
                  </a:solidFill>
                  <a:latin typeface="Greycliff CF" pitchFamily="2" charset="77"/>
                </a:rPr>
                <a:t>best </a:t>
              </a:r>
              <a:r>
                <a:rPr lang="sv-SE" sz="1600" dirty="0" err="1">
                  <a:solidFill>
                    <a:schemeClr val="bg1"/>
                  </a:solidFill>
                  <a:latin typeface="Greycliff CF" pitchFamily="2" charset="77"/>
                </a:rPr>
                <a:t>practice-based</a:t>
              </a:r>
              <a:r>
                <a:rPr lang="sv-SE" sz="1600" dirty="0">
                  <a:solidFill>
                    <a:schemeClr val="bg1"/>
                  </a:solidFill>
                  <a:latin typeface="Greycliff CF" pitchFamily="2" charset="77"/>
                </a:rPr>
                <a:t> </a:t>
              </a:r>
              <a:r>
                <a:rPr lang="sv-SE" sz="1600" dirty="0" err="1">
                  <a:solidFill>
                    <a:schemeClr val="bg1"/>
                  </a:solidFill>
                  <a:latin typeface="Greycliff CF" pitchFamily="2" charset="77"/>
                </a:rPr>
                <a:t>statements</a:t>
              </a:r>
              <a:endParaRPr lang="sv-SE" sz="1600" dirty="0">
                <a:solidFill>
                  <a:schemeClr val="bg1"/>
                </a:solidFill>
                <a:latin typeface="Greycliff CF" pitchFamily="2" charset="77"/>
              </a:endParaRPr>
            </a:p>
          </p:txBody>
        </p:sp>
      </p:grpSp>
      <p:grpSp>
        <p:nvGrpSpPr>
          <p:cNvPr id="21" name="Grupp 20">
            <a:extLst>
              <a:ext uri="{FF2B5EF4-FFF2-40B4-BE49-F238E27FC236}">
                <a16:creationId xmlns:a16="http://schemas.microsoft.com/office/drawing/2014/main" id="{CA37E802-31C4-8490-310B-944E5E5C3522}"/>
              </a:ext>
            </a:extLst>
          </p:cNvPr>
          <p:cNvGrpSpPr/>
          <p:nvPr/>
        </p:nvGrpSpPr>
        <p:grpSpPr>
          <a:xfrm>
            <a:off x="8770025" y="4099608"/>
            <a:ext cx="2640459" cy="1633830"/>
            <a:chOff x="763928" y="7242116"/>
            <a:chExt cx="2640459" cy="1633830"/>
          </a:xfrm>
        </p:grpSpPr>
        <p:sp>
          <p:nvSpPr>
            <p:cNvPr id="22" name="textruta 21">
              <a:extLst>
                <a:ext uri="{FF2B5EF4-FFF2-40B4-BE49-F238E27FC236}">
                  <a16:creationId xmlns:a16="http://schemas.microsoft.com/office/drawing/2014/main" id="{D41AD8A3-0788-3609-DACE-6429564F33D5}"/>
                </a:ext>
              </a:extLst>
            </p:cNvPr>
            <p:cNvSpPr txBox="1"/>
            <p:nvPr/>
          </p:nvSpPr>
          <p:spPr>
            <a:xfrm>
              <a:off x="763928"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100+</a:t>
              </a:r>
            </a:p>
          </p:txBody>
        </p:sp>
        <p:sp>
          <p:nvSpPr>
            <p:cNvPr id="23" name="textruta 22">
              <a:extLst>
                <a:ext uri="{FF2B5EF4-FFF2-40B4-BE49-F238E27FC236}">
                  <a16:creationId xmlns:a16="http://schemas.microsoft.com/office/drawing/2014/main" id="{99A061F4-E172-C4DC-571E-F0A8B2EFD458}"/>
                </a:ext>
              </a:extLst>
            </p:cNvPr>
            <p:cNvSpPr txBox="1"/>
            <p:nvPr/>
          </p:nvSpPr>
          <p:spPr>
            <a:xfrm>
              <a:off x="843457" y="8291171"/>
              <a:ext cx="2475962" cy="584775"/>
            </a:xfrm>
            <a:prstGeom prst="rect">
              <a:avLst/>
            </a:prstGeom>
            <a:noFill/>
          </p:spPr>
          <p:txBody>
            <a:bodyPr wrap="square" rtlCol="0">
              <a:spAutoFit/>
            </a:bodyPr>
            <a:lstStyle/>
            <a:p>
              <a:pPr algn="ctr"/>
              <a:r>
                <a:rPr lang="sv-SE" sz="1600" dirty="0" err="1">
                  <a:solidFill>
                    <a:schemeClr val="bg1"/>
                  </a:solidFill>
                  <a:latin typeface="Greycliff CF" pitchFamily="2" charset="77"/>
                </a:rPr>
                <a:t>organizations</a:t>
              </a:r>
              <a:r>
                <a:rPr lang="sv-SE" sz="1600" dirty="0">
                  <a:solidFill>
                    <a:schemeClr val="bg1"/>
                  </a:solidFill>
                  <a:latin typeface="Greycliff CF" pitchFamily="2" charset="77"/>
                </a:rPr>
                <a:t> </a:t>
              </a:r>
              <a:r>
                <a:rPr lang="sv-SE" sz="1600" dirty="0" err="1">
                  <a:solidFill>
                    <a:schemeClr val="bg1"/>
                  </a:solidFill>
                  <a:latin typeface="Greycliff CF" pitchFamily="2" charset="77"/>
                </a:rPr>
                <a:t>have</a:t>
              </a:r>
              <a:r>
                <a:rPr lang="sv-SE" sz="1600" dirty="0">
                  <a:solidFill>
                    <a:schemeClr val="bg1"/>
                  </a:solidFill>
                  <a:latin typeface="Greycliff CF" pitchFamily="2" charset="77"/>
                </a:rPr>
                <a:t> </a:t>
              </a:r>
              <a:r>
                <a:rPr lang="sv-SE" sz="1600" dirty="0" err="1">
                  <a:solidFill>
                    <a:schemeClr val="bg1"/>
                  </a:solidFill>
                  <a:latin typeface="Greycliff CF" pitchFamily="2" charset="77"/>
                </a:rPr>
                <a:t>been</a:t>
              </a:r>
              <a:r>
                <a:rPr lang="sv-SE" sz="1600" dirty="0">
                  <a:solidFill>
                    <a:schemeClr val="bg1"/>
                  </a:solidFill>
                  <a:latin typeface="Greycliff CF" pitchFamily="2" charset="77"/>
                </a:rPr>
                <a:t> </a:t>
              </a:r>
              <a:r>
                <a:rPr lang="sv-SE" sz="1600" dirty="0" err="1">
                  <a:solidFill>
                    <a:schemeClr val="bg1"/>
                  </a:solidFill>
                  <a:latin typeface="Greycliff CF" pitchFamily="2" charset="77"/>
                </a:rPr>
                <a:t>assessed</a:t>
              </a:r>
              <a:r>
                <a:rPr lang="sv-SE" sz="1600" dirty="0">
                  <a:solidFill>
                    <a:schemeClr val="bg1"/>
                  </a:solidFill>
                  <a:latin typeface="Greycliff CF" pitchFamily="2" charset="77"/>
                </a:rPr>
                <a:t> </a:t>
              </a:r>
            </a:p>
          </p:txBody>
        </p:sp>
      </p:grpSp>
      <p:sp>
        <p:nvSpPr>
          <p:cNvPr id="5" name="Rektangel 4">
            <a:extLst>
              <a:ext uri="{FF2B5EF4-FFF2-40B4-BE49-F238E27FC236}">
                <a16:creationId xmlns:a16="http://schemas.microsoft.com/office/drawing/2014/main" id="{FEFDF077-C483-46D2-A850-6F2CCB6D4B7D}"/>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pic>
        <p:nvPicPr>
          <p:cNvPr id="2050" name="Picture 2" descr="AI Maturity Assessment Tool">
            <a:extLst>
              <a:ext uri="{FF2B5EF4-FFF2-40B4-BE49-F238E27FC236}">
                <a16:creationId xmlns:a16="http://schemas.microsoft.com/office/drawing/2014/main" id="{AE19B7C1-A315-802C-1A11-C3DEF7AC9B8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7188" y="1000431"/>
            <a:ext cx="4570492" cy="257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16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Vision white paper">
            <a:extLst>
              <a:ext uri="{FF2B5EF4-FFF2-40B4-BE49-F238E27FC236}">
                <a16:creationId xmlns:a16="http://schemas.microsoft.com/office/drawing/2014/main" id="{4BE72E65-91A5-B43F-9A83-7D92CB49A0E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55746" y="1916112"/>
            <a:ext cx="5145244" cy="4236105"/>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5431351"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chemeClr val="bg1"/>
                </a:solidFill>
              </a:rPr>
              <a:t>AI Vision</a:t>
            </a:r>
          </a:p>
        </p:txBody>
      </p:sp>
      <p:sp>
        <p:nvSpPr>
          <p:cNvPr id="5" name="textruta 4">
            <a:extLst>
              <a:ext uri="{FF2B5EF4-FFF2-40B4-BE49-F238E27FC236}">
                <a16:creationId xmlns:a16="http://schemas.microsoft.com/office/drawing/2014/main" id="{617C8F4F-1FA4-9A21-F13D-6B7F76A0D7AF}"/>
              </a:ext>
            </a:extLst>
          </p:cNvPr>
          <p:cNvSpPr txBox="1"/>
          <p:nvPr/>
        </p:nvSpPr>
        <p:spPr>
          <a:xfrm>
            <a:off x="669600" y="2158530"/>
            <a:ext cx="4991201" cy="3016210"/>
          </a:xfrm>
          <a:prstGeom prst="rect">
            <a:avLst/>
          </a:prstGeom>
          <a:noFill/>
        </p:spPr>
        <p:txBody>
          <a:bodyPr wrap="square" rtlCol="0">
            <a:spAutoFit/>
          </a:bodyPr>
          <a:lstStyle/>
          <a:p>
            <a:pPr>
              <a:spcAft>
                <a:spcPts val="1200"/>
              </a:spcAft>
            </a:pPr>
            <a:r>
              <a:rPr lang="en-US" dirty="0">
                <a:solidFill>
                  <a:schemeClr val="bg1"/>
                </a:solidFill>
                <a:latin typeface="Greycliff CF" pitchFamily="2" charset="77"/>
              </a:rPr>
              <a:t>An AI vision sets the direction for working with AI. Organizations that are increasing their focus on AI can benefit from getting aligned behind a vision that creates a better understanding for AI and its place in the organization.</a:t>
            </a:r>
          </a:p>
          <a:p>
            <a:pPr>
              <a:spcAft>
                <a:spcPts val="1200"/>
              </a:spcAft>
            </a:pPr>
            <a:r>
              <a:rPr lang="en-US" dirty="0">
                <a:solidFill>
                  <a:schemeClr val="bg1"/>
                </a:solidFill>
                <a:latin typeface="Greycliff CF" pitchFamily="2" charset="77"/>
              </a:rPr>
              <a:t>AI Sweden together with seven partners have co-written a practical hands-on whitepaper for how to develop an AI Vision in your organization.</a:t>
            </a:r>
          </a:p>
        </p:txBody>
      </p:sp>
      <p:grpSp>
        <p:nvGrpSpPr>
          <p:cNvPr id="21" name="Grupp 20">
            <a:extLst>
              <a:ext uri="{FF2B5EF4-FFF2-40B4-BE49-F238E27FC236}">
                <a16:creationId xmlns:a16="http://schemas.microsoft.com/office/drawing/2014/main" id="{2731B411-F01D-D88C-C5AD-98BA11A2E177}"/>
              </a:ext>
            </a:extLst>
          </p:cNvPr>
          <p:cNvGrpSpPr/>
          <p:nvPr/>
        </p:nvGrpSpPr>
        <p:grpSpPr>
          <a:xfrm>
            <a:off x="8778660" y="4170465"/>
            <a:ext cx="2640459" cy="1572275"/>
            <a:chOff x="763928" y="7242116"/>
            <a:chExt cx="2640459" cy="1572275"/>
          </a:xfrm>
        </p:grpSpPr>
        <p:sp>
          <p:nvSpPr>
            <p:cNvPr id="22" name="textruta 21">
              <a:extLst>
                <a:ext uri="{FF2B5EF4-FFF2-40B4-BE49-F238E27FC236}">
                  <a16:creationId xmlns:a16="http://schemas.microsoft.com/office/drawing/2014/main" id="{2AACA4A0-69A1-A835-6FE2-28CB9944E7D0}"/>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accent1"/>
                  </a:solidFill>
                  <a:latin typeface="Greycliff CF Heavy" pitchFamily="2" charset="77"/>
                </a:rPr>
                <a:t>3:rd</a:t>
              </a:r>
            </a:p>
          </p:txBody>
        </p:sp>
        <p:sp>
          <p:nvSpPr>
            <p:cNvPr id="23" name="textruta 22">
              <a:extLst>
                <a:ext uri="{FF2B5EF4-FFF2-40B4-BE49-F238E27FC236}">
                  <a16:creationId xmlns:a16="http://schemas.microsoft.com/office/drawing/2014/main" id="{2A8B3E55-B9B3-7B2C-A319-866421E54112}"/>
                </a:ext>
              </a:extLst>
            </p:cNvPr>
            <p:cNvSpPr txBox="1"/>
            <p:nvPr/>
          </p:nvSpPr>
          <p:spPr>
            <a:xfrm>
              <a:off x="833481" y="8291171"/>
              <a:ext cx="2501351" cy="523220"/>
            </a:xfrm>
            <a:prstGeom prst="rect">
              <a:avLst/>
            </a:prstGeom>
            <a:noFill/>
          </p:spPr>
          <p:txBody>
            <a:bodyPr wrap="square" rtlCol="0">
              <a:spAutoFit/>
            </a:bodyPr>
            <a:lstStyle/>
            <a:p>
              <a:pPr algn="ctr"/>
              <a:r>
                <a:rPr lang="sv-SE" sz="1400" dirty="0" err="1">
                  <a:solidFill>
                    <a:schemeClr val="bg1"/>
                  </a:solidFill>
                  <a:latin typeface="Greycliff CF" pitchFamily="2" charset="77"/>
                </a:rPr>
                <a:t>most</a:t>
              </a:r>
              <a:r>
                <a:rPr lang="sv-SE" sz="1400" dirty="0">
                  <a:solidFill>
                    <a:schemeClr val="bg1"/>
                  </a:solidFill>
                  <a:latin typeface="Greycliff CF" pitchFamily="2" charset="77"/>
                </a:rPr>
                <a:t> </a:t>
              </a:r>
              <a:r>
                <a:rPr lang="sv-SE" sz="1400" dirty="0" err="1">
                  <a:solidFill>
                    <a:schemeClr val="bg1"/>
                  </a:solidFill>
                  <a:latin typeface="Greycliff CF" pitchFamily="2" charset="77"/>
                </a:rPr>
                <a:t>popular</a:t>
              </a:r>
              <a:r>
                <a:rPr lang="sv-SE" sz="1400" dirty="0">
                  <a:solidFill>
                    <a:schemeClr val="bg1"/>
                  </a:solidFill>
                  <a:latin typeface="Greycliff CF" pitchFamily="2" charset="77"/>
                </a:rPr>
                <a:t> </a:t>
              </a:r>
              <a:r>
                <a:rPr lang="sv-SE" sz="1400" dirty="0" err="1">
                  <a:solidFill>
                    <a:schemeClr val="bg1"/>
                  </a:solidFill>
                  <a:latin typeface="Greycliff CF" pitchFamily="2" charset="77"/>
                </a:rPr>
                <a:t>project</a:t>
              </a:r>
              <a:r>
                <a:rPr lang="sv-SE" sz="1400" dirty="0">
                  <a:solidFill>
                    <a:schemeClr val="bg1"/>
                  </a:solidFill>
                  <a:latin typeface="Greycliff CF" pitchFamily="2" charset="77"/>
                </a:rPr>
                <a:t> </a:t>
              </a:r>
              <a:br>
                <a:rPr lang="sv-SE" sz="1400" dirty="0">
                  <a:solidFill>
                    <a:schemeClr val="bg1"/>
                  </a:solidFill>
                  <a:latin typeface="Greycliff CF" pitchFamily="2" charset="77"/>
                </a:rPr>
              </a:br>
              <a:r>
                <a:rPr lang="sv-SE" sz="1400" dirty="0">
                  <a:solidFill>
                    <a:schemeClr val="bg1"/>
                  </a:solidFill>
                  <a:latin typeface="Greycliff CF" pitchFamily="2" charset="77"/>
                </a:rPr>
                <a:t>on My AI</a:t>
              </a:r>
            </a:p>
          </p:txBody>
        </p:sp>
      </p:grpSp>
      <p:grpSp>
        <p:nvGrpSpPr>
          <p:cNvPr id="6" name="Grupp 5">
            <a:extLst>
              <a:ext uri="{FF2B5EF4-FFF2-40B4-BE49-F238E27FC236}">
                <a16:creationId xmlns:a16="http://schemas.microsoft.com/office/drawing/2014/main" id="{1A6935E8-A88D-3905-E5F5-F1BB15F52881}"/>
              </a:ext>
            </a:extLst>
          </p:cNvPr>
          <p:cNvGrpSpPr/>
          <p:nvPr/>
        </p:nvGrpSpPr>
        <p:grpSpPr>
          <a:xfrm>
            <a:off x="6132675" y="2290413"/>
            <a:ext cx="3000201" cy="1572275"/>
            <a:chOff x="404186" y="7242116"/>
            <a:chExt cx="3000201" cy="1572275"/>
          </a:xfrm>
        </p:grpSpPr>
        <p:sp>
          <p:nvSpPr>
            <p:cNvPr id="7" name="textruta 6">
              <a:extLst>
                <a:ext uri="{FF2B5EF4-FFF2-40B4-BE49-F238E27FC236}">
                  <a16:creationId xmlns:a16="http://schemas.microsoft.com/office/drawing/2014/main" id="{56617CD5-569F-9094-05A9-09C294F62713}"/>
                </a:ext>
              </a:extLst>
            </p:cNvPr>
            <p:cNvSpPr txBox="1"/>
            <p:nvPr/>
          </p:nvSpPr>
          <p:spPr>
            <a:xfrm>
              <a:off x="584056" y="7242116"/>
              <a:ext cx="2640459" cy="1107996"/>
            </a:xfrm>
            <a:prstGeom prst="rect">
              <a:avLst/>
            </a:prstGeom>
            <a:noFill/>
          </p:spPr>
          <p:txBody>
            <a:bodyPr wrap="square" rtlCol="0">
              <a:spAutoFit/>
            </a:bodyPr>
            <a:lstStyle/>
            <a:p>
              <a:pPr algn="ctr"/>
              <a:r>
                <a:rPr lang="sv-SE" sz="6600" b="1" dirty="0">
                  <a:solidFill>
                    <a:schemeClr val="accent1"/>
                  </a:solidFill>
                  <a:latin typeface="Greycliff CF Heavy" pitchFamily="2" charset="77"/>
                </a:rPr>
                <a:t>7</a:t>
              </a:r>
            </a:p>
          </p:txBody>
        </p:sp>
        <p:sp>
          <p:nvSpPr>
            <p:cNvPr id="8" name="textruta 7">
              <a:extLst>
                <a:ext uri="{FF2B5EF4-FFF2-40B4-BE49-F238E27FC236}">
                  <a16:creationId xmlns:a16="http://schemas.microsoft.com/office/drawing/2014/main" id="{FD7A8AEA-C81A-E446-AE71-0EB6285BCDA2}"/>
                </a:ext>
              </a:extLst>
            </p:cNvPr>
            <p:cNvSpPr txBox="1"/>
            <p:nvPr/>
          </p:nvSpPr>
          <p:spPr>
            <a:xfrm>
              <a:off x="404186" y="8291171"/>
              <a:ext cx="3000201" cy="523220"/>
            </a:xfrm>
            <a:prstGeom prst="rect">
              <a:avLst/>
            </a:prstGeom>
            <a:noFill/>
          </p:spPr>
          <p:txBody>
            <a:bodyPr wrap="square" rtlCol="0">
              <a:spAutoFit/>
            </a:bodyPr>
            <a:lstStyle/>
            <a:p>
              <a:pPr algn="ctr"/>
              <a:r>
                <a:rPr lang="sv-SE" sz="1400" dirty="0">
                  <a:solidFill>
                    <a:schemeClr val="bg1"/>
                  </a:solidFill>
                  <a:latin typeface="Greycliff CF" pitchFamily="2" charset="77"/>
                </a:rPr>
                <a:t>partners co-</a:t>
              </a:r>
              <a:r>
                <a:rPr lang="sv-SE" sz="1400" dirty="0" err="1">
                  <a:solidFill>
                    <a:schemeClr val="bg1"/>
                  </a:solidFill>
                  <a:latin typeface="Greycliff CF" pitchFamily="2" charset="77"/>
                </a:rPr>
                <a:t>wrote</a:t>
              </a:r>
              <a:r>
                <a:rPr lang="sv-SE" sz="1400" dirty="0">
                  <a:solidFill>
                    <a:schemeClr val="bg1"/>
                  </a:solidFill>
                  <a:latin typeface="Greycliff CF" pitchFamily="2" charset="77"/>
                </a:rPr>
                <a:t> </a:t>
              </a:r>
              <a:br>
                <a:rPr lang="sv-SE" sz="1400" dirty="0">
                  <a:solidFill>
                    <a:schemeClr val="bg1"/>
                  </a:solidFill>
                  <a:latin typeface="Greycliff CF" pitchFamily="2" charset="77"/>
                </a:rPr>
              </a:br>
              <a:r>
                <a:rPr lang="sv-SE" sz="1400" dirty="0">
                  <a:solidFill>
                    <a:schemeClr val="bg1"/>
                  </a:solidFill>
                  <a:latin typeface="Greycliff CF" pitchFamily="2" charset="77"/>
                </a:rPr>
                <a:t>the paper</a:t>
              </a:r>
            </a:p>
          </p:txBody>
        </p:sp>
      </p:grpSp>
      <p:grpSp>
        <p:nvGrpSpPr>
          <p:cNvPr id="15" name="Grupp 14">
            <a:extLst>
              <a:ext uri="{FF2B5EF4-FFF2-40B4-BE49-F238E27FC236}">
                <a16:creationId xmlns:a16="http://schemas.microsoft.com/office/drawing/2014/main" id="{93D8BCC3-1F07-F0C2-5F03-17D7082AD840}"/>
              </a:ext>
            </a:extLst>
          </p:cNvPr>
          <p:cNvGrpSpPr/>
          <p:nvPr/>
        </p:nvGrpSpPr>
        <p:grpSpPr>
          <a:xfrm>
            <a:off x="8586090" y="2290413"/>
            <a:ext cx="3000201" cy="1880052"/>
            <a:chOff x="404186" y="7242116"/>
            <a:chExt cx="3000201" cy="1880052"/>
          </a:xfrm>
        </p:grpSpPr>
        <p:sp>
          <p:nvSpPr>
            <p:cNvPr id="16" name="textruta 15">
              <a:extLst>
                <a:ext uri="{FF2B5EF4-FFF2-40B4-BE49-F238E27FC236}">
                  <a16:creationId xmlns:a16="http://schemas.microsoft.com/office/drawing/2014/main" id="{D255C825-837F-27F2-CC2F-74B72920D794}"/>
                </a:ext>
              </a:extLst>
            </p:cNvPr>
            <p:cNvSpPr txBox="1"/>
            <p:nvPr/>
          </p:nvSpPr>
          <p:spPr>
            <a:xfrm>
              <a:off x="584056" y="7242116"/>
              <a:ext cx="2640459" cy="1107996"/>
            </a:xfrm>
            <a:prstGeom prst="rect">
              <a:avLst/>
            </a:prstGeom>
            <a:noFill/>
          </p:spPr>
          <p:txBody>
            <a:bodyPr wrap="square" rtlCol="0">
              <a:spAutoFit/>
            </a:bodyPr>
            <a:lstStyle/>
            <a:p>
              <a:pPr algn="ctr"/>
              <a:r>
                <a:rPr lang="sv-SE" sz="6600" b="1" dirty="0">
                  <a:solidFill>
                    <a:schemeClr val="accent1"/>
                  </a:solidFill>
                  <a:latin typeface="Greycliff CF Heavy" pitchFamily="2" charset="77"/>
                </a:rPr>
                <a:t>6</a:t>
              </a:r>
            </a:p>
          </p:txBody>
        </p:sp>
        <p:sp>
          <p:nvSpPr>
            <p:cNvPr id="17" name="textruta 16">
              <a:extLst>
                <a:ext uri="{FF2B5EF4-FFF2-40B4-BE49-F238E27FC236}">
                  <a16:creationId xmlns:a16="http://schemas.microsoft.com/office/drawing/2014/main" id="{18CE8B38-54F3-FA74-13F2-BD1CDA967C90}"/>
                </a:ext>
              </a:extLst>
            </p:cNvPr>
            <p:cNvSpPr txBox="1"/>
            <p:nvPr/>
          </p:nvSpPr>
          <p:spPr>
            <a:xfrm>
              <a:off x="404186" y="8291171"/>
              <a:ext cx="3000201" cy="830997"/>
            </a:xfrm>
            <a:prstGeom prst="rect">
              <a:avLst/>
            </a:prstGeom>
            <a:noFill/>
          </p:spPr>
          <p:txBody>
            <a:bodyPr wrap="square" rtlCol="0">
              <a:noAutofit/>
            </a:bodyPr>
            <a:lstStyle/>
            <a:p>
              <a:pPr algn="ctr"/>
              <a:r>
                <a:rPr lang="sv-SE" sz="1400" dirty="0">
                  <a:solidFill>
                    <a:schemeClr val="bg1"/>
                  </a:solidFill>
                  <a:latin typeface="Greycliff CF" pitchFamily="2" charset="77"/>
                </a:rPr>
                <a:t>steps to </a:t>
              </a:r>
              <a:r>
                <a:rPr lang="sv-SE" sz="1400" dirty="0" err="1">
                  <a:solidFill>
                    <a:schemeClr val="bg1"/>
                  </a:solidFill>
                  <a:latin typeface="Greycliff CF" pitchFamily="2" charset="77"/>
                </a:rPr>
                <a:t>develop</a:t>
              </a:r>
              <a:endParaRPr lang="sv-SE" sz="1400" dirty="0">
                <a:solidFill>
                  <a:schemeClr val="bg1"/>
                </a:solidFill>
                <a:latin typeface="Greycliff CF" pitchFamily="2" charset="77"/>
              </a:endParaRPr>
            </a:p>
            <a:p>
              <a:pPr algn="ctr"/>
              <a:r>
                <a:rPr lang="sv-SE" sz="1400" dirty="0" err="1">
                  <a:solidFill>
                    <a:schemeClr val="bg1"/>
                  </a:solidFill>
                  <a:latin typeface="Greycliff CF" pitchFamily="2" charset="77"/>
                </a:rPr>
                <a:t>your</a:t>
              </a:r>
              <a:r>
                <a:rPr lang="sv-SE" sz="1400" dirty="0">
                  <a:solidFill>
                    <a:schemeClr val="bg1"/>
                  </a:solidFill>
                  <a:latin typeface="Greycliff CF" pitchFamily="2" charset="77"/>
                </a:rPr>
                <a:t> AI vision </a:t>
              </a:r>
            </a:p>
          </p:txBody>
        </p:sp>
      </p:grpSp>
      <p:grpSp>
        <p:nvGrpSpPr>
          <p:cNvPr id="18" name="Grupp 17">
            <a:extLst>
              <a:ext uri="{FF2B5EF4-FFF2-40B4-BE49-F238E27FC236}">
                <a16:creationId xmlns:a16="http://schemas.microsoft.com/office/drawing/2014/main" id="{E418214F-D932-8299-4BAA-3ED348990646}"/>
              </a:ext>
            </a:extLst>
          </p:cNvPr>
          <p:cNvGrpSpPr/>
          <p:nvPr/>
        </p:nvGrpSpPr>
        <p:grpSpPr>
          <a:xfrm>
            <a:off x="6273875" y="4170465"/>
            <a:ext cx="2743200" cy="1572275"/>
            <a:chOff x="661187" y="7242116"/>
            <a:chExt cx="2743200" cy="1572275"/>
          </a:xfrm>
        </p:grpSpPr>
        <p:sp>
          <p:nvSpPr>
            <p:cNvPr id="19" name="textruta 18">
              <a:extLst>
                <a:ext uri="{FF2B5EF4-FFF2-40B4-BE49-F238E27FC236}">
                  <a16:creationId xmlns:a16="http://schemas.microsoft.com/office/drawing/2014/main" id="{0325F143-934B-9F58-40B0-6629D1AED2E6}"/>
                </a:ext>
              </a:extLst>
            </p:cNvPr>
            <p:cNvSpPr txBox="1"/>
            <p:nvPr/>
          </p:nvSpPr>
          <p:spPr>
            <a:xfrm>
              <a:off x="763928" y="7242116"/>
              <a:ext cx="2640459" cy="1107996"/>
            </a:xfrm>
            <a:prstGeom prst="rect">
              <a:avLst/>
            </a:prstGeom>
            <a:noFill/>
          </p:spPr>
          <p:txBody>
            <a:bodyPr wrap="square" rtlCol="0">
              <a:spAutoFit/>
            </a:bodyPr>
            <a:lstStyle/>
            <a:p>
              <a:pPr algn="ctr"/>
              <a:r>
                <a:rPr lang="sv-SE" sz="6600" b="1" dirty="0">
                  <a:solidFill>
                    <a:schemeClr val="accent1"/>
                  </a:solidFill>
                  <a:latin typeface="Greycliff CF Heavy" pitchFamily="2" charset="77"/>
                </a:rPr>
                <a:t>300+</a:t>
              </a:r>
            </a:p>
          </p:txBody>
        </p:sp>
        <p:sp>
          <p:nvSpPr>
            <p:cNvPr id="20" name="textruta 19">
              <a:extLst>
                <a:ext uri="{FF2B5EF4-FFF2-40B4-BE49-F238E27FC236}">
                  <a16:creationId xmlns:a16="http://schemas.microsoft.com/office/drawing/2014/main" id="{3933607D-E12A-56ED-98D0-AD1E8E14170E}"/>
                </a:ext>
              </a:extLst>
            </p:cNvPr>
            <p:cNvSpPr txBox="1"/>
            <p:nvPr/>
          </p:nvSpPr>
          <p:spPr>
            <a:xfrm>
              <a:off x="661187" y="8291171"/>
              <a:ext cx="2640460" cy="523220"/>
            </a:xfrm>
            <a:prstGeom prst="rect">
              <a:avLst/>
            </a:prstGeom>
            <a:noFill/>
          </p:spPr>
          <p:txBody>
            <a:bodyPr wrap="square" rtlCol="0">
              <a:spAutoFit/>
            </a:bodyPr>
            <a:lstStyle/>
            <a:p>
              <a:pPr algn="ctr"/>
              <a:r>
                <a:rPr lang="sv-SE" sz="1400" dirty="0">
                  <a:solidFill>
                    <a:schemeClr val="bg1"/>
                  </a:solidFill>
                  <a:latin typeface="Greycliff CF" pitchFamily="2" charset="77"/>
                </a:rPr>
                <a:t>total </a:t>
              </a:r>
              <a:r>
                <a:rPr lang="sv-SE" sz="1400" dirty="0" err="1">
                  <a:solidFill>
                    <a:schemeClr val="bg1"/>
                  </a:solidFill>
                  <a:latin typeface="Greycliff CF" pitchFamily="2" charset="77"/>
                </a:rPr>
                <a:t>downloads</a:t>
              </a:r>
              <a:r>
                <a:rPr lang="sv-SE" sz="1400" dirty="0">
                  <a:solidFill>
                    <a:schemeClr val="bg1"/>
                  </a:solidFill>
                  <a:latin typeface="Greycliff CF" pitchFamily="2" charset="77"/>
                </a:rPr>
                <a:t> in </a:t>
              </a:r>
              <a:r>
                <a:rPr lang="sv-SE" sz="1400" dirty="0" err="1">
                  <a:solidFill>
                    <a:schemeClr val="bg1"/>
                  </a:solidFill>
                  <a:latin typeface="Greycliff CF" pitchFamily="2" charset="77"/>
                </a:rPr>
                <a:t>both</a:t>
              </a:r>
              <a:r>
                <a:rPr lang="sv-SE" sz="1400" dirty="0">
                  <a:solidFill>
                    <a:schemeClr val="bg1"/>
                  </a:solidFill>
                  <a:latin typeface="Greycliff CF" pitchFamily="2" charset="77"/>
                </a:rPr>
                <a:t> Swedish and English</a:t>
              </a:r>
            </a:p>
          </p:txBody>
        </p:sp>
      </p:grpSp>
      <p:sp>
        <p:nvSpPr>
          <p:cNvPr id="9" name="Rektangel 8">
            <a:extLst>
              <a:ext uri="{FF2B5EF4-FFF2-40B4-BE49-F238E27FC236}">
                <a16:creationId xmlns:a16="http://schemas.microsoft.com/office/drawing/2014/main" id="{280A0455-BF2F-78B1-4384-CE67C06FAE8A}"/>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703771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objekt 25" descr="En bild som visar skärmbild, 3D-modellering, Spelprogramvara, Digital komposition&#10;&#10;Automatiskt genererad beskrivning">
            <a:extLst>
              <a:ext uri="{FF2B5EF4-FFF2-40B4-BE49-F238E27FC236}">
                <a16:creationId xmlns:a16="http://schemas.microsoft.com/office/drawing/2014/main" id="{62B7A80B-C0C8-B6C6-692F-F938200EFC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7849" y="3136690"/>
            <a:ext cx="4911592" cy="3064085"/>
          </a:xfrm>
          <a:prstGeom prst="rect">
            <a:avLst/>
          </a:prstGeom>
        </p:spPr>
      </p:pic>
      <p:pic>
        <p:nvPicPr>
          <p:cNvPr id="5" name="Bildobjekt 4" descr="En bild som visar inomhus, möbler, dator, rum&#10;&#10;Automatiskt genererad beskrivning">
            <a:extLst>
              <a:ext uri="{FF2B5EF4-FFF2-40B4-BE49-F238E27FC236}">
                <a16:creationId xmlns:a16="http://schemas.microsoft.com/office/drawing/2014/main" id="{9EF50361-BFF2-E88A-28A9-BB96A2A1B9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6763" y="3136688"/>
            <a:ext cx="4911589" cy="3064085"/>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t>Technology</a:t>
            </a:r>
            <a:endParaRPr lang="en-US" sz="4000" dirty="0">
              <a:solidFill>
                <a:srgbClr val="FFFDF9"/>
              </a:solidFill>
              <a:sym typeface="Arial"/>
            </a:endParaRPr>
          </a:p>
        </p:txBody>
      </p:sp>
      <p:sp>
        <p:nvSpPr>
          <p:cNvPr id="24" name="Rektangel 23">
            <a:extLst>
              <a:ext uri="{FF2B5EF4-FFF2-40B4-BE49-F238E27FC236}">
                <a16:creationId xmlns:a16="http://schemas.microsoft.com/office/drawing/2014/main" id="{E4F51ADD-24FC-C432-AE88-D599DEB77172}"/>
              </a:ext>
            </a:extLst>
          </p:cNvPr>
          <p:cNvSpPr/>
          <p:nvPr/>
        </p:nvSpPr>
        <p:spPr>
          <a:xfrm>
            <a:off x="766762" y="3136689"/>
            <a:ext cx="4911589" cy="3064083"/>
          </a:xfrm>
          <a:prstGeom prst="rect">
            <a:avLst/>
          </a:prstGeom>
          <a:solidFill>
            <a:schemeClr val="bg2">
              <a:alpha val="522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3" name="Platshållare för text 8">
            <a:extLst>
              <a:ext uri="{FF2B5EF4-FFF2-40B4-BE49-F238E27FC236}">
                <a16:creationId xmlns:a16="http://schemas.microsoft.com/office/drawing/2014/main" id="{E2E3238C-1F05-974D-AEF3-67FC1DF82D03}"/>
              </a:ext>
            </a:extLst>
          </p:cNvPr>
          <p:cNvSpPr txBox="1">
            <a:spLocks/>
          </p:cNvSpPr>
          <p:nvPr/>
        </p:nvSpPr>
        <p:spPr>
          <a:xfrm>
            <a:off x="1259601" y="3908311"/>
            <a:ext cx="3125305"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3200" dirty="0" err="1"/>
              <a:t>Natural</a:t>
            </a:r>
            <a:r>
              <a:rPr lang="sv-SE" sz="3200" dirty="0"/>
              <a:t> </a:t>
            </a:r>
            <a:r>
              <a:rPr lang="sv-SE" sz="3200" dirty="0" err="1"/>
              <a:t>Language</a:t>
            </a:r>
            <a:r>
              <a:rPr lang="sv-SE" sz="3200" dirty="0"/>
              <a:t> </a:t>
            </a:r>
            <a:r>
              <a:rPr lang="sv-SE" sz="3200" dirty="0" err="1"/>
              <a:t>Understanding</a:t>
            </a:r>
            <a:endParaRPr lang="sv-SE" sz="3200" dirty="0"/>
          </a:p>
        </p:txBody>
      </p:sp>
      <p:sp>
        <p:nvSpPr>
          <p:cNvPr id="31" name="Platshållare för text 71">
            <a:extLst>
              <a:ext uri="{FF2B5EF4-FFF2-40B4-BE49-F238E27FC236}">
                <a16:creationId xmlns:a16="http://schemas.microsoft.com/office/drawing/2014/main" id="{7A653689-1D6F-D843-BDF7-1DB4B987E3EB}"/>
              </a:ext>
            </a:extLst>
          </p:cNvPr>
          <p:cNvSpPr txBox="1">
            <a:spLocks/>
          </p:cNvSpPr>
          <p:nvPr/>
        </p:nvSpPr>
        <p:spPr>
          <a:xfrm>
            <a:off x="664651" y="1536192"/>
            <a:ext cx="6623111" cy="54000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lang="en-US" sz="1800" b="0">
              <a:latin typeface="Greycliff CF" pitchFamily="2" charset="77"/>
            </a:endParaRPr>
          </a:p>
        </p:txBody>
      </p:sp>
      <p:cxnSp>
        <p:nvCxnSpPr>
          <p:cNvPr id="30" name="Rak 29">
            <a:extLst>
              <a:ext uri="{FF2B5EF4-FFF2-40B4-BE49-F238E27FC236}">
                <a16:creationId xmlns:a16="http://schemas.microsoft.com/office/drawing/2014/main" id="{AE46CBE2-E145-4649-8221-D226A99C93BB}"/>
              </a:ext>
            </a:extLst>
          </p:cNvPr>
          <p:cNvCxnSpPr>
            <a:cxnSpLocks/>
          </p:cNvCxnSpPr>
          <p:nvPr/>
        </p:nvCxnSpPr>
        <p:spPr>
          <a:xfrm>
            <a:off x="1080978" y="3877489"/>
            <a:ext cx="0" cy="1431670"/>
          </a:xfrm>
          <a:prstGeom prst="line">
            <a:avLst/>
          </a:prstGeom>
          <a:ln w="444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0C430EB0-CE06-BBCA-EA27-2C8CADF43D2A}"/>
              </a:ext>
            </a:extLst>
          </p:cNvPr>
          <p:cNvSpPr txBox="1"/>
          <p:nvPr/>
        </p:nvSpPr>
        <p:spPr>
          <a:xfrm>
            <a:off x="664648" y="1874776"/>
            <a:ext cx="7578204" cy="646331"/>
          </a:xfrm>
          <a:prstGeom prst="rect">
            <a:avLst/>
          </a:prstGeom>
          <a:noFill/>
        </p:spPr>
        <p:txBody>
          <a:bodyPr wrap="square">
            <a:spAutoFit/>
          </a:bodyPr>
          <a:lstStyle/>
          <a:p>
            <a:r>
              <a:rPr lang="en-US" dirty="0">
                <a:effectLst/>
                <a:latin typeface="Greycliff CF" pitchFamily="2" charset="77"/>
              </a:rPr>
              <a:t>The third enabler for applying AI is focused on technology where AI Sweden runs strategic initiatives in close collaborations with partners.</a:t>
            </a:r>
            <a:endParaRPr lang="en-US" dirty="0">
              <a:latin typeface="Greycliff CF" pitchFamily="2" charset="77"/>
            </a:endParaRPr>
          </a:p>
        </p:txBody>
      </p:sp>
      <p:sp>
        <p:nvSpPr>
          <p:cNvPr id="4" name="Rektangel 3">
            <a:extLst>
              <a:ext uri="{FF2B5EF4-FFF2-40B4-BE49-F238E27FC236}">
                <a16:creationId xmlns:a16="http://schemas.microsoft.com/office/drawing/2014/main" id="{6D396CDE-D92E-33A9-0C44-28EB31E0B23D}"/>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7" name="Rektangel 26">
            <a:extLst>
              <a:ext uri="{FF2B5EF4-FFF2-40B4-BE49-F238E27FC236}">
                <a16:creationId xmlns:a16="http://schemas.microsoft.com/office/drawing/2014/main" id="{4271CC60-1A3C-4461-3823-5D1B529CF767}"/>
              </a:ext>
            </a:extLst>
          </p:cNvPr>
          <p:cNvSpPr/>
          <p:nvPr/>
        </p:nvSpPr>
        <p:spPr>
          <a:xfrm>
            <a:off x="6485636" y="3136689"/>
            <a:ext cx="4911589" cy="3064083"/>
          </a:xfrm>
          <a:prstGeom prst="rect">
            <a:avLst/>
          </a:prstGeom>
          <a:solidFill>
            <a:schemeClr val="bg2">
              <a:alpha val="225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29" name="Platshållare för text 8">
            <a:extLst>
              <a:ext uri="{FF2B5EF4-FFF2-40B4-BE49-F238E27FC236}">
                <a16:creationId xmlns:a16="http://schemas.microsoft.com/office/drawing/2014/main" id="{961079CF-C742-41C3-F911-B1BF567A67AB}"/>
              </a:ext>
            </a:extLst>
          </p:cNvPr>
          <p:cNvSpPr txBox="1">
            <a:spLocks/>
          </p:cNvSpPr>
          <p:nvPr/>
        </p:nvSpPr>
        <p:spPr>
          <a:xfrm>
            <a:off x="7073641" y="4060308"/>
            <a:ext cx="3499106" cy="100438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Greycliff CF Heav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3200" dirty="0" err="1"/>
              <a:t>Decentralized</a:t>
            </a:r>
            <a:r>
              <a:rPr lang="sv-SE" sz="3200" dirty="0"/>
              <a:t> AI</a:t>
            </a:r>
          </a:p>
          <a:p>
            <a:endParaRPr lang="sv-SE" sz="3200" dirty="0"/>
          </a:p>
        </p:txBody>
      </p:sp>
      <p:cxnSp>
        <p:nvCxnSpPr>
          <p:cNvPr id="33" name="Rak 32">
            <a:extLst>
              <a:ext uri="{FF2B5EF4-FFF2-40B4-BE49-F238E27FC236}">
                <a16:creationId xmlns:a16="http://schemas.microsoft.com/office/drawing/2014/main" id="{C81B678B-77A5-341A-60C4-87A6248B3DFA}"/>
              </a:ext>
            </a:extLst>
          </p:cNvPr>
          <p:cNvCxnSpPr>
            <a:cxnSpLocks/>
          </p:cNvCxnSpPr>
          <p:nvPr/>
        </p:nvCxnSpPr>
        <p:spPr>
          <a:xfrm>
            <a:off x="6895019" y="3846667"/>
            <a:ext cx="0" cy="1431670"/>
          </a:xfrm>
          <a:prstGeom prst="line">
            <a:avLst/>
          </a:prstGeom>
          <a:ln w="444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5431351"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3200" dirty="0">
                <a:solidFill>
                  <a:schemeClr val="bg1"/>
                </a:solidFill>
              </a:rPr>
              <a:t>Natural language understanding</a:t>
            </a:r>
          </a:p>
        </p:txBody>
      </p:sp>
      <p:sp>
        <p:nvSpPr>
          <p:cNvPr id="5" name="textruta 4">
            <a:extLst>
              <a:ext uri="{FF2B5EF4-FFF2-40B4-BE49-F238E27FC236}">
                <a16:creationId xmlns:a16="http://schemas.microsoft.com/office/drawing/2014/main" id="{617C8F4F-1FA4-9A21-F13D-6B7F76A0D7AF}"/>
              </a:ext>
            </a:extLst>
          </p:cNvPr>
          <p:cNvSpPr txBox="1"/>
          <p:nvPr/>
        </p:nvSpPr>
        <p:spPr>
          <a:xfrm>
            <a:off x="669600" y="2158530"/>
            <a:ext cx="4991201" cy="1908215"/>
          </a:xfrm>
          <a:prstGeom prst="rect">
            <a:avLst/>
          </a:prstGeom>
          <a:noFill/>
        </p:spPr>
        <p:txBody>
          <a:bodyPr wrap="square" rtlCol="0">
            <a:spAutoFit/>
          </a:bodyPr>
          <a:lstStyle/>
          <a:p>
            <a:pPr>
              <a:spcAft>
                <a:spcPts val="1200"/>
              </a:spcAft>
            </a:pPr>
            <a:r>
              <a:rPr lang="en-US" dirty="0">
                <a:solidFill>
                  <a:schemeClr val="bg1"/>
                </a:solidFill>
                <a:latin typeface="Greycliff CF" pitchFamily="2" charset="77"/>
              </a:rPr>
              <a:t>AI Sweden, RISE and WASP WARA-Media and Language is developing </a:t>
            </a:r>
            <a:r>
              <a:rPr lang="en-US" b="1" dirty="0">
                <a:solidFill>
                  <a:schemeClr val="bg1"/>
                </a:solidFill>
                <a:latin typeface="Greycliff CF" pitchFamily="2" charset="77"/>
              </a:rPr>
              <a:t>GPT-SWE</a:t>
            </a:r>
            <a:r>
              <a:rPr lang="en-US" dirty="0">
                <a:solidFill>
                  <a:schemeClr val="bg1"/>
                </a:solidFill>
                <a:latin typeface="Greycliff CF" pitchFamily="2" charset="77"/>
              </a:rPr>
              <a:t>, pre-released in 2023.</a:t>
            </a:r>
          </a:p>
          <a:p>
            <a:pPr>
              <a:spcAft>
                <a:spcPts val="1200"/>
              </a:spcAft>
            </a:pPr>
            <a:r>
              <a:rPr lang="en-US" dirty="0">
                <a:solidFill>
                  <a:schemeClr val="bg1"/>
                </a:solidFill>
                <a:latin typeface="Greycliff CF" pitchFamily="2" charset="77"/>
              </a:rPr>
              <a:t>The first large-scale language model for Swedish and Nordic languages – and the largest model in Europe. </a:t>
            </a:r>
          </a:p>
        </p:txBody>
      </p:sp>
      <p:pic>
        <p:nvPicPr>
          <p:cNvPr id="2" name="Bildobjekt 1" descr="En bild som visar inomhus, möbler, dator, rum&#10;&#10;Automatiskt genererad beskrivning">
            <a:extLst>
              <a:ext uri="{FF2B5EF4-FFF2-40B4-BE49-F238E27FC236}">
                <a16:creationId xmlns:a16="http://schemas.microsoft.com/office/drawing/2014/main" id="{7FCFD44F-1E5E-E49D-B4A8-465F501A9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1200" y="1916112"/>
            <a:ext cx="5154037" cy="4212735"/>
          </a:xfrm>
          <a:prstGeom prst="rect">
            <a:avLst/>
          </a:prstGeom>
        </p:spPr>
      </p:pic>
      <p:sp>
        <p:nvSpPr>
          <p:cNvPr id="3" name="Rektangel 2">
            <a:extLst>
              <a:ext uri="{FF2B5EF4-FFF2-40B4-BE49-F238E27FC236}">
                <a16:creationId xmlns:a16="http://schemas.microsoft.com/office/drawing/2014/main" id="{3EACCFCA-0A8A-4BB6-EDD2-D71D4B6D9C9A}"/>
              </a:ext>
            </a:extLst>
          </p:cNvPr>
          <p:cNvSpPr/>
          <p:nvPr/>
        </p:nvSpPr>
        <p:spPr>
          <a:xfrm>
            <a:off x="6273875" y="1916112"/>
            <a:ext cx="5145244" cy="4212735"/>
          </a:xfrm>
          <a:prstGeom prst="rect">
            <a:avLst/>
          </a:prstGeom>
          <a:solidFill>
            <a:schemeClr val="tx1">
              <a:alpha val="522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grpSp>
        <p:nvGrpSpPr>
          <p:cNvPr id="21" name="Grupp 20">
            <a:extLst>
              <a:ext uri="{FF2B5EF4-FFF2-40B4-BE49-F238E27FC236}">
                <a16:creationId xmlns:a16="http://schemas.microsoft.com/office/drawing/2014/main" id="{2731B411-F01D-D88C-C5AD-98BA11A2E177}"/>
              </a:ext>
            </a:extLst>
          </p:cNvPr>
          <p:cNvGrpSpPr/>
          <p:nvPr/>
        </p:nvGrpSpPr>
        <p:grpSpPr>
          <a:xfrm>
            <a:off x="8778660" y="4170465"/>
            <a:ext cx="2640459" cy="1572275"/>
            <a:chOff x="763928" y="7242116"/>
            <a:chExt cx="2640459" cy="1572275"/>
          </a:xfrm>
        </p:grpSpPr>
        <p:sp>
          <p:nvSpPr>
            <p:cNvPr id="22" name="textruta 21">
              <a:extLst>
                <a:ext uri="{FF2B5EF4-FFF2-40B4-BE49-F238E27FC236}">
                  <a16:creationId xmlns:a16="http://schemas.microsoft.com/office/drawing/2014/main" id="{2AACA4A0-69A1-A835-6FE2-28CB9944E7D0}"/>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4</a:t>
              </a:r>
            </a:p>
          </p:txBody>
        </p:sp>
        <p:sp>
          <p:nvSpPr>
            <p:cNvPr id="23" name="textruta 22">
              <a:extLst>
                <a:ext uri="{FF2B5EF4-FFF2-40B4-BE49-F238E27FC236}">
                  <a16:creationId xmlns:a16="http://schemas.microsoft.com/office/drawing/2014/main" id="{2A8B3E55-B9B3-7B2C-A319-866421E54112}"/>
                </a:ext>
              </a:extLst>
            </p:cNvPr>
            <p:cNvSpPr txBox="1"/>
            <p:nvPr/>
          </p:nvSpPr>
          <p:spPr>
            <a:xfrm>
              <a:off x="833481" y="8291171"/>
              <a:ext cx="2501351" cy="523220"/>
            </a:xfrm>
            <a:prstGeom prst="rect">
              <a:avLst/>
            </a:prstGeom>
            <a:noFill/>
          </p:spPr>
          <p:txBody>
            <a:bodyPr wrap="square" rtlCol="0">
              <a:spAutoFit/>
            </a:bodyPr>
            <a:lstStyle/>
            <a:p>
              <a:pPr algn="ctr"/>
              <a:r>
                <a:rPr lang="sv-SE" sz="1400" dirty="0" err="1">
                  <a:solidFill>
                    <a:schemeClr val="bg1"/>
                  </a:solidFill>
                  <a:latin typeface="Greycliff CF" pitchFamily="2" charset="77"/>
                </a:rPr>
                <a:t>participants</a:t>
              </a:r>
              <a:r>
                <a:rPr lang="sv-SE" sz="1400" dirty="0">
                  <a:solidFill>
                    <a:schemeClr val="bg1"/>
                  </a:solidFill>
                  <a:latin typeface="Greycliff CF" pitchFamily="2" charset="77"/>
                </a:rPr>
                <a:t> in the NLU talent program </a:t>
              </a:r>
              <a:r>
                <a:rPr lang="sv-SE" sz="1400" dirty="0" err="1">
                  <a:solidFill>
                    <a:schemeClr val="bg1"/>
                  </a:solidFill>
                  <a:latin typeface="Greycliff CF" pitchFamily="2" charset="77"/>
                </a:rPr>
                <a:t>hosted</a:t>
              </a:r>
              <a:r>
                <a:rPr lang="sv-SE" sz="1400" dirty="0">
                  <a:solidFill>
                    <a:schemeClr val="bg1"/>
                  </a:solidFill>
                  <a:latin typeface="Greycliff CF" pitchFamily="2" charset="77"/>
                </a:rPr>
                <a:t> by partners</a:t>
              </a:r>
            </a:p>
          </p:txBody>
        </p:sp>
      </p:grpSp>
      <p:grpSp>
        <p:nvGrpSpPr>
          <p:cNvPr id="6" name="Grupp 5">
            <a:extLst>
              <a:ext uri="{FF2B5EF4-FFF2-40B4-BE49-F238E27FC236}">
                <a16:creationId xmlns:a16="http://schemas.microsoft.com/office/drawing/2014/main" id="{1A6935E8-A88D-3905-E5F5-F1BB15F52881}"/>
              </a:ext>
            </a:extLst>
          </p:cNvPr>
          <p:cNvGrpSpPr/>
          <p:nvPr/>
        </p:nvGrpSpPr>
        <p:grpSpPr>
          <a:xfrm>
            <a:off x="6132675" y="2290413"/>
            <a:ext cx="3000201" cy="1356832"/>
            <a:chOff x="404186" y="7242116"/>
            <a:chExt cx="3000201" cy="1356832"/>
          </a:xfrm>
        </p:grpSpPr>
        <p:sp>
          <p:nvSpPr>
            <p:cNvPr id="7" name="textruta 6">
              <a:extLst>
                <a:ext uri="{FF2B5EF4-FFF2-40B4-BE49-F238E27FC236}">
                  <a16:creationId xmlns:a16="http://schemas.microsoft.com/office/drawing/2014/main" id="{56617CD5-569F-9094-05A9-09C294F62713}"/>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40+</a:t>
              </a:r>
            </a:p>
          </p:txBody>
        </p:sp>
        <p:sp>
          <p:nvSpPr>
            <p:cNvPr id="8" name="textruta 7">
              <a:extLst>
                <a:ext uri="{FF2B5EF4-FFF2-40B4-BE49-F238E27FC236}">
                  <a16:creationId xmlns:a16="http://schemas.microsoft.com/office/drawing/2014/main" id="{FD7A8AEA-C81A-E446-AE71-0EB6285BCDA2}"/>
                </a:ext>
              </a:extLst>
            </p:cNvPr>
            <p:cNvSpPr txBox="1"/>
            <p:nvPr/>
          </p:nvSpPr>
          <p:spPr>
            <a:xfrm>
              <a:off x="404186" y="8291171"/>
              <a:ext cx="3000201" cy="307777"/>
            </a:xfrm>
            <a:prstGeom prst="rect">
              <a:avLst/>
            </a:prstGeom>
            <a:noFill/>
          </p:spPr>
          <p:txBody>
            <a:bodyPr wrap="square" rtlCol="0">
              <a:spAutoFit/>
            </a:bodyPr>
            <a:lstStyle/>
            <a:p>
              <a:pPr algn="ctr"/>
              <a:r>
                <a:rPr lang="sv-SE" sz="1400">
                  <a:solidFill>
                    <a:schemeClr val="bg1"/>
                  </a:solidFill>
                  <a:latin typeface="Greycliff CF" pitchFamily="2" charset="77"/>
                </a:rPr>
                <a:t>Msek total investments</a:t>
              </a:r>
            </a:p>
          </p:txBody>
        </p:sp>
      </p:grpSp>
      <p:grpSp>
        <p:nvGrpSpPr>
          <p:cNvPr id="15" name="Grupp 14">
            <a:extLst>
              <a:ext uri="{FF2B5EF4-FFF2-40B4-BE49-F238E27FC236}">
                <a16:creationId xmlns:a16="http://schemas.microsoft.com/office/drawing/2014/main" id="{93D8BCC3-1F07-F0C2-5F03-17D7082AD840}"/>
              </a:ext>
            </a:extLst>
          </p:cNvPr>
          <p:cNvGrpSpPr/>
          <p:nvPr/>
        </p:nvGrpSpPr>
        <p:grpSpPr>
          <a:xfrm>
            <a:off x="8586090" y="2290413"/>
            <a:ext cx="3000201" cy="1880052"/>
            <a:chOff x="404186" y="7242116"/>
            <a:chExt cx="3000201" cy="1880052"/>
          </a:xfrm>
        </p:grpSpPr>
        <p:sp>
          <p:nvSpPr>
            <p:cNvPr id="16" name="textruta 15">
              <a:extLst>
                <a:ext uri="{FF2B5EF4-FFF2-40B4-BE49-F238E27FC236}">
                  <a16:creationId xmlns:a16="http://schemas.microsoft.com/office/drawing/2014/main" id="{D255C825-837F-27F2-CC2F-74B72920D794}"/>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40+</a:t>
              </a:r>
            </a:p>
          </p:txBody>
        </p:sp>
        <p:sp>
          <p:nvSpPr>
            <p:cNvPr id="17" name="textruta 16">
              <a:extLst>
                <a:ext uri="{FF2B5EF4-FFF2-40B4-BE49-F238E27FC236}">
                  <a16:creationId xmlns:a16="http://schemas.microsoft.com/office/drawing/2014/main" id="{18CE8B38-54F3-FA74-13F2-BD1CDA967C90}"/>
                </a:ext>
              </a:extLst>
            </p:cNvPr>
            <p:cNvSpPr txBox="1"/>
            <p:nvPr/>
          </p:nvSpPr>
          <p:spPr>
            <a:xfrm>
              <a:off x="404186" y="8291171"/>
              <a:ext cx="3000201" cy="830997"/>
            </a:xfrm>
            <a:prstGeom prst="rect">
              <a:avLst/>
            </a:prstGeom>
            <a:noFill/>
          </p:spPr>
          <p:txBody>
            <a:bodyPr wrap="square" rtlCol="0">
              <a:noAutofit/>
            </a:bodyPr>
            <a:lstStyle/>
            <a:p>
              <a:pPr algn="ctr"/>
              <a:r>
                <a:rPr lang="sv-SE" sz="1400" dirty="0">
                  <a:solidFill>
                    <a:schemeClr val="bg1"/>
                  </a:solidFill>
                  <a:latin typeface="Greycliff CF" pitchFamily="2" charset="77"/>
                </a:rPr>
                <a:t>partners </a:t>
              </a:r>
              <a:r>
                <a:rPr lang="sv-SE" sz="1400" dirty="0" err="1">
                  <a:solidFill>
                    <a:schemeClr val="bg1"/>
                  </a:solidFill>
                  <a:latin typeface="Greycliff CF" pitchFamily="2" charset="77"/>
                </a:rPr>
                <a:t>involved</a:t>
              </a:r>
              <a:r>
                <a:rPr lang="sv-SE" sz="1400" dirty="0">
                  <a:solidFill>
                    <a:schemeClr val="bg1"/>
                  </a:solidFill>
                  <a:latin typeface="Greycliff CF" pitchFamily="2" charset="77"/>
                </a:rPr>
                <a:t> </a:t>
              </a:r>
              <a:br>
                <a:rPr lang="sv-SE" sz="1400" dirty="0">
                  <a:solidFill>
                    <a:schemeClr val="bg1"/>
                  </a:solidFill>
                  <a:latin typeface="Greycliff CF" pitchFamily="2" charset="77"/>
                </a:rPr>
              </a:br>
              <a:r>
                <a:rPr lang="sv-SE" sz="1400" dirty="0">
                  <a:solidFill>
                    <a:schemeClr val="bg1"/>
                  </a:solidFill>
                  <a:latin typeface="Greycliff CF" pitchFamily="2" charset="77"/>
                </a:rPr>
                <a:t>in </a:t>
              </a:r>
              <a:r>
                <a:rPr lang="sv-SE" sz="1400" dirty="0" err="1">
                  <a:solidFill>
                    <a:schemeClr val="bg1"/>
                  </a:solidFill>
                  <a:latin typeface="Greycliff CF" pitchFamily="2" charset="77"/>
                </a:rPr>
                <a:t>projects</a:t>
              </a:r>
              <a:endParaRPr lang="sv-SE" sz="1400" dirty="0">
                <a:solidFill>
                  <a:schemeClr val="bg1"/>
                </a:solidFill>
                <a:latin typeface="Greycliff CF" pitchFamily="2" charset="77"/>
              </a:endParaRPr>
            </a:p>
          </p:txBody>
        </p:sp>
      </p:grpSp>
      <p:grpSp>
        <p:nvGrpSpPr>
          <p:cNvPr id="18" name="Grupp 17">
            <a:extLst>
              <a:ext uri="{FF2B5EF4-FFF2-40B4-BE49-F238E27FC236}">
                <a16:creationId xmlns:a16="http://schemas.microsoft.com/office/drawing/2014/main" id="{E418214F-D932-8299-4BAA-3ED348990646}"/>
              </a:ext>
            </a:extLst>
          </p:cNvPr>
          <p:cNvGrpSpPr/>
          <p:nvPr/>
        </p:nvGrpSpPr>
        <p:grpSpPr>
          <a:xfrm>
            <a:off x="6273875" y="4170465"/>
            <a:ext cx="2743200" cy="1572275"/>
            <a:chOff x="661187" y="7242116"/>
            <a:chExt cx="2743200" cy="1572275"/>
          </a:xfrm>
        </p:grpSpPr>
        <p:sp>
          <p:nvSpPr>
            <p:cNvPr id="19" name="textruta 18">
              <a:extLst>
                <a:ext uri="{FF2B5EF4-FFF2-40B4-BE49-F238E27FC236}">
                  <a16:creationId xmlns:a16="http://schemas.microsoft.com/office/drawing/2014/main" id="{0325F143-934B-9F58-40B0-6629D1AED2E6}"/>
                </a:ext>
              </a:extLst>
            </p:cNvPr>
            <p:cNvSpPr txBox="1"/>
            <p:nvPr/>
          </p:nvSpPr>
          <p:spPr>
            <a:xfrm>
              <a:off x="763928" y="7242116"/>
              <a:ext cx="2640459" cy="1107996"/>
            </a:xfrm>
            <a:prstGeom prst="rect">
              <a:avLst/>
            </a:prstGeom>
            <a:noFill/>
          </p:spPr>
          <p:txBody>
            <a:bodyPr wrap="square" rtlCol="0">
              <a:spAutoFit/>
            </a:bodyPr>
            <a:lstStyle/>
            <a:p>
              <a:pPr algn="ctr"/>
              <a:r>
                <a:rPr lang="sv-SE" sz="6600" b="1">
                  <a:solidFill>
                    <a:schemeClr val="accent1"/>
                  </a:solidFill>
                  <a:latin typeface="Greycliff CF Heavy" pitchFamily="2" charset="77"/>
                </a:rPr>
                <a:t>100+</a:t>
              </a:r>
            </a:p>
          </p:txBody>
        </p:sp>
        <p:sp>
          <p:nvSpPr>
            <p:cNvPr id="20" name="textruta 19">
              <a:extLst>
                <a:ext uri="{FF2B5EF4-FFF2-40B4-BE49-F238E27FC236}">
                  <a16:creationId xmlns:a16="http://schemas.microsoft.com/office/drawing/2014/main" id="{3933607D-E12A-56ED-98D0-AD1E8E14170E}"/>
                </a:ext>
              </a:extLst>
            </p:cNvPr>
            <p:cNvSpPr txBox="1"/>
            <p:nvPr/>
          </p:nvSpPr>
          <p:spPr>
            <a:xfrm>
              <a:off x="661187" y="8291171"/>
              <a:ext cx="2640460" cy="523220"/>
            </a:xfrm>
            <a:prstGeom prst="rect">
              <a:avLst/>
            </a:prstGeom>
            <a:noFill/>
          </p:spPr>
          <p:txBody>
            <a:bodyPr wrap="square" rtlCol="0">
              <a:spAutoFit/>
            </a:bodyPr>
            <a:lstStyle/>
            <a:p>
              <a:pPr algn="ctr"/>
              <a:r>
                <a:rPr lang="sv-SE" sz="1400" dirty="0" err="1">
                  <a:solidFill>
                    <a:schemeClr val="bg1"/>
                  </a:solidFill>
                  <a:latin typeface="Greycliff CF" pitchFamily="2" charset="77"/>
                </a:rPr>
                <a:t>participants</a:t>
              </a:r>
              <a:r>
                <a:rPr lang="sv-SE" sz="1400" dirty="0">
                  <a:solidFill>
                    <a:schemeClr val="bg1"/>
                  </a:solidFill>
                  <a:latin typeface="Greycliff CF" pitchFamily="2" charset="77"/>
                </a:rPr>
                <a:t> at bi-</a:t>
              </a:r>
              <a:r>
                <a:rPr lang="sv-SE" sz="1400" dirty="0" err="1">
                  <a:solidFill>
                    <a:schemeClr val="bg1"/>
                  </a:solidFill>
                  <a:latin typeface="Greycliff CF" pitchFamily="2" charset="77"/>
                </a:rPr>
                <a:t>weekly</a:t>
              </a:r>
              <a:br>
                <a:rPr lang="sv-SE" sz="1400" dirty="0">
                  <a:solidFill>
                    <a:schemeClr val="bg1"/>
                  </a:solidFill>
                  <a:latin typeface="Greycliff CF" pitchFamily="2" charset="77"/>
                </a:rPr>
              </a:br>
              <a:r>
                <a:rPr lang="sv-SE" sz="1400" dirty="0">
                  <a:solidFill>
                    <a:schemeClr val="bg1"/>
                  </a:solidFill>
                  <a:latin typeface="Greycliff CF" pitchFamily="2" charset="77"/>
                </a:rPr>
                <a:t> </a:t>
              </a:r>
              <a:r>
                <a:rPr lang="sv-SE" sz="1400" dirty="0" err="1">
                  <a:solidFill>
                    <a:schemeClr val="bg1"/>
                  </a:solidFill>
                  <a:latin typeface="Greycliff CF" pitchFamily="2" charset="77"/>
                </a:rPr>
                <a:t>nlp</a:t>
              </a:r>
              <a:r>
                <a:rPr lang="sv-SE" sz="1400" dirty="0">
                  <a:solidFill>
                    <a:schemeClr val="bg1"/>
                  </a:solidFill>
                  <a:latin typeface="Greycliff CF" pitchFamily="2" charset="77"/>
                </a:rPr>
                <a:t> </a:t>
              </a:r>
              <a:r>
                <a:rPr lang="sv-SE" sz="1400" dirty="0" err="1">
                  <a:solidFill>
                    <a:schemeClr val="bg1"/>
                  </a:solidFill>
                  <a:latin typeface="Greycliff CF" pitchFamily="2" charset="77"/>
                </a:rPr>
                <a:t>seminars</a:t>
              </a:r>
              <a:endParaRPr lang="sv-SE" sz="1400" dirty="0">
                <a:solidFill>
                  <a:schemeClr val="bg1"/>
                </a:solidFill>
                <a:latin typeface="Greycliff CF" pitchFamily="2" charset="77"/>
              </a:endParaRPr>
            </a:p>
          </p:txBody>
        </p:sp>
      </p:grpSp>
      <p:sp>
        <p:nvSpPr>
          <p:cNvPr id="9" name="Rektangel 8">
            <a:extLst>
              <a:ext uri="{FF2B5EF4-FFF2-40B4-BE49-F238E27FC236}">
                <a16:creationId xmlns:a16="http://schemas.microsoft.com/office/drawing/2014/main" id="{280A0455-BF2F-78B1-4384-CE67C06FAE8A}"/>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Tree>
    <p:extLst>
      <p:ext uri="{BB962C8B-B14F-4D97-AF65-F5344CB8AC3E}">
        <p14:creationId xmlns:p14="http://schemas.microsoft.com/office/powerpoint/2010/main" val="1248912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909D017D-550C-3761-B5E2-5AE060FDBE3F}"/>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096000" y="0"/>
            <a:ext cx="6096000" cy="3458724"/>
          </a:xfrm>
          <a:prstGeom prst="rect">
            <a:avLst/>
          </a:prstGeom>
        </p:spPr>
      </p:pic>
      <p:sp>
        <p:nvSpPr>
          <p:cNvPr id="3" name="textruta 76">
            <a:extLst>
              <a:ext uri="{FF2B5EF4-FFF2-40B4-BE49-F238E27FC236}">
                <a16:creationId xmlns:a16="http://schemas.microsoft.com/office/drawing/2014/main" id="{8E7856E6-809D-C1A4-D10D-7521E9416142}"/>
              </a:ext>
            </a:extLst>
          </p:cNvPr>
          <p:cNvSpPr txBox="1"/>
          <p:nvPr/>
        </p:nvSpPr>
        <p:spPr>
          <a:xfrm>
            <a:off x="669600" y="907200"/>
            <a:ext cx="7302834" cy="1077218"/>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
                <a:srgbClr val="000000"/>
              </a:buClr>
              <a:buSzTx/>
              <a:buFontTx/>
              <a:buNone/>
              <a:tabLst/>
              <a:defRPr/>
            </a:pPr>
            <a:r>
              <a:rPr lang="en-US" sz="3200" b="1" dirty="0">
                <a:solidFill>
                  <a:schemeClr val="bg1"/>
                </a:solidFill>
                <a:latin typeface="Greycliff CF Heavy" pitchFamily="2" charset="77"/>
                <a:ea typeface="+mj-ea"/>
                <a:cs typeface="+mj-cs"/>
                <a:sym typeface="Arial"/>
              </a:rPr>
              <a:t>Decentralized AI &amp;</a:t>
            </a:r>
            <a:br>
              <a:rPr lang="en-US" sz="3200" b="1" dirty="0">
                <a:solidFill>
                  <a:schemeClr val="bg1"/>
                </a:solidFill>
                <a:latin typeface="Greycliff CF Heavy" pitchFamily="2" charset="77"/>
                <a:ea typeface="+mj-ea"/>
                <a:cs typeface="+mj-cs"/>
                <a:sym typeface="Arial"/>
              </a:rPr>
            </a:br>
            <a:r>
              <a:rPr lang="en-US" sz="3200" b="1" dirty="0">
                <a:solidFill>
                  <a:schemeClr val="bg1"/>
                </a:solidFill>
                <a:latin typeface="Greycliff CF Heavy" pitchFamily="2" charset="77"/>
                <a:ea typeface="+mj-ea"/>
                <a:cs typeface="+mj-cs"/>
                <a:sym typeface="Arial"/>
              </a:rPr>
              <a:t>Edge Learning Lab</a:t>
            </a:r>
          </a:p>
        </p:txBody>
      </p:sp>
      <p:sp>
        <p:nvSpPr>
          <p:cNvPr id="4" name="textruta 3">
            <a:extLst>
              <a:ext uri="{FF2B5EF4-FFF2-40B4-BE49-F238E27FC236}">
                <a16:creationId xmlns:a16="http://schemas.microsoft.com/office/drawing/2014/main" id="{E9CF7697-F80E-040B-1331-DF873753CAAC}"/>
              </a:ext>
            </a:extLst>
          </p:cNvPr>
          <p:cNvSpPr txBox="1"/>
          <p:nvPr/>
        </p:nvSpPr>
        <p:spPr>
          <a:xfrm>
            <a:off x="669600" y="2261921"/>
            <a:ext cx="4754710" cy="923330"/>
          </a:xfrm>
          <a:prstGeom prst="rect">
            <a:avLst/>
          </a:prstGeom>
          <a:noFill/>
        </p:spPr>
        <p:txBody>
          <a:bodyPr wrap="square" rtlCol="0">
            <a:spAutoFit/>
          </a:bodyPr>
          <a:lstStyle/>
          <a:p>
            <a:r>
              <a:rPr lang="en-US" dirty="0">
                <a:solidFill>
                  <a:schemeClr val="bg1"/>
                </a:solidFill>
                <a:latin typeface="Greycliff CF" pitchFamily="2" charset="77"/>
              </a:rPr>
              <a:t>The lab enables all partners to bring their use cases, learn and explore federated model training.</a:t>
            </a:r>
          </a:p>
        </p:txBody>
      </p:sp>
      <p:grpSp>
        <p:nvGrpSpPr>
          <p:cNvPr id="17" name="Grupp 16">
            <a:extLst>
              <a:ext uri="{FF2B5EF4-FFF2-40B4-BE49-F238E27FC236}">
                <a16:creationId xmlns:a16="http://schemas.microsoft.com/office/drawing/2014/main" id="{A5FB68E0-6EB8-F42E-1293-83338F837D4B}"/>
              </a:ext>
            </a:extLst>
          </p:cNvPr>
          <p:cNvGrpSpPr/>
          <p:nvPr/>
        </p:nvGrpSpPr>
        <p:grpSpPr>
          <a:xfrm>
            <a:off x="925487" y="4074502"/>
            <a:ext cx="3000201" cy="1387609"/>
            <a:chOff x="712824" y="7242116"/>
            <a:chExt cx="3000201" cy="1387609"/>
          </a:xfrm>
        </p:grpSpPr>
        <p:sp>
          <p:nvSpPr>
            <p:cNvPr id="11" name="textruta 10">
              <a:extLst>
                <a:ext uri="{FF2B5EF4-FFF2-40B4-BE49-F238E27FC236}">
                  <a16:creationId xmlns:a16="http://schemas.microsoft.com/office/drawing/2014/main" id="{05BD39D7-93FB-3C71-454C-23A37B0BF8FA}"/>
                </a:ext>
              </a:extLst>
            </p:cNvPr>
            <p:cNvSpPr txBox="1"/>
            <p:nvPr/>
          </p:nvSpPr>
          <p:spPr>
            <a:xfrm>
              <a:off x="892694"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30+</a:t>
              </a:r>
            </a:p>
          </p:txBody>
        </p:sp>
        <p:sp>
          <p:nvSpPr>
            <p:cNvPr id="12" name="textruta 11">
              <a:extLst>
                <a:ext uri="{FF2B5EF4-FFF2-40B4-BE49-F238E27FC236}">
                  <a16:creationId xmlns:a16="http://schemas.microsoft.com/office/drawing/2014/main" id="{DB248DFF-5235-A803-0A85-FA9296C5061F}"/>
                </a:ext>
              </a:extLst>
            </p:cNvPr>
            <p:cNvSpPr txBox="1"/>
            <p:nvPr/>
          </p:nvSpPr>
          <p:spPr>
            <a:xfrm>
              <a:off x="712824" y="8291171"/>
              <a:ext cx="3000201" cy="338554"/>
            </a:xfrm>
            <a:prstGeom prst="rect">
              <a:avLst/>
            </a:prstGeom>
            <a:noFill/>
          </p:spPr>
          <p:txBody>
            <a:bodyPr wrap="square" rtlCol="0">
              <a:spAutoFit/>
            </a:bodyPr>
            <a:lstStyle/>
            <a:p>
              <a:pPr algn="ctr"/>
              <a:r>
                <a:rPr lang="sv-SE" sz="1600" dirty="0" err="1">
                  <a:solidFill>
                    <a:schemeClr val="bg1"/>
                  </a:solidFill>
                  <a:latin typeface="Greycliff CF" pitchFamily="2" charset="77"/>
                </a:rPr>
                <a:t>edge</a:t>
              </a:r>
              <a:r>
                <a:rPr lang="sv-SE" sz="1600" dirty="0">
                  <a:solidFill>
                    <a:schemeClr val="bg1"/>
                  </a:solidFill>
                  <a:latin typeface="Greycliff CF" pitchFamily="2" charset="77"/>
                </a:rPr>
                <a:t> </a:t>
              </a:r>
              <a:r>
                <a:rPr lang="sv-SE" sz="1600" dirty="0" err="1">
                  <a:solidFill>
                    <a:schemeClr val="bg1"/>
                  </a:solidFill>
                  <a:latin typeface="Greycliff CF" pitchFamily="2" charset="77"/>
                </a:rPr>
                <a:t>learning</a:t>
              </a:r>
              <a:r>
                <a:rPr lang="sv-SE" sz="1600" dirty="0">
                  <a:solidFill>
                    <a:schemeClr val="bg1"/>
                  </a:solidFill>
                  <a:latin typeface="Greycliff CF" pitchFamily="2" charset="77"/>
                </a:rPr>
                <a:t> </a:t>
              </a:r>
              <a:r>
                <a:rPr lang="sv-SE" sz="1600" dirty="0" err="1">
                  <a:solidFill>
                    <a:schemeClr val="bg1"/>
                  </a:solidFill>
                  <a:latin typeface="Greycliff CF" pitchFamily="2" charset="77"/>
                </a:rPr>
                <a:t>projects</a:t>
              </a:r>
              <a:endParaRPr lang="sv-SE" sz="1600" dirty="0">
                <a:solidFill>
                  <a:schemeClr val="bg1"/>
                </a:solidFill>
                <a:latin typeface="Greycliff CF" pitchFamily="2" charset="77"/>
              </a:endParaRPr>
            </a:p>
          </p:txBody>
        </p:sp>
      </p:grpSp>
      <p:grpSp>
        <p:nvGrpSpPr>
          <p:cNvPr id="18" name="Grupp 17">
            <a:extLst>
              <a:ext uri="{FF2B5EF4-FFF2-40B4-BE49-F238E27FC236}">
                <a16:creationId xmlns:a16="http://schemas.microsoft.com/office/drawing/2014/main" id="{4C4EB3FA-165C-3727-814B-9CD118E94DE4}"/>
              </a:ext>
            </a:extLst>
          </p:cNvPr>
          <p:cNvGrpSpPr/>
          <p:nvPr/>
        </p:nvGrpSpPr>
        <p:grpSpPr>
          <a:xfrm>
            <a:off x="5027627" y="4060420"/>
            <a:ext cx="2640459" cy="1880052"/>
            <a:chOff x="643739" y="7242116"/>
            <a:chExt cx="2640459" cy="1880052"/>
          </a:xfrm>
        </p:grpSpPr>
        <p:sp>
          <p:nvSpPr>
            <p:cNvPr id="19" name="textruta 18">
              <a:extLst>
                <a:ext uri="{FF2B5EF4-FFF2-40B4-BE49-F238E27FC236}">
                  <a16:creationId xmlns:a16="http://schemas.microsoft.com/office/drawing/2014/main" id="{9A88BD63-B478-DB14-BCE5-B6B8043B9FFB}"/>
                </a:ext>
              </a:extLst>
            </p:cNvPr>
            <p:cNvSpPr txBox="1"/>
            <p:nvPr/>
          </p:nvSpPr>
          <p:spPr>
            <a:xfrm>
              <a:off x="643739"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60+</a:t>
              </a:r>
            </a:p>
          </p:txBody>
        </p:sp>
        <p:sp>
          <p:nvSpPr>
            <p:cNvPr id="20" name="textruta 19">
              <a:extLst>
                <a:ext uri="{FF2B5EF4-FFF2-40B4-BE49-F238E27FC236}">
                  <a16:creationId xmlns:a16="http://schemas.microsoft.com/office/drawing/2014/main" id="{17F8F628-444D-76EC-A32B-1D314CE79BCF}"/>
                </a:ext>
              </a:extLst>
            </p:cNvPr>
            <p:cNvSpPr txBox="1"/>
            <p:nvPr/>
          </p:nvSpPr>
          <p:spPr>
            <a:xfrm>
              <a:off x="712825" y="8291171"/>
              <a:ext cx="2502288" cy="830997"/>
            </a:xfrm>
            <a:prstGeom prst="rect">
              <a:avLst/>
            </a:prstGeom>
            <a:noFill/>
          </p:spPr>
          <p:txBody>
            <a:bodyPr wrap="square" rtlCol="0">
              <a:spAutoFit/>
            </a:bodyPr>
            <a:lstStyle/>
            <a:p>
              <a:pPr algn="ctr"/>
              <a:r>
                <a:rPr lang="sv-SE" sz="1600" dirty="0">
                  <a:solidFill>
                    <a:schemeClr val="bg2"/>
                  </a:solidFill>
                  <a:latin typeface="Greycliff CF" pitchFamily="2" charset="77"/>
                </a:rPr>
                <a:t>MSEK </a:t>
              </a:r>
              <a:r>
                <a:rPr lang="sv-SE" sz="1600" b="0" i="0" dirty="0">
                  <a:solidFill>
                    <a:schemeClr val="bg2"/>
                  </a:solidFill>
                  <a:effectLst/>
                  <a:latin typeface="Greycliff CF" pitchFamily="2" charset="77"/>
                </a:rPr>
                <a:t>total partner </a:t>
              </a:r>
              <a:r>
                <a:rPr lang="sv-SE" sz="1600" b="0" i="0" dirty="0" err="1">
                  <a:solidFill>
                    <a:schemeClr val="bg2"/>
                  </a:solidFill>
                  <a:effectLst/>
                  <a:latin typeface="Greycliff CF" pitchFamily="2" charset="77"/>
                </a:rPr>
                <a:t>contributions</a:t>
              </a:r>
              <a:r>
                <a:rPr lang="sv-SE" sz="1600" b="0" i="0" dirty="0">
                  <a:solidFill>
                    <a:schemeClr val="bg2"/>
                  </a:solidFill>
                  <a:effectLst/>
                  <a:latin typeface="Greycliff CF" pitchFamily="2" charset="77"/>
                </a:rPr>
                <a:t> in </a:t>
              </a:r>
              <a:r>
                <a:rPr lang="sv-SE" sz="1600" b="0" i="0" dirty="0" err="1">
                  <a:solidFill>
                    <a:schemeClr val="bg2"/>
                  </a:solidFill>
                  <a:effectLst/>
                  <a:latin typeface="Greycliff CF" pitchFamily="2" charset="77"/>
                </a:rPr>
                <a:t>infrastructure</a:t>
              </a:r>
              <a:r>
                <a:rPr lang="sv-SE" sz="1600" dirty="0">
                  <a:solidFill>
                    <a:schemeClr val="bg2"/>
                  </a:solidFill>
                  <a:latin typeface="Greycliff CF" pitchFamily="2" charset="77"/>
                </a:rPr>
                <a:t> (</a:t>
              </a:r>
              <a:r>
                <a:rPr lang="sv-SE" sz="1600" b="0" i="0" dirty="0">
                  <a:solidFill>
                    <a:schemeClr val="bg2"/>
                  </a:solidFill>
                  <a:effectLst/>
                  <a:latin typeface="Greycliff CF" pitchFamily="2" charset="77"/>
                </a:rPr>
                <a:t>2023)</a:t>
              </a:r>
              <a:endParaRPr lang="sv-SE" sz="1600" dirty="0">
                <a:solidFill>
                  <a:schemeClr val="bg2"/>
                </a:solidFill>
                <a:latin typeface="Greycliff CF" pitchFamily="2" charset="77"/>
              </a:endParaRPr>
            </a:p>
          </p:txBody>
        </p:sp>
      </p:grpSp>
      <p:grpSp>
        <p:nvGrpSpPr>
          <p:cNvPr id="21" name="Grupp 20">
            <a:extLst>
              <a:ext uri="{FF2B5EF4-FFF2-40B4-BE49-F238E27FC236}">
                <a16:creationId xmlns:a16="http://schemas.microsoft.com/office/drawing/2014/main" id="{CA37E802-31C4-8490-310B-944E5E5C3522}"/>
              </a:ext>
            </a:extLst>
          </p:cNvPr>
          <p:cNvGrpSpPr/>
          <p:nvPr/>
        </p:nvGrpSpPr>
        <p:grpSpPr>
          <a:xfrm>
            <a:off x="8790551" y="4000645"/>
            <a:ext cx="2640459" cy="1633830"/>
            <a:chOff x="763928" y="7242116"/>
            <a:chExt cx="2640459" cy="1633830"/>
          </a:xfrm>
        </p:grpSpPr>
        <p:sp>
          <p:nvSpPr>
            <p:cNvPr id="22" name="textruta 21">
              <a:extLst>
                <a:ext uri="{FF2B5EF4-FFF2-40B4-BE49-F238E27FC236}">
                  <a16:creationId xmlns:a16="http://schemas.microsoft.com/office/drawing/2014/main" id="{D41AD8A3-0788-3609-DACE-6429564F33D5}"/>
                </a:ext>
              </a:extLst>
            </p:cNvPr>
            <p:cNvSpPr txBox="1"/>
            <p:nvPr/>
          </p:nvSpPr>
          <p:spPr>
            <a:xfrm>
              <a:off x="763928"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16+</a:t>
              </a:r>
            </a:p>
          </p:txBody>
        </p:sp>
        <p:sp>
          <p:nvSpPr>
            <p:cNvPr id="23" name="textruta 22">
              <a:extLst>
                <a:ext uri="{FF2B5EF4-FFF2-40B4-BE49-F238E27FC236}">
                  <a16:creationId xmlns:a16="http://schemas.microsoft.com/office/drawing/2014/main" id="{99A061F4-E172-C4DC-571E-F0A8B2EFD458}"/>
                </a:ext>
              </a:extLst>
            </p:cNvPr>
            <p:cNvSpPr txBox="1"/>
            <p:nvPr/>
          </p:nvSpPr>
          <p:spPr>
            <a:xfrm>
              <a:off x="843457" y="8291171"/>
              <a:ext cx="2475962" cy="584775"/>
            </a:xfrm>
            <a:prstGeom prst="rect">
              <a:avLst/>
            </a:prstGeom>
            <a:noFill/>
          </p:spPr>
          <p:txBody>
            <a:bodyPr wrap="square" rtlCol="0">
              <a:spAutoFit/>
            </a:bodyPr>
            <a:lstStyle/>
            <a:p>
              <a:pPr algn="ctr"/>
              <a:r>
                <a:rPr lang="sv-SE" sz="1600" dirty="0">
                  <a:solidFill>
                    <a:schemeClr val="bg1"/>
                  </a:solidFill>
                  <a:latin typeface="Greycliff CF" pitchFamily="2" charset="77"/>
                </a:rPr>
                <a:t>partners </a:t>
              </a:r>
              <a:r>
                <a:rPr lang="sv-SE" sz="1600" dirty="0" err="1">
                  <a:solidFill>
                    <a:schemeClr val="bg1"/>
                  </a:solidFill>
                  <a:latin typeface="Greycliff CF" pitchFamily="2" charset="77"/>
                </a:rPr>
                <a:t>learning</a:t>
              </a:r>
              <a:r>
                <a:rPr lang="sv-SE" sz="1600" dirty="0">
                  <a:solidFill>
                    <a:schemeClr val="bg1"/>
                  </a:solidFill>
                  <a:latin typeface="Greycliff CF" pitchFamily="2" charset="77"/>
                </a:rPr>
                <a:t> and </a:t>
              </a:r>
              <a:r>
                <a:rPr lang="sv-SE" sz="1600" dirty="0" err="1">
                  <a:solidFill>
                    <a:schemeClr val="bg1"/>
                  </a:solidFill>
                  <a:latin typeface="Greycliff CF" pitchFamily="2" charset="77"/>
                </a:rPr>
                <a:t>contributing</a:t>
              </a:r>
              <a:endParaRPr lang="sv-SE" sz="1600" dirty="0">
                <a:solidFill>
                  <a:schemeClr val="bg1"/>
                </a:solidFill>
                <a:latin typeface="Greycliff CF" pitchFamily="2" charset="77"/>
              </a:endParaRPr>
            </a:p>
          </p:txBody>
        </p:sp>
      </p:grpSp>
      <p:sp>
        <p:nvSpPr>
          <p:cNvPr id="5" name="Rektangel 4">
            <a:extLst>
              <a:ext uri="{FF2B5EF4-FFF2-40B4-BE49-F238E27FC236}">
                <a16:creationId xmlns:a16="http://schemas.microsoft.com/office/drawing/2014/main" id="{FEFDF077-C483-46D2-A850-6F2CCB6D4B7D}"/>
              </a:ext>
            </a:extLst>
          </p:cNvPr>
          <p:cNvSpPr/>
          <p:nvPr/>
        </p:nvSpPr>
        <p:spPr>
          <a:xfrm>
            <a:off x="0" y="0"/>
            <a:ext cx="391442" cy="68540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Tree>
    <p:extLst>
      <p:ext uri="{BB962C8B-B14F-4D97-AF65-F5344CB8AC3E}">
        <p14:creationId xmlns:p14="http://schemas.microsoft.com/office/powerpoint/2010/main" val="1872889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6BBA271-8BE9-1FC6-3ACA-2EF1B9625F44}"/>
              </a:ext>
            </a:extLst>
          </p:cNvPr>
          <p:cNvSpPr/>
          <p:nvPr/>
        </p:nvSpPr>
        <p:spPr>
          <a:xfrm>
            <a:off x="391442" y="0"/>
            <a:ext cx="11800558" cy="36053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sp>
        <p:nvSpPr>
          <p:cNvPr id="6" name="Rektangel 5">
            <a:extLst>
              <a:ext uri="{FF2B5EF4-FFF2-40B4-BE49-F238E27FC236}">
                <a16:creationId xmlns:a16="http://schemas.microsoft.com/office/drawing/2014/main" id="{31C076FC-8A7B-2745-F5C1-6F655A9D8C8B}"/>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grpSp>
        <p:nvGrpSpPr>
          <p:cNvPr id="2" name="Grupp 1">
            <a:extLst>
              <a:ext uri="{FF2B5EF4-FFF2-40B4-BE49-F238E27FC236}">
                <a16:creationId xmlns:a16="http://schemas.microsoft.com/office/drawing/2014/main" id="{DEADDC6D-E02B-A545-1FE8-A3D9D7F2CDFB}"/>
              </a:ext>
            </a:extLst>
          </p:cNvPr>
          <p:cNvGrpSpPr/>
          <p:nvPr/>
        </p:nvGrpSpPr>
        <p:grpSpPr>
          <a:xfrm>
            <a:off x="409748" y="4458152"/>
            <a:ext cx="3000201" cy="1387609"/>
            <a:chOff x="404186" y="7242116"/>
            <a:chExt cx="3000201" cy="1387609"/>
          </a:xfrm>
        </p:grpSpPr>
        <p:sp>
          <p:nvSpPr>
            <p:cNvPr id="7" name="textruta 6">
              <a:extLst>
                <a:ext uri="{FF2B5EF4-FFF2-40B4-BE49-F238E27FC236}">
                  <a16:creationId xmlns:a16="http://schemas.microsoft.com/office/drawing/2014/main" id="{0B9ACE57-66AC-65A1-772D-1AD43938A53D}"/>
                </a:ext>
              </a:extLst>
            </p:cNvPr>
            <p:cNvSpPr txBox="1"/>
            <p:nvPr/>
          </p:nvSpPr>
          <p:spPr>
            <a:xfrm>
              <a:off x="552042" y="7242116"/>
              <a:ext cx="2640459"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8</a:t>
              </a:r>
            </a:p>
          </p:txBody>
        </p:sp>
        <p:sp>
          <p:nvSpPr>
            <p:cNvPr id="8" name="textruta 7">
              <a:extLst>
                <a:ext uri="{FF2B5EF4-FFF2-40B4-BE49-F238E27FC236}">
                  <a16:creationId xmlns:a16="http://schemas.microsoft.com/office/drawing/2014/main" id="{FD15E32A-7806-4926-BBB2-D98DC30AD9C1}"/>
                </a:ext>
              </a:extLst>
            </p:cNvPr>
            <p:cNvSpPr txBox="1"/>
            <p:nvPr/>
          </p:nvSpPr>
          <p:spPr>
            <a:xfrm>
              <a:off x="404186" y="8291171"/>
              <a:ext cx="3000201" cy="338554"/>
            </a:xfrm>
            <a:prstGeom prst="rect">
              <a:avLst/>
            </a:prstGeom>
            <a:noFill/>
          </p:spPr>
          <p:txBody>
            <a:bodyPr wrap="square" rtlCol="0">
              <a:spAutoFit/>
            </a:bodyPr>
            <a:lstStyle/>
            <a:p>
              <a:pPr algn="ctr"/>
              <a:r>
                <a:rPr lang="sv-SE" sz="1600" dirty="0" err="1">
                  <a:solidFill>
                    <a:schemeClr val="bg1"/>
                  </a:solidFill>
                  <a:latin typeface="Greycliff CF" pitchFamily="2" charset="77"/>
                </a:rPr>
                <a:t>networking</a:t>
              </a:r>
              <a:r>
                <a:rPr lang="sv-SE" sz="1600" dirty="0">
                  <a:solidFill>
                    <a:schemeClr val="bg1"/>
                  </a:solidFill>
                  <a:latin typeface="Greycliff CF" pitchFamily="2" charset="77"/>
                </a:rPr>
                <a:t> </a:t>
              </a:r>
              <a:r>
                <a:rPr lang="sv-SE" sz="1600" dirty="0" err="1">
                  <a:solidFill>
                    <a:schemeClr val="bg1"/>
                  </a:solidFill>
                  <a:latin typeface="Greycliff CF" pitchFamily="2" charset="77"/>
                </a:rPr>
                <a:t>groups</a:t>
              </a:r>
              <a:endParaRPr lang="sv-SE" sz="1600" dirty="0">
                <a:solidFill>
                  <a:schemeClr val="bg1"/>
                </a:solidFill>
                <a:latin typeface="Greycliff CF" pitchFamily="2" charset="77"/>
              </a:endParaRPr>
            </a:p>
          </p:txBody>
        </p:sp>
      </p:grpSp>
      <p:grpSp>
        <p:nvGrpSpPr>
          <p:cNvPr id="9" name="Grupp 8">
            <a:extLst>
              <a:ext uri="{FF2B5EF4-FFF2-40B4-BE49-F238E27FC236}">
                <a16:creationId xmlns:a16="http://schemas.microsoft.com/office/drawing/2014/main" id="{37DA836D-69FF-569A-192A-655BE6A459CE}"/>
              </a:ext>
            </a:extLst>
          </p:cNvPr>
          <p:cNvGrpSpPr/>
          <p:nvPr/>
        </p:nvGrpSpPr>
        <p:grpSpPr>
          <a:xfrm>
            <a:off x="3345918" y="4452645"/>
            <a:ext cx="4045481" cy="1880052"/>
            <a:chOff x="164429" y="7242116"/>
            <a:chExt cx="3636896" cy="1880052"/>
          </a:xfrm>
        </p:grpSpPr>
        <p:sp>
          <p:nvSpPr>
            <p:cNvPr id="10" name="textruta 9">
              <a:extLst>
                <a:ext uri="{FF2B5EF4-FFF2-40B4-BE49-F238E27FC236}">
                  <a16:creationId xmlns:a16="http://schemas.microsoft.com/office/drawing/2014/main" id="{2855BFBF-3ACE-1D32-0121-BEB963A666B6}"/>
                </a:ext>
              </a:extLst>
            </p:cNvPr>
            <p:cNvSpPr txBox="1"/>
            <p:nvPr/>
          </p:nvSpPr>
          <p:spPr>
            <a:xfrm>
              <a:off x="435484" y="7242116"/>
              <a:ext cx="2968903"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5 000+</a:t>
              </a:r>
            </a:p>
          </p:txBody>
        </p:sp>
        <p:sp>
          <p:nvSpPr>
            <p:cNvPr id="11" name="textruta 10">
              <a:extLst>
                <a:ext uri="{FF2B5EF4-FFF2-40B4-BE49-F238E27FC236}">
                  <a16:creationId xmlns:a16="http://schemas.microsoft.com/office/drawing/2014/main" id="{05DCADD2-9674-03DA-95D5-27F0BA0F494A}"/>
                </a:ext>
              </a:extLst>
            </p:cNvPr>
            <p:cNvSpPr txBox="1"/>
            <p:nvPr/>
          </p:nvSpPr>
          <p:spPr>
            <a:xfrm>
              <a:off x="164429" y="8291171"/>
              <a:ext cx="3636896" cy="830997"/>
            </a:xfrm>
            <a:prstGeom prst="rect">
              <a:avLst/>
            </a:prstGeom>
            <a:noFill/>
          </p:spPr>
          <p:txBody>
            <a:bodyPr wrap="square" rtlCol="0">
              <a:noAutofit/>
            </a:bodyPr>
            <a:lstStyle/>
            <a:p>
              <a:pPr algn="ctr"/>
              <a:r>
                <a:rPr lang="sv-SE" sz="1600" dirty="0" err="1">
                  <a:solidFill>
                    <a:schemeClr val="bg1"/>
                  </a:solidFill>
                  <a:latin typeface="Greycliff CF" pitchFamily="2" charset="77"/>
                </a:rPr>
                <a:t>participants</a:t>
              </a:r>
              <a:r>
                <a:rPr lang="sv-SE" sz="1600" dirty="0">
                  <a:solidFill>
                    <a:schemeClr val="bg1"/>
                  </a:solidFill>
                  <a:latin typeface="Greycliff CF" pitchFamily="2" charset="77"/>
                </a:rPr>
                <a:t> </a:t>
              </a:r>
              <a:r>
                <a:rPr lang="sv-SE" sz="1600" dirty="0" err="1">
                  <a:solidFill>
                    <a:schemeClr val="bg1"/>
                  </a:solidFill>
                  <a:latin typeface="Greycliff CF" pitchFamily="2" charset="77"/>
                </a:rPr>
                <a:t>spent</a:t>
              </a:r>
              <a:r>
                <a:rPr lang="sv-SE" sz="1600" dirty="0">
                  <a:solidFill>
                    <a:schemeClr val="bg1"/>
                  </a:solidFill>
                  <a:latin typeface="Greycliff CF" pitchFamily="2" charset="77"/>
                </a:rPr>
                <a:t> 14 000+ </a:t>
              </a:r>
              <a:r>
                <a:rPr lang="sv-SE" sz="1600" dirty="0" err="1">
                  <a:solidFill>
                    <a:schemeClr val="bg1"/>
                  </a:solidFill>
                  <a:latin typeface="Greycliff CF" pitchFamily="2" charset="77"/>
                </a:rPr>
                <a:t>hours</a:t>
              </a:r>
              <a:r>
                <a:rPr lang="sv-SE" sz="1600" dirty="0">
                  <a:solidFill>
                    <a:schemeClr val="bg1"/>
                  </a:solidFill>
                  <a:latin typeface="Greycliff CF" pitchFamily="2" charset="77"/>
                </a:rPr>
                <a:t> in 88 events, </a:t>
              </a:r>
              <a:r>
                <a:rPr lang="sv-SE" sz="1600" dirty="0" err="1">
                  <a:solidFill>
                    <a:schemeClr val="bg1"/>
                  </a:solidFill>
                  <a:latin typeface="Greycliff CF" pitchFamily="2" charset="77"/>
                </a:rPr>
                <a:t>seminars</a:t>
              </a:r>
              <a:r>
                <a:rPr lang="sv-SE" sz="1600" dirty="0">
                  <a:solidFill>
                    <a:schemeClr val="bg1"/>
                  </a:solidFill>
                  <a:latin typeface="Greycliff CF" pitchFamily="2" charset="77"/>
                </a:rPr>
                <a:t>, and workshops in 2023</a:t>
              </a:r>
            </a:p>
          </p:txBody>
        </p:sp>
      </p:grpSp>
      <p:grpSp>
        <p:nvGrpSpPr>
          <p:cNvPr id="12" name="Grupp 11">
            <a:extLst>
              <a:ext uri="{FF2B5EF4-FFF2-40B4-BE49-F238E27FC236}">
                <a16:creationId xmlns:a16="http://schemas.microsoft.com/office/drawing/2014/main" id="{7CF64AB6-C55C-5704-96C7-B50AAECD4143}"/>
              </a:ext>
            </a:extLst>
          </p:cNvPr>
          <p:cNvGrpSpPr/>
          <p:nvPr/>
        </p:nvGrpSpPr>
        <p:grpSpPr>
          <a:xfrm>
            <a:off x="7656646" y="4452645"/>
            <a:ext cx="3796736" cy="1633830"/>
            <a:chOff x="373600" y="7242116"/>
            <a:chExt cx="3397404" cy="1633830"/>
          </a:xfrm>
        </p:grpSpPr>
        <p:sp>
          <p:nvSpPr>
            <p:cNvPr id="13" name="textruta 12">
              <a:extLst>
                <a:ext uri="{FF2B5EF4-FFF2-40B4-BE49-F238E27FC236}">
                  <a16:creationId xmlns:a16="http://schemas.microsoft.com/office/drawing/2014/main" id="{8EABAAB4-7274-62E8-9BAF-E7A4FF9638EC}"/>
                </a:ext>
              </a:extLst>
            </p:cNvPr>
            <p:cNvSpPr txBox="1"/>
            <p:nvPr/>
          </p:nvSpPr>
          <p:spPr>
            <a:xfrm>
              <a:off x="528318" y="7242116"/>
              <a:ext cx="3242686" cy="1200329"/>
            </a:xfrm>
            <a:prstGeom prst="rect">
              <a:avLst/>
            </a:prstGeom>
            <a:noFill/>
          </p:spPr>
          <p:txBody>
            <a:bodyPr wrap="square" rtlCol="0">
              <a:spAutoFit/>
            </a:bodyPr>
            <a:lstStyle/>
            <a:p>
              <a:pPr algn="ctr"/>
              <a:r>
                <a:rPr lang="sv-SE" sz="7200" b="1" dirty="0">
                  <a:solidFill>
                    <a:schemeClr val="accent1"/>
                  </a:solidFill>
                  <a:latin typeface="Greycliff CF Heavy" pitchFamily="2" charset="77"/>
                </a:rPr>
                <a:t>10 000+</a:t>
              </a:r>
            </a:p>
          </p:txBody>
        </p:sp>
        <p:sp>
          <p:nvSpPr>
            <p:cNvPr id="14" name="textruta 13">
              <a:extLst>
                <a:ext uri="{FF2B5EF4-FFF2-40B4-BE49-F238E27FC236}">
                  <a16:creationId xmlns:a16="http://schemas.microsoft.com/office/drawing/2014/main" id="{90A39EA0-BA24-2859-2F50-CFFD1B422CE9}"/>
                </a:ext>
              </a:extLst>
            </p:cNvPr>
            <p:cNvSpPr txBox="1"/>
            <p:nvPr/>
          </p:nvSpPr>
          <p:spPr>
            <a:xfrm>
              <a:off x="373600" y="8291171"/>
              <a:ext cx="3242686" cy="584775"/>
            </a:xfrm>
            <a:prstGeom prst="rect">
              <a:avLst/>
            </a:prstGeom>
            <a:noFill/>
          </p:spPr>
          <p:txBody>
            <a:bodyPr wrap="square" rtlCol="0">
              <a:spAutoFit/>
            </a:bodyPr>
            <a:lstStyle/>
            <a:p>
              <a:pPr algn="ctr"/>
              <a:r>
                <a:rPr lang="sv-SE" sz="1600" dirty="0" err="1">
                  <a:solidFill>
                    <a:schemeClr val="bg1"/>
                  </a:solidFill>
                  <a:latin typeface="Greycliff CF" pitchFamily="2" charset="77"/>
                </a:rPr>
                <a:t>registered</a:t>
              </a:r>
              <a:r>
                <a:rPr lang="sv-SE" sz="1600" dirty="0">
                  <a:solidFill>
                    <a:schemeClr val="bg1"/>
                  </a:solidFill>
                  <a:latin typeface="Greycliff CF" pitchFamily="2" charset="77"/>
                </a:rPr>
                <a:t> </a:t>
              </a:r>
              <a:r>
                <a:rPr lang="sv-SE" sz="1600" dirty="0" err="1">
                  <a:solidFill>
                    <a:schemeClr val="bg1"/>
                  </a:solidFill>
                  <a:latin typeface="Greycliff CF" pitchFamily="2" charset="77"/>
                </a:rPr>
                <a:t>users</a:t>
              </a:r>
              <a:r>
                <a:rPr lang="sv-SE" sz="1600" dirty="0">
                  <a:solidFill>
                    <a:schemeClr val="bg1"/>
                  </a:solidFill>
                  <a:latin typeface="Greycliff CF" pitchFamily="2" charset="77"/>
                </a:rPr>
                <a:t> from 500+ </a:t>
              </a:r>
              <a:r>
                <a:rPr lang="sv-SE" sz="1600" dirty="0" err="1">
                  <a:solidFill>
                    <a:schemeClr val="bg1"/>
                  </a:solidFill>
                  <a:latin typeface="Greycliff CF" pitchFamily="2" charset="77"/>
                </a:rPr>
                <a:t>organizations</a:t>
              </a:r>
              <a:r>
                <a:rPr lang="sv-SE" sz="1600" dirty="0">
                  <a:solidFill>
                    <a:schemeClr val="bg1"/>
                  </a:solidFill>
                  <a:latin typeface="Greycliff CF" pitchFamily="2" charset="77"/>
                </a:rPr>
                <a:t> on My AI, 2024</a:t>
              </a:r>
            </a:p>
          </p:txBody>
        </p:sp>
      </p:grpSp>
      <p:pic>
        <p:nvPicPr>
          <p:cNvPr id="17" name="Bildobjekt 16" descr="En bild som visar tänd, tecken, mörk, stor&#10;&#10;Automatiskt genererad beskrivning">
            <a:extLst>
              <a:ext uri="{FF2B5EF4-FFF2-40B4-BE49-F238E27FC236}">
                <a16:creationId xmlns:a16="http://schemas.microsoft.com/office/drawing/2014/main" id="{A1BA8BC2-15C3-A0E5-7993-2B317CC2B6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1308" y="476250"/>
            <a:ext cx="765708" cy="765708"/>
          </a:xfrm>
          <a:prstGeom prst="rect">
            <a:avLst/>
          </a:prstGeom>
        </p:spPr>
      </p:pic>
      <p:sp>
        <p:nvSpPr>
          <p:cNvPr id="18" name="textruta 17">
            <a:extLst>
              <a:ext uri="{FF2B5EF4-FFF2-40B4-BE49-F238E27FC236}">
                <a16:creationId xmlns:a16="http://schemas.microsoft.com/office/drawing/2014/main" id="{0541EB8F-F495-DA51-2DE3-2BA858B1AFB4}"/>
              </a:ext>
            </a:extLst>
          </p:cNvPr>
          <p:cNvSpPr txBox="1"/>
          <p:nvPr/>
        </p:nvSpPr>
        <p:spPr>
          <a:xfrm>
            <a:off x="669600" y="1528187"/>
            <a:ext cx="7348996" cy="1419619"/>
          </a:xfrm>
          <a:prstGeom prst="rect">
            <a:avLst/>
          </a:prstGeom>
          <a:noFill/>
        </p:spPr>
        <p:txBody>
          <a:bodyPr wrap="square" rtlCol="0">
            <a:spAutoFit/>
          </a:bodyPr>
          <a:lstStyle/>
          <a:p>
            <a:pPr>
              <a:lnSpc>
                <a:spcPts val="2600"/>
              </a:lnSpc>
            </a:pPr>
            <a:r>
              <a:rPr lang="sv-SE" sz="2000" dirty="0" err="1">
                <a:latin typeface="Greycliff CF" pitchFamily="2" charset="77"/>
              </a:rPr>
              <a:t>Every</a:t>
            </a:r>
            <a:r>
              <a:rPr lang="sv-SE" sz="2000" dirty="0">
                <a:latin typeface="Greycliff CF" pitchFamily="2" charset="77"/>
              </a:rPr>
              <a:t> </a:t>
            </a:r>
            <a:r>
              <a:rPr lang="sv-SE" sz="2000" dirty="0" err="1">
                <a:latin typeface="Greycliff CF" pitchFamily="2" charset="77"/>
              </a:rPr>
              <a:t>organization</a:t>
            </a:r>
            <a:r>
              <a:rPr lang="sv-SE" sz="2000" dirty="0">
                <a:latin typeface="Greycliff CF" pitchFamily="2" charset="77"/>
              </a:rPr>
              <a:t> </a:t>
            </a:r>
            <a:r>
              <a:rPr lang="sv-SE" sz="2000" dirty="0" err="1">
                <a:latin typeface="Greycliff CF" pitchFamily="2" charset="77"/>
              </a:rPr>
              <a:t>using</a:t>
            </a:r>
            <a:r>
              <a:rPr lang="sv-SE" sz="2000" dirty="0">
                <a:latin typeface="Greycliff CF" pitchFamily="2" charset="77"/>
              </a:rPr>
              <a:t> AI </a:t>
            </a:r>
            <a:r>
              <a:rPr lang="sv-SE" sz="2000" dirty="0" err="1">
                <a:latin typeface="Greycliff CF" pitchFamily="2" charset="77"/>
              </a:rPr>
              <a:t>needs</a:t>
            </a:r>
            <a:r>
              <a:rPr lang="sv-SE" sz="2000" dirty="0">
                <a:latin typeface="Greycliff CF" pitchFamily="2" charset="77"/>
              </a:rPr>
              <a:t> </a:t>
            </a:r>
            <a:r>
              <a:rPr lang="sv-SE" sz="2000" dirty="0" err="1">
                <a:latin typeface="Greycliff CF" pitchFamily="2" charset="77"/>
              </a:rPr>
              <a:t>their</a:t>
            </a:r>
            <a:r>
              <a:rPr lang="sv-SE" sz="2000" dirty="0">
                <a:latin typeface="Greycliff CF" pitchFamily="2" charset="77"/>
              </a:rPr>
              <a:t> </a:t>
            </a:r>
            <a:r>
              <a:rPr lang="sv-SE" sz="2000" dirty="0" err="1">
                <a:latin typeface="Greycliff CF" pitchFamily="2" charset="77"/>
              </a:rPr>
              <a:t>own</a:t>
            </a:r>
            <a:r>
              <a:rPr lang="sv-SE" sz="2000" dirty="0">
                <a:latin typeface="Greycliff CF" pitchFamily="2" charset="77"/>
              </a:rPr>
              <a:t> </a:t>
            </a:r>
            <a:r>
              <a:rPr lang="sv-SE" sz="2000" dirty="0" err="1">
                <a:latin typeface="Greycliff CF" pitchFamily="2" charset="77"/>
              </a:rPr>
              <a:t>ecosystem</a:t>
            </a:r>
            <a:r>
              <a:rPr lang="sv-SE" sz="2000" dirty="0">
                <a:latin typeface="Greycliff CF" pitchFamily="2" charset="77"/>
              </a:rPr>
              <a:t> </a:t>
            </a:r>
            <a:r>
              <a:rPr lang="sv-SE" sz="2000" dirty="0" err="1">
                <a:latin typeface="Greycliff CF" pitchFamily="2" charset="77"/>
              </a:rPr>
              <a:t>of</a:t>
            </a:r>
            <a:r>
              <a:rPr lang="sv-SE" sz="2000" dirty="0">
                <a:latin typeface="Greycliff CF" pitchFamily="2" charset="77"/>
              </a:rPr>
              <a:t> </a:t>
            </a:r>
            <a:r>
              <a:rPr lang="sv-SE" sz="2000" dirty="0" err="1">
                <a:latin typeface="Greycliff CF" pitchFamily="2" charset="77"/>
              </a:rPr>
              <a:t>collaborators</a:t>
            </a:r>
            <a:r>
              <a:rPr lang="sv-SE" sz="2000" dirty="0">
                <a:latin typeface="Greycliff CF" pitchFamily="2" charset="77"/>
              </a:rPr>
              <a:t>. </a:t>
            </a:r>
            <a:r>
              <a:rPr lang="sv-SE" sz="2000" dirty="0" err="1">
                <a:latin typeface="Greycliff CF" pitchFamily="2" charset="77"/>
              </a:rPr>
              <a:t>Through</a:t>
            </a:r>
            <a:r>
              <a:rPr lang="sv-SE" sz="2000" dirty="0">
                <a:latin typeface="Greycliff CF" pitchFamily="2" charset="77"/>
              </a:rPr>
              <a:t> </a:t>
            </a:r>
            <a:r>
              <a:rPr lang="sv-SE" sz="2000" dirty="0" err="1">
                <a:latin typeface="Greycliff CF" pitchFamily="2" charset="77"/>
              </a:rPr>
              <a:t>networks</a:t>
            </a:r>
            <a:r>
              <a:rPr lang="sv-SE" sz="2000" dirty="0">
                <a:latin typeface="Greycliff CF" pitchFamily="2" charset="77"/>
              </a:rPr>
              <a:t>, </a:t>
            </a:r>
            <a:r>
              <a:rPr lang="sv-SE" sz="2000" dirty="0" err="1">
                <a:latin typeface="Greycliff CF" pitchFamily="2" charset="77"/>
              </a:rPr>
              <a:t>collaboration</a:t>
            </a:r>
            <a:r>
              <a:rPr lang="sv-SE" sz="2000" dirty="0">
                <a:latin typeface="Greycliff CF" pitchFamily="2" charset="77"/>
              </a:rPr>
              <a:t> </a:t>
            </a:r>
            <a:r>
              <a:rPr lang="sv-SE" sz="2000" dirty="0" err="1">
                <a:latin typeface="Greycliff CF" pitchFamily="2" charset="77"/>
              </a:rPr>
              <a:t>platforms</a:t>
            </a:r>
            <a:r>
              <a:rPr lang="sv-SE" sz="2000" dirty="0">
                <a:latin typeface="Greycliff CF" pitchFamily="2" charset="77"/>
              </a:rPr>
              <a:t>, and co-</a:t>
            </a:r>
            <a:r>
              <a:rPr lang="sv-SE" sz="2000" dirty="0" err="1">
                <a:latin typeface="Greycliff CF" pitchFamily="2" charset="77"/>
              </a:rPr>
              <a:t>working</a:t>
            </a:r>
            <a:r>
              <a:rPr lang="sv-SE" sz="2000" dirty="0">
                <a:latin typeface="Greycliff CF" pitchFamily="2" charset="77"/>
              </a:rPr>
              <a:t> </a:t>
            </a:r>
            <a:r>
              <a:rPr lang="sv-SE" sz="2000" dirty="0" err="1">
                <a:latin typeface="Greycliff CF" pitchFamily="2" charset="77"/>
              </a:rPr>
              <a:t>opportunities</a:t>
            </a:r>
            <a:r>
              <a:rPr lang="sv-SE" sz="2000" dirty="0">
                <a:latin typeface="Greycliff CF" pitchFamily="2" charset="77"/>
              </a:rPr>
              <a:t> the process </a:t>
            </a:r>
            <a:r>
              <a:rPr lang="sv-SE" sz="2000" dirty="0" err="1">
                <a:latin typeface="Greycliff CF" pitchFamily="2" charset="77"/>
              </a:rPr>
              <a:t>of</a:t>
            </a:r>
            <a:r>
              <a:rPr lang="sv-SE" sz="2000" dirty="0">
                <a:latin typeface="Greycliff CF" pitchFamily="2" charset="77"/>
              </a:rPr>
              <a:t> </a:t>
            </a:r>
            <a:r>
              <a:rPr lang="sv-SE" sz="2000" dirty="0" err="1">
                <a:latin typeface="Greycliff CF" pitchFamily="2" charset="77"/>
              </a:rPr>
              <a:t>building</a:t>
            </a:r>
            <a:r>
              <a:rPr lang="sv-SE" sz="2000" dirty="0">
                <a:latin typeface="Greycliff CF" pitchFamily="2" charset="77"/>
              </a:rPr>
              <a:t> </a:t>
            </a:r>
            <a:r>
              <a:rPr lang="sv-SE" sz="2000" dirty="0" err="1">
                <a:latin typeface="Greycliff CF" pitchFamily="2" charset="77"/>
              </a:rPr>
              <a:t>this</a:t>
            </a:r>
            <a:r>
              <a:rPr lang="sv-SE" sz="2000" dirty="0">
                <a:latin typeface="Greycliff CF" pitchFamily="2" charset="77"/>
              </a:rPr>
              <a:t> </a:t>
            </a:r>
            <a:r>
              <a:rPr lang="sv-SE" sz="2000" dirty="0" err="1">
                <a:latin typeface="Greycliff CF" pitchFamily="2" charset="77"/>
              </a:rPr>
              <a:t>fourth</a:t>
            </a:r>
            <a:r>
              <a:rPr lang="sv-SE" sz="2000" dirty="0">
                <a:latin typeface="Greycliff CF" pitchFamily="2" charset="77"/>
              </a:rPr>
              <a:t> </a:t>
            </a:r>
            <a:r>
              <a:rPr lang="sv-SE" sz="2000" dirty="0" err="1">
                <a:latin typeface="Greycliff CF" pitchFamily="2" charset="77"/>
              </a:rPr>
              <a:t>enabler</a:t>
            </a:r>
            <a:r>
              <a:rPr lang="sv-SE" sz="2000" dirty="0">
                <a:latin typeface="Greycliff CF" pitchFamily="2" charset="77"/>
              </a:rPr>
              <a:t> is </a:t>
            </a:r>
            <a:r>
              <a:rPr lang="sv-SE" sz="2000" dirty="0" err="1">
                <a:latin typeface="Greycliff CF" pitchFamily="2" charset="77"/>
              </a:rPr>
              <a:t>accelerated</a:t>
            </a:r>
            <a:r>
              <a:rPr lang="sv-SE" sz="2000" dirty="0">
                <a:latin typeface="Greycliff CF" pitchFamily="2" charset="77"/>
              </a:rPr>
              <a:t> </a:t>
            </a:r>
            <a:r>
              <a:rPr lang="sv-SE" sz="2000" dirty="0" err="1">
                <a:latin typeface="Greycliff CF" pitchFamily="2" charset="77"/>
              </a:rPr>
              <a:t>within</a:t>
            </a:r>
            <a:r>
              <a:rPr lang="sv-SE" sz="2000" dirty="0">
                <a:latin typeface="Greycliff CF" pitchFamily="2" charset="77"/>
              </a:rPr>
              <a:t> the AI Sweden partnership.</a:t>
            </a:r>
          </a:p>
        </p:txBody>
      </p:sp>
      <p:sp>
        <p:nvSpPr>
          <p:cNvPr id="3" name="Platshållare för text 71">
            <a:extLst>
              <a:ext uri="{FF2B5EF4-FFF2-40B4-BE49-F238E27FC236}">
                <a16:creationId xmlns:a16="http://schemas.microsoft.com/office/drawing/2014/main" id="{E51FA1AD-FE05-74A4-AF57-837D1EBE9416}"/>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t>Ecosystem</a:t>
            </a:r>
            <a:endParaRPr lang="en-US" sz="4000" dirty="0">
              <a:solidFill>
                <a:srgbClr val="FFFDF9"/>
              </a:solidFill>
              <a:sym typeface="Arial"/>
            </a:endParaRPr>
          </a:p>
        </p:txBody>
      </p:sp>
    </p:spTree>
    <p:extLst>
      <p:ext uri="{BB962C8B-B14F-4D97-AF65-F5344CB8AC3E}">
        <p14:creationId xmlns:p14="http://schemas.microsoft.com/office/powerpoint/2010/main" val="1181774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skärmbild, konst&#10;&#10;Automatiskt genererad beskrivning">
            <a:extLst>
              <a:ext uri="{FF2B5EF4-FFF2-40B4-BE49-F238E27FC236}">
                <a16:creationId xmlns:a16="http://schemas.microsoft.com/office/drawing/2014/main" id="{7DD6A805-C767-BB97-A016-61C5266095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4649" y="4878171"/>
            <a:ext cx="4414315" cy="1972706"/>
          </a:xfrm>
          <a:prstGeom prst="rect">
            <a:avLst/>
          </a:prstGeom>
        </p:spPr>
      </p:pic>
      <p:sp>
        <p:nvSpPr>
          <p:cNvPr id="4" name="Platshållare för text 71">
            <a:extLst>
              <a:ext uri="{FF2B5EF4-FFF2-40B4-BE49-F238E27FC236}">
                <a16:creationId xmlns:a16="http://schemas.microsoft.com/office/drawing/2014/main" id="{F0268242-7814-FA95-7F25-A416A65441F1}"/>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a:solidFill>
                  <a:schemeClr val="bg1"/>
                </a:solidFill>
              </a:rPr>
              <a:t>Startup landscape</a:t>
            </a:r>
          </a:p>
        </p:txBody>
      </p:sp>
      <p:sp>
        <p:nvSpPr>
          <p:cNvPr id="9" name="Rektangel 8">
            <a:extLst>
              <a:ext uri="{FF2B5EF4-FFF2-40B4-BE49-F238E27FC236}">
                <a16:creationId xmlns:a16="http://schemas.microsoft.com/office/drawing/2014/main" id="{44EB6407-36AC-E2E6-65DF-94E06129F302}"/>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0" name="Bildobjekt 9">
            <a:extLst>
              <a:ext uri="{FF2B5EF4-FFF2-40B4-BE49-F238E27FC236}">
                <a16:creationId xmlns:a16="http://schemas.microsoft.com/office/drawing/2014/main" id="{9C60AEBA-0A5B-EE7F-706D-2FF80CEFCF27}"/>
              </a:ext>
            </a:extLst>
          </p:cNvPr>
          <p:cNvPicPr>
            <a:picLocks noChangeAspect="1"/>
          </p:cNvPicPr>
          <p:nvPr/>
        </p:nvPicPr>
        <p:blipFill>
          <a:blip r:embed="rId3"/>
          <a:srcRect/>
          <a:stretch/>
        </p:blipFill>
        <p:spPr>
          <a:xfrm>
            <a:off x="3836700" y="1924994"/>
            <a:ext cx="7583703" cy="4266900"/>
          </a:xfrm>
          <a:prstGeom prst="rect">
            <a:avLst/>
          </a:prstGeom>
        </p:spPr>
      </p:pic>
      <p:grpSp>
        <p:nvGrpSpPr>
          <p:cNvPr id="3" name="Grupp 2">
            <a:extLst>
              <a:ext uri="{FF2B5EF4-FFF2-40B4-BE49-F238E27FC236}">
                <a16:creationId xmlns:a16="http://schemas.microsoft.com/office/drawing/2014/main" id="{754D2F81-5527-9796-4AD6-88846CD7B780}"/>
              </a:ext>
            </a:extLst>
          </p:cNvPr>
          <p:cNvGrpSpPr/>
          <p:nvPr/>
        </p:nvGrpSpPr>
        <p:grpSpPr>
          <a:xfrm>
            <a:off x="704043" y="2080138"/>
            <a:ext cx="3000201" cy="2711989"/>
            <a:chOff x="275843" y="1249458"/>
            <a:chExt cx="3000201" cy="2711989"/>
          </a:xfrm>
        </p:grpSpPr>
        <p:sp>
          <p:nvSpPr>
            <p:cNvPr id="6" name="textruta 5">
              <a:extLst>
                <a:ext uri="{FF2B5EF4-FFF2-40B4-BE49-F238E27FC236}">
                  <a16:creationId xmlns:a16="http://schemas.microsoft.com/office/drawing/2014/main" id="{67FB929C-EEE6-8873-D84D-706026F54ACD}"/>
                </a:ext>
              </a:extLst>
            </p:cNvPr>
            <p:cNvSpPr txBox="1"/>
            <p:nvPr/>
          </p:nvSpPr>
          <p:spPr>
            <a:xfrm>
              <a:off x="275843" y="1899559"/>
              <a:ext cx="3000201" cy="461665"/>
            </a:xfrm>
            <a:prstGeom prst="rect">
              <a:avLst/>
            </a:prstGeom>
            <a:noFill/>
          </p:spPr>
          <p:txBody>
            <a:bodyPr wrap="square" rtlCol="0">
              <a:spAutoFit/>
            </a:bodyPr>
            <a:lstStyle/>
            <a:p>
              <a:pPr algn="ctr"/>
              <a:r>
                <a:rPr lang="sv-SE" sz="1200" dirty="0">
                  <a:solidFill>
                    <a:schemeClr val="bg1"/>
                  </a:solidFill>
                  <a:latin typeface="Greycliff CF" pitchFamily="2" charset="77"/>
                </a:rPr>
                <a:t>AI </a:t>
              </a:r>
              <a:r>
                <a:rPr lang="sv-SE" sz="1200" dirty="0" err="1">
                  <a:solidFill>
                    <a:schemeClr val="bg1"/>
                  </a:solidFill>
                  <a:latin typeface="Greycliff CF" pitchFamily="2" charset="77"/>
                </a:rPr>
                <a:t>startups</a:t>
              </a:r>
              <a:endParaRPr lang="sv-SE" sz="1200" dirty="0">
                <a:solidFill>
                  <a:schemeClr val="bg1"/>
                </a:solidFill>
                <a:latin typeface="Greycliff CF" pitchFamily="2" charset="77"/>
              </a:endParaRPr>
            </a:p>
            <a:p>
              <a:pPr algn="ctr"/>
              <a:r>
                <a:rPr lang="sv-SE" sz="1200" dirty="0">
                  <a:solidFill>
                    <a:schemeClr val="bg1"/>
                  </a:solidFill>
                  <a:latin typeface="Greycliff CF" pitchFamily="2" charset="77"/>
                </a:rPr>
                <a:t>in the Swedish landscape</a:t>
              </a:r>
            </a:p>
          </p:txBody>
        </p:sp>
        <p:grpSp>
          <p:nvGrpSpPr>
            <p:cNvPr id="2" name="Grupp 1">
              <a:extLst>
                <a:ext uri="{FF2B5EF4-FFF2-40B4-BE49-F238E27FC236}">
                  <a16:creationId xmlns:a16="http://schemas.microsoft.com/office/drawing/2014/main" id="{86AFBD55-4C3B-F36F-D040-78AD2A1CAD69}"/>
                </a:ext>
              </a:extLst>
            </p:cNvPr>
            <p:cNvGrpSpPr/>
            <p:nvPr/>
          </p:nvGrpSpPr>
          <p:grpSpPr>
            <a:xfrm>
              <a:off x="455714" y="1249458"/>
              <a:ext cx="2640459" cy="2028806"/>
              <a:chOff x="455714" y="1249458"/>
              <a:chExt cx="2640459" cy="2028806"/>
            </a:xfrm>
          </p:grpSpPr>
          <p:sp>
            <p:nvSpPr>
              <p:cNvPr id="5" name="textruta 4">
                <a:extLst>
                  <a:ext uri="{FF2B5EF4-FFF2-40B4-BE49-F238E27FC236}">
                    <a16:creationId xmlns:a16="http://schemas.microsoft.com/office/drawing/2014/main" id="{4B9D437D-1D1E-A3ED-7C5A-9F8989BBD336}"/>
                  </a:ext>
                </a:extLst>
              </p:cNvPr>
              <p:cNvSpPr txBox="1"/>
              <p:nvPr/>
            </p:nvSpPr>
            <p:spPr>
              <a:xfrm>
                <a:off x="455714" y="1249458"/>
                <a:ext cx="2640459" cy="830997"/>
              </a:xfrm>
              <a:prstGeom prst="rect">
                <a:avLst/>
              </a:prstGeom>
              <a:noFill/>
            </p:spPr>
            <p:txBody>
              <a:bodyPr wrap="square" rtlCol="0">
                <a:spAutoFit/>
              </a:bodyPr>
              <a:lstStyle/>
              <a:p>
                <a:pPr algn="ctr"/>
                <a:r>
                  <a:rPr lang="sv-SE" sz="4800" b="1" dirty="0">
                    <a:solidFill>
                      <a:schemeClr val="accent1"/>
                    </a:solidFill>
                    <a:latin typeface="Greycliff CF Heavy" pitchFamily="2" charset="77"/>
                  </a:rPr>
                  <a:t>198</a:t>
                </a:r>
              </a:p>
            </p:txBody>
          </p:sp>
          <p:sp>
            <p:nvSpPr>
              <p:cNvPr id="8" name="textruta 7">
                <a:extLst>
                  <a:ext uri="{FF2B5EF4-FFF2-40B4-BE49-F238E27FC236}">
                    <a16:creationId xmlns:a16="http://schemas.microsoft.com/office/drawing/2014/main" id="{CFF03F5C-21AC-818B-CE09-7298653C8FCC}"/>
                  </a:ext>
                </a:extLst>
              </p:cNvPr>
              <p:cNvSpPr txBox="1"/>
              <p:nvPr/>
            </p:nvSpPr>
            <p:spPr>
              <a:xfrm>
                <a:off x="455714" y="2447267"/>
                <a:ext cx="2640459" cy="830997"/>
              </a:xfrm>
              <a:prstGeom prst="rect">
                <a:avLst/>
              </a:prstGeom>
              <a:noFill/>
            </p:spPr>
            <p:txBody>
              <a:bodyPr wrap="square" rtlCol="0">
                <a:spAutoFit/>
              </a:bodyPr>
              <a:lstStyle/>
              <a:p>
                <a:pPr algn="ctr"/>
                <a:r>
                  <a:rPr lang="sv-SE" sz="4800" b="1" dirty="0">
                    <a:solidFill>
                      <a:schemeClr val="accent1"/>
                    </a:solidFill>
                    <a:latin typeface="Greycliff CF Heavy" pitchFamily="2" charset="77"/>
                  </a:rPr>
                  <a:t>900+</a:t>
                </a:r>
              </a:p>
            </p:txBody>
          </p:sp>
        </p:grpSp>
        <p:sp>
          <p:nvSpPr>
            <p:cNvPr id="11" name="textruta 10">
              <a:extLst>
                <a:ext uri="{FF2B5EF4-FFF2-40B4-BE49-F238E27FC236}">
                  <a16:creationId xmlns:a16="http://schemas.microsoft.com/office/drawing/2014/main" id="{84755AD0-FB13-A5BE-C2B8-20C51AC32907}"/>
                </a:ext>
              </a:extLst>
            </p:cNvPr>
            <p:cNvSpPr txBox="1"/>
            <p:nvPr/>
          </p:nvSpPr>
          <p:spPr>
            <a:xfrm>
              <a:off x="275843" y="3130450"/>
              <a:ext cx="3000201" cy="830997"/>
            </a:xfrm>
            <a:prstGeom prst="rect">
              <a:avLst/>
            </a:prstGeom>
            <a:noFill/>
          </p:spPr>
          <p:txBody>
            <a:bodyPr wrap="square" rtlCol="0">
              <a:noAutofit/>
            </a:bodyPr>
            <a:lstStyle/>
            <a:p>
              <a:pPr algn="ctr"/>
              <a:r>
                <a:rPr lang="sv-SE" sz="1200" dirty="0">
                  <a:solidFill>
                    <a:schemeClr val="bg1"/>
                  </a:solidFill>
                  <a:latin typeface="Greycliff CF" pitchFamily="2" charset="77"/>
                </a:rPr>
                <a:t>AI </a:t>
              </a:r>
              <a:r>
                <a:rPr lang="sv-SE" sz="1200" dirty="0" err="1">
                  <a:solidFill>
                    <a:schemeClr val="bg1"/>
                  </a:solidFill>
                  <a:latin typeface="Greycliff CF" pitchFamily="2" charset="77"/>
                </a:rPr>
                <a:t>startups</a:t>
              </a:r>
              <a:endParaRPr lang="sv-SE" sz="1200" dirty="0">
                <a:solidFill>
                  <a:schemeClr val="bg1"/>
                </a:solidFill>
                <a:latin typeface="Greycliff CF" pitchFamily="2" charset="77"/>
              </a:endParaRPr>
            </a:p>
            <a:p>
              <a:pPr algn="ctr"/>
              <a:r>
                <a:rPr lang="sv-SE" sz="1200" dirty="0">
                  <a:solidFill>
                    <a:schemeClr val="bg1"/>
                  </a:solidFill>
                  <a:latin typeface="Greycliff CF" pitchFamily="2" charset="77"/>
                </a:rPr>
                <a:t> in the </a:t>
              </a:r>
              <a:r>
                <a:rPr lang="sv-SE" sz="1200" dirty="0" err="1">
                  <a:solidFill>
                    <a:schemeClr val="bg1"/>
                  </a:solidFill>
                  <a:latin typeface="Greycliff CF" pitchFamily="2" charset="77"/>
                </a:rPr>
                <a:t>European</a:t>
              </a:r>
              <a:r>
                <a:rPr lang="sv-SE" sz="1200" dirty="0">
                  <a:solidFill>
                    <a:schemeClr val="bg1"/>
                  </a:solidFill>
                  <a:latin typeface="Greycliff CF" pitchFamily="2" charset="77"/>
                </a:rPr>
                <a:t> landscape</a:t>
              </a:r>
            </a:p>
          </p:txBody>
        </p:sp>
      </p:grpSp>
    </p:spTree>
    <p:extLst>
      <p:ext uri="{BB962C8B-B14F-4D97-AF65-F5344CB8AC3E}">
        <p14:creationId xmlns:p14="http://schemas.microsoft.com/office/powerpoint/2010/main" val="3039638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BCF85F9-98C6-DA50-653B-53CF93F59C92}"/>
              </a:ext>
            </a:extLst>
          </p:cNvPr>
          <p:cNvPicPr>
            <a:picLocks noChangeAspect="1"/>
          </p:cNvPicPr>
          <p:nvPr/>
        </p:nvPicPr>
        <p:blipFill rotWithShape="1">
          <a:blip r:embed="rId2" cstate="screen">
            <a:alphaModFix amt="12000"/>
            <a:extLst>
              <a:ext uri="{28A0092B-C50C-407E-A947-70E740481C1C}">
                <a14:useLocalDpi xmlns:a14="http://schemas.microsoft.com/office/drawing/2010/main"/>
              </a:ext>
            </a:extLst>
          </a:blip>
          <a:srcRect r="21519"/>
          <a:stretch/>
        </p:blipFill>
        <p:spPr>
          <a:xfrm>
            <a:off x="2460904" y="-38256"/>
            <a:ext cx="9731096" cy="7256913"/>
          </a:xfrm>
          <a:prstGeom prst="rect">
            <a:avLst/>
          </a:prstGeom>
        </p:spPr>
      </p:pic>
      <p:sp>
        <p:nvSpPr>
          <p:cNvPr id="5" name="Platshållare för text 71">
            <a:extLst>
              <a:ext uri="{FF2B5EF4-FFF2-40B4-BE49-F238E27FC236}">
                <a16:creationId xmlns:a16="http://schemas.microsoft.com/office/drawing/2014/main" id="{4F5D0A92-3B20-05DC-EE25-CD8502803F95}"/>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a:t>International</a:t>
            </a:r>
          </a:p>
        </p:txBody>
      </p:sp>
      <p:pic>
        <p:nvPicPr>
          <p:cNvPr id="6" name="Bildobjekt 5" descr="En bild som visar ritning&#10;&#10;Automatiskt genererad beskrivning">
            <a:extLst>
              <a:ext uri="{FF2B5EF4-FFF2-40B4-BE49-F238E27FC236}">
                <a16:creationId xmlns:a16="http://schemas.microsoft.com/office/drawing/2014/main" id="{B5500084-88C1-381E-7088-DDB2A48FC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8" name="Rektangel 7">
            <a:extLst>
              <a:ext uri="{FF2B5EF4-FFF2-40B4-BE49-F238E27FC236}">
                <a16:creationId xmlns:a16="http://schemas.microsoft.com/office/drawing/2014/main" id="{F3551AB6-6C9C-C3F9-525E-70591890D669}"/>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grpSp>
        <p:nvGrpSpPr>
          <p:cNvPr id="9" name="Grupp 8">
            <a:extLst>
              <a:ext uri="{FF2B5EF4-FFF2-40B4-BE49-F238E27FC236}">
                <a16:creationId xmlns:a16="http://schemas.microsoft.com/office/drawing/2014/main" id="{CB5FE71B-6494-0233-E4E4-AF7E93EFCA1A}"/>
              </a:ext>
            </a:extLst>
          </p:cNvPr>
          <p:cNvGrpSpPr/>
          <p:nvPr/>
        </p:nvGrpSpPr>
        <p:grpSpPr>
          <a:xfrm>
            <a:off x="859117" y="3590200"/>
            <a:ext cx="8832759" cy="2378397"/>
            <a:chOff x="854941" y="2474633"/>
            <a:chExt cx="8832759" cy="2378397"/>
          </a:xfrm>
        </p:grpSpPr>
        <p:pic>
          <p:nvPicPr>
            <p:cNvPr id="2050" name="Picture 2">
              <a:extLst>
                <a:ext uri="{FF2B5EF4-FFF2-40B4-BE49-F238E27FC236}">
                  <a16:creationId xmlns:a16="http://schemas.microsoft.com/office/drawing/2014/main" id="{C5759657-7A74-D80F-74D3-6B005A1DA9B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4941" y="2630391"/>
              <a:ext cx="1793147" cy="728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D128DF5-A2D9-3E68-3464-031F7A7187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1008" y="2612403"/>
              <a:ext cx="1749587" cy="7645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76B0FABD-0694-48A1-BA43-3B2093C753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dirty="0"/>
            </a:p>
          </p:txBody>
        </p:sp>
        <p:pic>
          <p:nvPicPr>
            <p:cNvPr id="2056" name="Picture 8">
              <a:extLst>
                <a:ext uri="{FF2B5EF4-FFF2-40B4-BE49-F238E27FC236}">
                  <a16:creationId xmlns:a16="http://schemas.microsoft.com/office/drawing/2014/main" id="{98DC548B-D72E-91CB-A8EE-B00C30E138B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94279" y="2730014"/>
              <a:ext cx="1574146" cy="52930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A44ABE7-1919-7C97-E3B3-84200E2FA20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57683" y="3847326"/>
              <a:ext cx="1790405" cy="100570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02E1AB7-C387-8EBE-0016-033D0A39AC0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17662" y="3884574"/>
              <a:ext cx="1970038" cy="68181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31387633-1D8B-24E8-BC50-136280AEF78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37710" y="3941860"/>
              <a:ext cx="2064673" cy="56724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D1EC764D-EEEE-35D3-2CE2-3795C292147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21212" y="4005743"/>
              <a:ext cx="1843373" cy="43948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appliedAI">
              <a:extLst>
                <a:ext uri="{FF2B5EF4-FFF2-40B4-BE49-F238E27FC236}">
                  <a16:creationId xmlns:a16="http://schemas.microsoft.com/office/drawing/2014/main" id="{505C8DEF-FB06-8035-011C-FA0C2BDDD7D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82145" y="2474633"/>
              <a:ext cx="2580841" cy="10400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Bildobjekt 9" descr="En bild som visar tänd, tecken, mörk, stor&#10;&#10;Automatiskt genererad beskrivning">
            <a:extLst>
              <a:ext uri="{FF2B5EF4-FFF2-40B4-BE49-F238E27FC236}">
                <a16:creationId xmlns:a16="http://schemas.microsoft.com/office/drawing/2014/main" id="{AA20EA11-FEBB-D5C4-0DFE-9FBE4B6E942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11308" y="476250"/>
            <a:ext cx="765708" cy="765708"/>
          </a:xfrm>
          <a:prstGeom prst="rect">
            <a:avLst/>
          </a:prstGeom>
        </p:spPr>
      </p:pic>
      <p:sp>
        <p:nvSpPr>
          <p:cNvPr id="11" name="textruta 10">
            <a:extLst>
              <a:ext uri="{FF2B5EF4-FFF2-40B4-BE49-F238E27FC236}">
                <a16:creationId xmlns:a16="http://schemas.microsoft.com/office/drawing/2014/main" id="{F50303EF-7454-AFF5-F89A-9DE0E13FB033}"/>
              </a:ext>
            </a:extLst>
          </p:cNvPr>
          <p:cNvSpPr txBox="1"/>
          <p:nvPr/>
        </p:nvSpPr>
        <p:spPr>
          <a:xfrm>
            <a:off x="669600" y="1551600"/>
            <a:ext cx="4855883" cy="1323439"/>
          </a:xfrm>
          <a:prstGeom prst="rect">
            <a:avLst/>
          </a:prstGeom>
          <a:noFill/>
        </p:spPr>
        <p:txBody>
          <a:bodyPr wrap="square" rtlCol="0">
            <a:spAutoFit/>
          </a:bodyPr>
          <a:lstStyle/>
          <a:p>
            <a:r>
              <a:rPr lang="sv-SE" sz="2000" dirty="0" err="1">
                <a:latin typeface="Greycliff CF" pitchFamily="2" charset="77"/>
              </a:rPr>
              <a:t>Connecting</a:t>
            </a:r>
            <a:r>
              <a:rPr lang="sv-SE" sz="2000" dirty="0">
                <a:latin typeface="Greycliff CF" pitchFamily="2" charset="77"/>
              </a:rPr>
              <a:t> </a:t>
            </a:r>
            <a:r>
              <a:rPr lang="sv-SE" sz="2000" dirty="0" err="1">
                <a:latin typeface="Greycliff CF" pitchFamily="2" charset="77"/>
              </a:rPr>
              <a:t>selected</a:t>
            </a:r>
            <a:r>
              <a:rPr lang="sv-SE" sz="2000" dirty="0">
                <a:latin typeface="Greycliff CF" pitchFamily="2" charset="77"/>
              </a:rPr>
              <a:t> international partners, </a:t>
            </a:r>
            <a:r>
              <a:rPr lang="sv-SE" sz="2000" dirty="0" err="1">
                <a:latin typeface="Greycliff CF" pitchFamily="2" charset="77"/>
              </a:rPr>
              <a:t>networks</a:t>
            </a:r>
            <a:r>
              <a:rPr lang="sv-SE" sz="2000" dirty="0">
                <a:latin typeface="Greycliff CF" pitchFamily="2" charset="77"/>
              </a:rPr>
              <a:t>, and </a:t>
            </a:r>
            <a:r>
              <a:rPr lang="sv-SE" sz="2000" dirty="0" err="1">
                <a:latin typeface="Greycliff CF" pitchFamily="2" charset="77"/>
              </a:rPr>
              <a:t>ecosystems</a:t>
            </a:r>
            <a:r>
              <a:rPr lang="sv-SE" sz="2000" dirty="0">
                <a:latin typeface="Greycliff CF" pitchFamily="2" charset="77"/>
              </a:rPr>
              <a:t> to </a:t>
            </a:r>
            <a:r>
              <a:rPr lang="sv-SE" sz="2000" dirty="0" err="1">
                <a:latin typeface="Greycliff CF" pitchFamily="2" charset="77"/>
              </a:rPr>
              <a:t>mutually</a:t>
            </a:r>
            <a:r>
              <a:rPr lang="sv-SE" sz="2000" dirty="0">
                <a:latin typeface="Greycliff CF" pitchFamily="2" charset="77"/>
              </a:rPr>
              <a:t> </a:t>
            </a:r>
            <a:r>
              <a:rPr lang="sv-SE" sz="2000" dirty="0" err="1">
                <a:latin typeface="Greycliff CF" pitchFamily="2" charset="77"/>
              </a:rPr>
              <a:t>engage</a:t>
            </a:r>
            <a:r>
              <a:rPr lang="sv-SE" sz="2000" dirty="0">
                <a:latin typeface="Greycliff CF" pitchFamily="2" charset="77"/>
              </a:rPr>
              <a:t> and </a:t>
            </a:r>
            <a:r>
              <a:rPr lang="sv-SE" sz="2000" dirty="0" err="1">
                <a:latin typeface="Greycliff CF" pitchFamily="2" charset="77"/>
              </a:rPr>
              <a:t>enable</a:t>
            </a:r>
            <a:r>
              <a:rPr lang="sv-SE" sz="2000" dirty="0">
                <a:latin typeface="Greycliff CF" pitchFamily="2" charset="77"/>
              </a:rPr>
              <a:t> partners to </a:t>
            </a:r>
            <a:r>
              <a:rPr lang="sv-SE" sz="2000" dirty="0" err="1">
                <a:latin typeface="Greycliff CF" pitchFamily="2" charset="77"/>
              </a:rPr>
              <a:t>learn</a:t>
            </a:r>
            <a:r>
              <a:rPr lang="sv-SE" sz="2000" dirty="0">
                <a:latin typeface="Greycliff CF" pitchFamily="2" charset="77"/>
              </a:rPr>
              <a:t> from the best </a:t>
            </a:r>
            <a:r>
              <a:rPr lang="sv-SE" sz="2000" dirty="0" err="1">
                <a:latin typeface="Greycliff CF" pitchFamily="2" charset="77"/>
              </a:rPr>
              <a:t>internationally</a:t>
            </a:r>
            <a:r>
              <a:rPr lang="sv-SE" sz="2000" dirty="0">
                <a:latin typeface="Greycliff CF" pitchFamily="2" charset="77"/>
              </a:rPr>
              <a:t>.</a:t>
            </a:r>
          </a:p>
        </p:txBody>
      </p:sp>
    </p:spTree>
    <p:extLst>
      <p:ext uri="{BB962C8B-B14F-4D97-AF65-F5344CB8AC3E}">
        <p14:creationId xmlns:p14="http://schemas.microsoft.com/office/powerpoint/2010/main" val="2040146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525F4A76-1B5B-28B4-38D4-18F19FE634C6}"/>
              </a:ext>
            </a:extLst>
          </p:cNvPr>
          <p:cNvSpPr/>
          <p:nvPr/>
        </p:nvSpPr>
        <p:spPr>
          <a:xfrm>
            <a:off x="655977" y="1916113"/>
            <a:ext cx="3426139" cy="40142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extLst>
              <a:ext uri="{FF2B5EF4-FFF2-40B4-BE49-F238E27FC236}">
                <a16:creationId xmlns:a16="http://schemas.microsoft.com/office/drawing/2014/main" id="{41EFD2FB-2F12-3C12-9612-7409B0C344D5}"/>
              </a:ext>
            </a:extLst>
          </p:cNvPr>
          <p:cNvSpPr/>
          <p:nvPr/>
        </p:nvSpPr>
        <p:spPr>
          <a:xfrm>
            <a:off x="4317116" y="1916113"/>
            <a:ext cx="3426139" cy="4005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1" name="Rektangel 10">
            <a:extLst>
              <a:ext uri="{FF2B5EF4-FFF2-40B4-BE49-F238E27FC236}">
                <a16:creationId xmlns:a16="http://schemas.microsoft.com/office/drawing/2014/main" id="{AC7BCB68-9787-4FE9-8208-6900B17EB53E}"/>
              </a:ext>
            </a:extLst>
          </p:cNvPr>
          <p:cNvSpPr/>
          <p:nvPr/>
        </p:nvSpPr>
        <p:spPr>
          <a:xfrm>
            <a:off x="7993015" y="1916113"/>
            <a:ext cx="3432224" cy="40052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18" name="Bildobjekt 17" descr="En bild som visar text, inomhus, person, vägg&#10;&#10;Automatiskt genererad beskrivning">
            <a:extLst>
              <a:ext uri="{FF2B5EF4-FFF2-40B4-BE49-F238E27FC236}">
                <a16:creationId xmlns:a16="http://schemas.microsoft.com/office/drawing/2014/main" id="{12EA46E5-D554-FD79-EEFF-8574463169B6}"/>
              </a:ext>
            </a:extLst>
          </p:cNvPr>
          <p:cNvPicPr>
            <a:picLocks noChangeAspect="1"/>
          </p:cNvPicPr>
          <p:nvPr/>
        </p:nvPicPr>
        <p:blipFill rotWithShape="1">
          <a:blip r:embed="rId3" cstate="screen">
            <a:alphaModFix amt="65000"/>
            <a:extLst>
              <a:ext uri="{28A0092B-C50C-407E-A947-70E740481C1C}">
                <a14:useLocalDpi xmlns:a14="http://schemas.microsoft.com/office/drawing/2010/main"/>
              </a:ext>
            </a:extLst>
          </a:blip>
          <a:srcRect/>
          <a:stretch/>
        </p:blipFill>
        <p:spPr>
          <a:xfrm>
            <a:off x="769256" y="1916113"/>
            <a:ext cx="3312859" cy="2546159"/>
          </a:xfrm>
          <a:prstGeom prst="rect">
            <a:avLst/>
          </a:prstGeom>
        </p:spPr>
      </p:pic>
      <p:pic>
        <p:nvPicPr>
          <p:cNvPr id="12" name="Bildobjekt 11">
            <a:extLst>
              <a:ext uri="{FF2B5EF4-FFF2-40B4-BE49-F238E27FC236}">
                <a16:creationId xmlns:a16="http://schemas.microsoft.com/office/drawing/2014/main" id="{84BA99A0-8558-2702-4B8B-B72DFB10423C}"/>
              </a:ext>
            </a:extLst>
          </p:cNvPr>
          <p:cNvPicPr>
            <a:picLocks noChangeAspect="1"/>
          </p:cNvPicPr>
          <p:nvPr/>
        </p:nvPicPr>
        <p:blipFill rotWithShape="1">
          <a:blip r:embed="rId4" cstate="screen">
            <a:alphaModFix amt="86000"/>
            <a:extLst>
              <a:ext uri="{28A0092B-C50C-407E-A947-70E740481C1C}">
                <a14:useLocalDpi xmlns:a14="http://schemas.microsoft.com/office/drawing/2010/main"/>
              </a:ext>
            </a:extLst>
          </a:blip>
          <a:srcRect/>
          <a:stretch/>
        </p:blipFill>
        <p:spPr>
          <a:xfrm>
            <a:off x="4434114" y="1909627"/>
            <a:ext cx="3309140" cy="2546159"/>
          </a:xfrm>
          <a:prstGeom prst="rect">
            <a:avLst/>
          </a:prstGeom>
        </p:spPr>
      </p:pic>
      <p:sp>
        <p:nvSpPr>
          <p:cNvPr id="2" name="Rubrik 1">
            <a:extLst>
              <a:ext uri="{FF2B5EF4-FFF2-40B4-BE49-F238E27FC236}">
                <a16:creationId xmlns:a16="http://schemas.microsoft.com/office/drawing/2014/main" id="{CDD001A8-6D59-2E57-555B-0CCA05A64A0A}"/>
              </a:ext>
            </a:extLst>
          </p:cNvPr>
          <p:cNvSpPr>
            <a:spLocks noGrp="1"/>
          </p:cNvSpPr>
          <p:nvPr>
            <p:ph type="ctrTitle" idx="4294967295"/>
          </p:nvPr>
        </p:nvSpPr>
        <p:spPr>
          <a:xfrm>
            <a:off x="1032238" y="2235200"/>
            <a:ext cx="3095625" cy="777875"/>
          </a:xfrm>
        </p:spPr>
        <p:txBody>
          <a:bodyPr lIns="0" tIns="0" rIns="0" bIns="0" anchor="t" anchorCtr="0">
            <a:noAutofit/>
          </a:bodyPr>
          <a:lstStyle/>
          <a:p>
            <a:r>
              <a:rPr lang="en-US" sz="3200" dirty="0">
                <a:solidFill>
                  <a:schemeClr val="bg1"/>
                </a:solidFill>
              </a:rPr>
              <a:t>Leadership</a:t>
            </a:r>
          </a:p>
        </p:txBody>
      </p:sp>
      <p:sp>
        <p:nvSpPr>
          <p:cNvPr id="13" name="Rektangel 12">
            <a:extLst>
              <a:ext uri="{FF2B5EF4-FFF2-40B4-BE49-F238E27FC236}">
                <a16:creationId xmlns:a16="http://schemas.microsoft.com/office/drawing/2014/main" id="{825303C0-AB2B-D558-4955-AF16F98A8108}"/>
              </a:ext>
            </a:extLst>
          </p:cNvPr>
          <p:cNvSpPr/>
          <p:nvPr/>
        </p:nvSpPr>
        <p:spPr>
          <a:xfrm>
            <a:off x="4434115" y="1909627"/>
            <a:ext cx="3309140"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3" name="Underrubrik 2">
            <a:extLst>
              <a:ext uri="{FF2B5EF4-FFF2-40B4-BE49-F238E27FC236}">
                <a16:creationId xmlns:a16="http://schemas.microsoft.com/office/drawing/2014/main" id="{9A8C7708-FB3F-60CF-BB8D-5D3E0B8B60E5}"/>
              </a:ext>
            </a:extLst>
          </p:cNvPr>
          <p:cNvSpPr>
            <a:spLocks noGrp="1"/>
          </p:cNvSpPr>
          <p:nvPr>
            <p:ph type="subTitle" idx="4294967295"/>
          </p:nvPr>
        </p:nvSpPr>
        <p:spPr>
          <a:xfrm>
            <a:off x="1032238" y="4606925"/>
            <a:ext cx="2824163" cy="1314450"/>
          </a:xfrm>
        </p:spPr>
        <p:txBody>
          <a:bodyPr lIns="0" tIns="0" rIns="0" bIns="0">
            <a:noAutofit/>
          </a:bodyPr>
          <a:lstStyle/>
          <a:p>
            <a:pPr marL="0" indent="0">
              <a:lnSpc>
                <a:spcPct val="100000"/>
              </a:lnSpc>
              <a:buNone/>
            </a:pPr>
            <a:r>
              <a:rPr lang="en-GB" sz="1400" b="0" i="0" dirty="0">
                <a:solidFill>
                  <a:schemeClr val="bg1"/>
                </a:solidFill>
                <a:effectLst/>
              </a:rPr>
              <a:t>Leadership and </a:t>
            </a:r>
            <a:r>
              <a:rPr lang="en-GB" sz="1400" dirty="0">
                <a:solidFill>
                  <a:schemeClr val="bg1"/>
                </a:solidFill>
              </a:rPr>
              <a:t>ambition</a:t>
            </a:r>
            <a:r>
              <a:rPr lang="en-GB" sz="1400" b="0" i="0" dirty="0">
                <a:solidFill>
                  <a:schemeClr val="bg1"/>
                </a:solidFill>
                <a:effectLst/>
              </a:rPr>
              <a:t> are key for AI adoption. Within AI Sweden, partners share best-practices, insights and tools.</a:t>
            </a:r>
            <a:endParaRPr lang="en-GB" sz="1400" dirty="0">
              <a:solidFill>
                <a:schemeClr val="bg1"/>
              </a:solidFill>
            </a:endParaRPr>
          </a:p>
        </p:txBody>
      </p:sp>
      <p:sp>
        <p:nvSpPr>
          <p:cNvPr id="4" name="Platshållare för text 3">
            <a:extLst>
              <a:ext uri="{FF2B5EF4-FFF2-40B4-BE49-F238E27FC236}">
                <a16:creationId xmlns:a16="http://schemas.microsoft.com/office/drawing/2014/main" id="{83C9BA70-9029-E958-8A99-61B5A80CC18E}"/>
              </a:ext>
            </a:extLst>
          </p:cNvPr>
          <p:cNvSpPr>
            <a:spLocks noGrp="1"/>
          </p:cNvSpPr>
          <p:nvPr>
            <p:ph type="body" sz="quarter" idx="4294967295"/>
          </p:nvPr>
        </p:nvSpPr>
        <p:spPr>
          <a:xfrm>
            <a:off x="4657676" y="4606925"/>
            <a:ext cx="2757487" cy="666750"/>
          </a:xfrm>
        </p:spPr>
        <p:txBody>
          <a:bodyPr lIns="0" tIns="0" rIns="0" bIns="0">
            <a:noAutofit/>
          </a:bodyPr>
          <a:lstStyle/>
          <a:p>
            <a:pPr marL="0" indent="0">
              <a:lnSpc>
                <a:spcPct val="100000"/>
              </a:lnSpc>
              <a:buNone/>
            </a:pPr>
            <a:r>
              <a:rPr lang="sv-SE" sz="1400" b="0" i="0" dirty="0" err="1">
                <a:effectLst/>
              </a:rPr>
              <a:t>Building</a:t>
            </a:r>
            <a:r>
              <a:rPr lang="sv-SE" sz="1400" b="0" i="0" dirty="0">
                <a:effectLst/>
              </a:rPr>
              <a:t> </a:t>
            </a:r>
            <a:r>
              <a:rPr lang="sv-SE" sz="1400" b="0" i="0" dirty="0" err="1">
                <a:effectLst/>
              </a:rPr>
              <a:t>knowledge</a:t>
            </a:r>
            <a:r>
              <a:rPr lang="sv-SE" sz="1400" b="0" i="0" dirty="0">
                <a:effectLst/>
              </a:rPr>
              <a:t>, </a:t>
            </a:r>
            <a:r>
              <a:rPr lang="sv-SE" sz="1400" b="0" i="0" dirty="0" err="1">
                <a:effectLst/>
              </a:rPr>
              <a:t>tools</a:t>
            </a:r>
            <a:r>
              <a:rPr lang="sv-SE" sz="1400" b="0" i="0" dirty="0">
                <a:effectLst/>
              </a:rPr>
              <a:t>, </a:t>
            </a:r>
            <a:r>
              <a:rPr lang="sv-SE" sz="1400" b="0" i="0" dirty="0" err="1">
                <a:effectLst/>
              </a:rPr>
              <a:t>resources</a:t>
            </a:r>
            <a:r>
              <a:rPr lang="sv-SE" sz="1400" b="0" i="0" dirty="0">
                <a:effectLst/>
              </a:rPr>
              <a:t>, </a:t>
            </a:r>
            <a:r>
              <a:rPr lang="sv-SE" sz="1400" b="0" i="0" dirty="0" err="1">
                <a:effectLst/>
              </a:rPr>
              <a:t>labs</a:t>
            </a:r>
            <a:r>
              <a:rPr lang="sv-SE" sz="1400" b="0" i="0" dirty="0">
                <a:effectLst/>
              </a:rPr>
              <a:t>, and </a:t>
            </a:r>
            <a:r>
              <a:rPr lang="sv-SE" sz="1400" b="0" i="0" dirty="0" err="1">
                <a:effectLst/>
              </a:rPr>
              <a:t>models</a:t>
            </a:r>
            <a:r>
              <a:rPr lang="sv-SE" sz="1400" b="0" i="0" dirty="0">
                <a:effectLst/>
              </a:rPr>
              <a:t> </a:t>
            </a:r>
            <a:r>
              <a:rPr lang="sv-SE" sz="1400" b="0" i="0" dirty="0" err="1">
                <a:effectLst/>
              </a:rPr>
              <a:t>together</a:t>
            </a:r>
            <a:r>
              <a:rPr lang="sv-SE" sz="1400" b="0" i="0" dirty="0">
                <a:effectLst/>
              </a:rPr>
              <a:t> </a:t>
            </a:r>
            <a:r>
              <a:rPr lang="sv-SE" sz="1400" b="0" i="0" dirty="0" err="1">
                <a:effectLst/>
              </a:rPr>
              <a:t>unlocks</a:t>
            </a:r>
            <a:r>
              <a:rPr lang="sv-SE" sz="1400" b="0" i="0" dirty="0">
                <a:effectLst/>
              </a:rPr>
              <a:t> </a:t>
            </a:r>
            <a:r>
              <a:rPr lang="sv-SE" sz="1400" b="0" i="0" dirty="0" err="1">
                <a:effectLst/>
              </a:rPr>
              <a:t>substantial</a:t>
            </a:r>
            <a:r>
              <a:rPr lang="sv-SE" sz="1400" b="0" i="0" dirty="0">
                <a:effectLst/>
              </a:rPr>
              <a:t> </a:t>
            </a:r>
            <a:r>
              <a:rPr lang="sv-SE" sz="1400" b="0" i="0" dirty="0" err="1">
                <a:effectLst/>
              </a:rPr>
              <a:t>value</a:t>
            </a:r>
            <a:r>
              <a:rPr lang="sv-SE" sz="1400" b="0" i="0" dirty="0">
                <a:effectLst/>
              </a:rPr>
              <a:t>. </a:t>
            </a:r>
            <a:endParaRPr lang="en-US" sz="1400" dirty="0"/>
          </a:p>
        </p:txBody>
      </p:sp>
      <p:pic>
        <p:nvPicPr>
          <p:cNvPr id="16" name="Bildobjekt 15">
            <a:extLst>
              <a:ext uri="{FF2B5EF4-FFF2-40B4-BE49-F238E27FC236}">
                <a16:creationId xmlns:a16="http://schemas.microsoft.com/office/drawing/2014/main" id="{1DE19C9D-589A-2311-1D00-A96342A6882A}"/>
              </a:ext>
            </a:extLst>
          </p:cNvPr>
          <p:cNvPicPr>
            <a:picLocks noChangeAspect="1"/>
          </p:cNvPicPr>
          <p:nvPr/>
        </p:nvPicPr>
        <p:blipFill rotWithShape="1">
          <a:blip r:embed="rId5" cstate="screen">
            <a:alphaModFix amt="84000"/>
            <a:extLst>
              <a:ext uri="{28A0092B-C50C-407E-A947-70E740481C1C}">
                <a14:useLocalDpi xmlns:a14="http://schemas.microsoft.com/office/drawing/2010/main"/>
              </a:ext>
            </a:extLst>
          </a:blip>
          <a:srcRect/>
          <a:stretch/>
        </p:blipFill>
        <p:spPr>
          <a:xfrm>
            <a:off x="8096385" y="1909628"/>
            <a:ext cx="3335338" cy="2546159"/>
          </a:xfrm>
          <a:prstGeom prst="rect">
            <a:avLst/>
          </a:prstGeom>
        </p:spPr>
      </p:pic>
      <p:sp>
        <p:nvSpPr>
          <p:cNvPr id="5" name="Platshållare för text 4">
            <a:extLst>
              <a:ext uri="{FF2B5EF4-FFF2-40B4-BE49-F238E27FC236}">
                <a16:creationId xmlns:a16="http://schemas.microsoft.com/office/drawing/2014/main" id="{C5D572A6-9F34-53A8-39B9-9D9EF7FEEF3B}"/>
              </a:ext>
            </a:extLst>
          </p:cNvPr>
          <p:cNvSpPr>
            <a:spLocks noGrp="1"/>
          </p:cNvSpPr>
          <p:nvPr>
            <p:ph type="body" sz="quarter" idx="4294967295"/>
          </p:nvPr>
        </p:nvSpPr>
        <p:spPr>
          <a:xfrm>
            <a:off x="4657676" y="2235200"/>
            <a:ext cx="3182937" cy="777875"/>
          </a:xfrm>
        </p:spPr>
        <p:txBody>
          <a:bodyPr lIns="0" tIns="0" rIns="0" bIns="0">
            <a:noAutofit/>
          </a:bodyPr>
          <a:lstStyle/>
          <a:p>
            <a:pPr marL="0" indent="0">
              <a:buNone/>
            </a:pPr>
            <a:r>
              <a:rPr lang="en-US" sz="3200" b="1" dirty="0">
                <a:solidFill>
                  <a:schemeClr val="bg1"/>
                </a:solidFill>
                <a:latin typeface="Greycliff CF Heavy" pitchFamily="2" charset="77"/>
              </a:rPr>
              <a:t>Collaboration</a:t>
            </a:r>
          </a:p>
        </p:txBody>
      </p:sp>
      <p:sp>
        <p:nvSpPr>
          <p:cNvPr id="19" name="Rektangel 18">
            <a:extLst>
              <a:ext uri="{FF2B5EF4-FFF2-40B4-BE49-F238E27FC236}">
                <a16:creationId xmlns:a16="http://schemas.microsoft.com/office/drawing/2014/main" id="{FEEE8B75-FF0B-540C-96D8-508D5B3F6408}"/>
              </a:ext>
            </a:extLst>
          </p:cNvPr>
          <p:cNvSpPr/>
          <p:nvPr/>
        </p:nvSpPr>
        <p:spPr>
          <a:xfrm>
            <a:off x="8096384" y="1909627"/>
            <a:ext cx="3335339" cy="2546159"/>
          </a:xfrm>
          <a:prstGeom prst="rect">
            <a:avLst/>
          </a:prstGeom>
          <a:solidFill>
            <a:schemeClr val="tx1">
              <a:alpha val="239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6" name="Platshållare för text 5">
            <a:extLst>
              <a:ext uri="{FF2B5EF4-FFF2-40B4-BE49-F238E27FC236}">
                <a16:creationId xmlns:a16="http://schemas.microsoft.com/office/drawing/2014/main" id="{961A63E8-490C-3B15-64E6-377DC7260A16}"/>
              </a:ext>
            </a:extLst>
          </p:cNvPr>
          <p:cNvSpPr>
            <a:spLocks noGrp="1"/>
          </p:cNvSpPr>
          <p:nvPr>
            <p:ph type="body" sz="quarter" idx="4294967295"/>
          </p:nvPr>
        </p:nvSpPr>
        <p:spPr>
          <a:xfrm>
            <a:off x="8353068" y="2235200"/>
            <a:ext cx="2898775" cy="777875"/>
          </a:xfrm>
        </p:spPr>
        <p:txBody>
          <a:bodyPr lIns="0" tIns="0" rIns="0" bIns="0">
            <a:noAutofit/>
          </a:bodyPr>
          <a:lstStyle/>
          <a:p>
            <a:pPr marL="0" indent="0">
              <a:buNone/>
            </a:pPr>
            <a:r>
              <a:rPr lang="en-US" sz="3200" b="1" dirty="0">
                <a:solidFill>
                  <a:schemeClr val="bg1"/>
                </a:solidFill>
                <a:latin typeface="Greycliff CF Heavy" pitchFamily="2" charset="77"/>
              </a:rPr>
              <a:t>Enablers</a:t>
            </a:r>
          </a:p>
        </p:txBody>
      </p:sp>
      <p:sp>
        <p:nvSpPr>
          <p:cNvPr id="7" name="Platshållare för text 6">
            <a:extLst>
              <a:ext uri="{FF2B5EF4-FFF2-40B4-BE49-F238E27FC236}">
                <a16:creationId xmlns:a16="http://schemas.microsoft.com/office/drawing/2014/main" id="{0BE4D23C-81D7-A0D2-516F-024EA66425E3}"/>
              </a:ext>
            </a:extLst>
          </p:cNvPr>
          <p:cNvSpPr>
            <a:spLocks noGrp="1"/>
          </p:cNvSpPr>
          <p:nvPr>
            <p:ph type="body" sz="quarter" idx="4294967295"/>
          </p:nvPr>
        </p:nvSpPr>
        <p:spPr>
          <a:xfrm>
            <a:off x="8353068" y="4606925"/>
            <a:ext cx="2898775" cy="1164483"/>
          </a:xfrm>
        </p:spPr>
        <p:txBody>
          <a:bodyPr lIns="0" tIns="0" rIns="0" bIns="0">
            <a:noAutofit/>
          </a:bodyPr>
          <a:lstStyle/>
          <a:p>
            <a:pPr marL="0" indent="0">
              <a:lnSpc>
                <a:spcPct val="100000"/>
              </a:lnSpc>
              <a:buNone/>
            </a:pPr>
            <a:r>
              <a:rPr lang="sv-SE" sz="1400" b="0" i="0" dirty="0" err="1">
                <a:solidFill>
                  <a:schemeClr val="bg1"/>
                </a:solidFill>
                <a:effectLst/>
              </a:rPr>
              <a:t>Shareable</a:t>
            </a:r>
            <a:r>
              <a:rPr lang="sv-SE" sz="1400" b="0" i="0" dirty="0">
                <a:solidFill>
                  <a:schemeClr val="bg1"/>
                </a:solidFill>
                <a:effectLst/>
              </a:rPr>
              <a:t> </a:t>
            </a:r>
            <a:r>
              <a:rPr lang="sv-SE" sz="1400" b="0" i="0" dirty="0" err="1">
                <a:solidFill>
                  <a:schemeClr val="bg1"/>
                </a:solidFill>
                <a:effectLst/>
              </a:rPr>
              <a:t>knowledge</a:t>
            </a:r>
            <a:r>
              <a:rPr lang="sv-SE" sz="1400" b="0" i="0" dirty="0">
                <a:solidFill>
                  <a:schemeClr val="bg1"/>
                </a:solidFill>
                <a:effectLst/>
              </a:rPr>
              <a:t> and </a:t>
            </a:r>
            <a:r>
              <a:rPr lang="sv-SE" sz="1400" b="0" i="0" dirty="0" err="1">
                <a:solidFill>
                  <a:schemeClr val="bg1"/>
                </a:solidFill>
                <a:effectLst/>
              </a:rPr>
              <a:t>resources</a:t>
            </a:r>
            <a:r>
              <a:rPr lang="sv-SE" sz="1400" b="0" i="0" dirty="0">
                <a:solidFill>
                  <a:schemeClr val="bg1"/>
                </a:solidFill>
                <a:effectLst/>
              </a:rPr>
              <a:t> </a:t>
            </a:r>
            <a:r>
              <a:rPr lang="sv-SE" sz="1400" b="0" i="0" dirty="0" err="1">
                <a:solidFill>
                  <a:schemeClr val="bg1"/>
                </a:solidFill>
                <a:effectLst/>
              </a:rPr>
              <a:t>around</a:t>
            </a:r>
            <a:r>
              <a:rPr lang="sv-SE" sz="1400" b="0" i="0" dirty="0">
                <a:solidFill>
                  <a:schemeClr val="bg1"/>
                </a:solidFill>
                <a:effectLst/>
              </a:rPr>
              <a:t> 5 </a:t>
            </a:r>
            <a:r>
              <a:rPr lang="sv-SE" sz="1400" b="0" i="0" dirty="0" err="1">
                <a:solidFill>
                  <a:schemeClr val="bg1"/>
                </a:solidFill>
                <a:effectLst/>
              </a:rPr>
              <a:t>enablers</a:t>
            </a:r>
            <a:r>
              <a:rPr lang="sv-SE" sz="1400" b="0" i="0" dirty="0">
                <a:solidFill>
                  <a:schemeClr val="bg1"/>
                </a:solidFill>
                <a:effectLst/>
              </a:rPr>
              <a:t> – </a:t>
            </a:r>
            <a:r>
              <a:rPr lang="sv-SE" sz="1400" b="0" i="1" dirty="0">
                <a:solidFill>
                  <a:schemeClr val="bg1"/>
                </a:solidFill>
                <a:effectLst/>
              </a:rPr>
              <a:t>Data and </a:t>
            </a:r>
            <a:r>
              <a:rPr lang="sv-SE" sz="1400" b="0" i="1" dirty="0" err="1">
                <a:solidFill>
                  <a:schemeClr val="bg1"/>
                </a:solidFill>
                <a:effectLst/>
              </a:rPr>
              <a:t>infrastructure</a:t>
            </a:r>
            <a:r>
              <a:rPr lang="sv-SE" sz="1400" b="0" i="1" dirty="0">
                <a:solidFill>
                  <a:schemeClr val="bg1"/>
                </a:solidFill>
                <a:effectLst/>
              </a:rPr>
              <a:t>, </a:t>
            </a:r>
            <a:r>
              <a:rPr lang="sv-SE" sz="1400" b="0" i="1" dirty="0" err="1">
                <a:solidFill>
                  <a:schemeClr val="bg1"/>
                </a:solidFill>
                <a:effectLst/>
              </a:rPr>
              <a:t>Organization</a:t>
            </a:r>
            <a:r>
              <a:rPr lang="sv-SE" sz="1400" b="0" i="1" dirty="0">
                <a:solidFill>
                  <a:schemeClr val="bg1"/>
                </a:solidFill>
                <a:effectLst/>
              </a:rPr>
              <a:t> and </a:t>
            </a:r>
            <a:r>
              <a:rPr lang="sv-SE" sz="1400" b="0" i="1" dirty="0" err="1">
                <a:solidFill>
                  <a:schemeClr val="bg1"/>
                </a:solidFill>
                <a:effectLst/>
              </a:rPr>
              <a:t>culture</a:t>
            </a:r>
            <a:r>
              <a:rPr lang="sv-SE" sz="1400" i="1" dirty="0">
                <a:solidFill>
                  <a:schemeClr val="bg1"/>
                </a:solidFill>
              </a:rPr>
              <a:t>, </a:t>
            </a:r>
            <a:r>
              <a:rPr lang="sv-SE" sz="1400" b="0" i="1" dirty="0" err="1">
                <a:solidFill>
                  <a:schemeClr val="bg1"/>
                </a:solidFill>
                <a:effectLst/>
              </a:rPr>
              <a:t>Technology</a:t>
            </a:r>
            <a:r>
              <a:rPr lang="sv-SE" sz="1400" b="0" i="0" dirty="0">
                <a:solidFill>
                  <a:schemeClr val="bg1"/>
                </a:solidFill>
                <a:effectLst/>
              </a:rPr>
              <a:t>, </a:t>
            </a:r>
            <a:r>
              <a:rPr lang="sv-SE" sz="1400" b="0" i="1" dirty="0" err="1">
                <a:solidFill>
                  <a:schemeClr val="bg1"/>
                </a:solidFill>
                <a:effectLst/>
              </a:rPr>
              <a:t>Ecosystem</a:t>
            </a:r>
            <a:r>
              <a:rPr lang="sv-SE" sz="1400" b="0" i="0" dirty="0">
                <a:solidFill>
                  <a:schemeClr val="bg1"/>
                </a:solidFill>
                <a:effectLst/>
              </a:rPr>
              <a:t>, and  </a:t>
            </a:r>
            <a:r>
              <a:rPr lang="sv-SE" sz="1400" b="0" i="1" dirty="0" err="1">
                <a:solidFill>
                  <a:schemeClr val="bg1"/>
                </a:solidFill>
                <a:effectLst/>
              </a:rPr>
              <a:t>Expertise</a:t>
            </a:r>
            <a:r>
              <a:rPr lang="sv-SE" sz="1400" b="0" i="1" dirty="0">
                <a:solidFill>
                  <a:schemeClr val="bg1"/>
                </a:solidFill>
                <a:effectLst/>
              </a:rPr>
              <a:t>.</a:t>
            </a:r>
            <a:endParaRPr lang="en-US" sz="1400" dirty="0">
              <a:solidFill>
                <a:schemeClr val="bg1"/>
              </a:solidFill>
            </a:endParaRPr>
          </a:p>
        </p:txBody>
      </p:sp>
      <p:pic>
        <p:nvPicPr>
          <p:cNvPr id="14" name="Bildobjekt 13" descr="En bild som visar ritning&#10;&#10;Automatiskt genererad beskrivning">
            <a:extLst>
              <a:ext uri="{FF2B5EF4-FFF2-40B4-BE49-F238E27FC236}">
                <a16:creationId xmlns:a16="http://schemas.microsoft.com/office/drawing/2014/main" id="{E3822A32-E6BD-2D94-187C-FA51FD0D7B3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7929" y="483008"/>
            <a:ext cx="761358" cy="761358"/>
          </a:xfrm>
          <a:prstGeom prst="rect">
            <a:avLst/>
          </a:prstGeom>
        </p:spPr>
      </p:pic>
      <p:sp>
        <p:nvSpPr>
          <p:cNvPr id="15" name="Google Shape;141;p1">
            <a:extLst>
              <a:ext uri="{FF2B5EF4-FFF2-40B4-BE49-F238E27FC236}">
                <a16:creationId xmlns:a16="http://schemas.microsoft.com/office/drawing/2014/main" id="{14DD4276-1C61-94C6-AB2F-DAEBA0193805}"/>
              </a:ext>
            </a:extLst>
          </p:cNvPr>
          <p:cNvSpPr txBox="1">
            <a:spLocks/>
          </p:cNvSpPr>
          <p:nvPr/>
        </p:nvSpPr>
        <p:spPr>
          <a:xfrm>
            <a:off x="691672" y="905634"/>
            <a:ext cx="8290560" cy="761358"/>
          </a:xfrm>
          <a:prstGeom prst="rect">
            <a:avLst/>
          </a:prstGeom>
          <a:noFill/>
          <a:ln>
            <a:noFill/>
          </a:ln>
        </p:spPr>
        <p:txBody>
          <a:bodyPr spcFirstLastPara="1" vert="horz" wrap="square" lIns="90000" tIns="43200" rIns="90000" bIns="43200" rtlCol="0" anchor="t" anchorCtr="0">
            <a:noAutofit/>
          </a:bodyPr>
          <a:lstStyle>
            <a:lvl1pPr algn="ctr" defTabSz="914400" rtl="0" eaLnBrk="1" latinLnBrk="0" hangingPunct="1">
              <a:lnSpc>
                <a:spcPct val="90000"/>
              </a:lnSpc>
              <a:spcBef>
                <a:spcPct val="0"/>
              </a:spcBef>
              <a:buNone/>
              <a:defRPr sz="6400" b="1" i="0" kern="1200" cap="all" baseline="0">
                <a:solidFill>
                  <a:schemeClr val="tx1"/>
                </a:solidFill>
                <a:latin typeface="Greycliff CF Heavy" pitchFamily="2" charset="77"/>
                <a:ea typeface="+mj-ea"/>
                <a:cs typeface="+mj-cs"/>
              </a:defRPr>
            </a:lvl1pPr>
          </a:lstStyle>
          <a:p>
            <a:pPr algn="l"/>
            <a:r>
              <a:rPr lang="en-US" sz="3200" cap="none" dirty="0">
                <a:solidFill>
                  <a:schemeClr val="bg1"/>
                </a:solidFill>
                <a:latin typeface="Greycliff CF Heavy"/>
              </a:rPr>
              <a:t>How</a:t>
            </a:r>
            <a:r>
              <a:rPr lang="en-US" sz="3200" dirty="0">
                <a:solidFill>
                  <a:schemeClr val="bg1"/>
                </a:solidFill>
                <a:latin typeface="Greycliff CF Heavy"/>
              </a:rPr>
              <a:t>?</a:t>
            </a:r>
            <a:endParaRPr lang="sv-SE" sz="3200" dirty="0">
              <a:solidFill>
                <a:schemeClr val="bg1"/>
              </a:solidFill>
            </a:endParaRPr>
          </a:p>
        </p:txBody>
      </p:sp>
    </p:spTree>
    <p:extLst>
      <p:ext uri="{BB962C8B-B14F-4D97-AF65-F5344CB8AC3E}">
        <p14:creationId xmlns:p14="http://schemas.microsoft.com/office/powerpoint/2010/main" val="3899958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ktangel 37">
            <a:extLst>
              <a:ext uri="{FF2B5EF4-FFF2-40B4-BE49-F238E27FC236}">
                <a16:creationId xmlns:a16="http://schemas.microsoft.com/office/drawing/2014/main" id="{F517502F-FDCF-412F-C98D-56FF71D8622E}"/>
              </a:ext>
            </a:extLst>
          </p:cNvPr>
          <p:cNvSpPr/>
          <p:nvPr/>
        </p:nvSpPr>
        <p:spPr>
          <a:xfrm>
            <a:off x="391441" y="0"/>
            <a:ext cx="411429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4" name="Rektangel 3">
            <a:extLst>
              <a:ext uri="{FF2B5EF4-FFF2-40B4-BE49-F238E27FC236}">
                <a16:creationId xmlns:a16="http://schemas.microsoft.com/office/drawing/2014/main" id="{06D4442C-5037-49FC-EB56-CC4EB6FCBAAF}"/>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6" name="textruta 15">
            <a:extLst>
              <a:ext uri="{FF2B5EF4-FFF2-40B4-BE49-F238E27FC236}">
                <a16:creationId xmlns:a16="http://schemas.microsoft.com/office/drawing/2014/main" id="{A646F5CE-F2D6-1AA1-6052-2C6BD57C7525}"/>
              </a:ext>
            </a:extLst>
          </p:cNvPr>
          <p:cNvSpPr txBox="1"/>
          <p:nvPr/>
        </p:nvSpPr>
        <p:spPr>
          <a:xfrm>
            <a:off x="669600" y="1629420"/>
            <a:ext cx="3403043" cy="2246769"/>
          </a:xfrm>
          <a:prstGeom prst="rect">
            <a:avLst/>
          </a:prstGeom>
          <a:noFill/>
        </p:spPr>
        <p:txBody>
          <a:bodyPr wrap="square" rtlCol="0">
            <a:spAutoFit/>
          </a:bodyPr>
          <a:lstStyle/>
          <a:p>
            <a:r>
              <a:rPr lang="en-US" sz="2000" dirty="0">
                <a:latin typeface="Greycliff CF" pitchFamily="2" charset="77"/>
              </a:rPr>
              <a:t>The fifth enabler is </a:t>
            </a:r>
            <a:br>
              <a:rPr lang="en-US" sz="2000" dirty="0">
                <a:latin typeface="Greycliff CF" pitchFamily="2" charset="77"/>
              </a:rPr>
            </a:br>
            <a:r>
              <a:rPr lang="en-US" sz="2000" dirty="0">
                <a:latin typeface="Greycliff CF" pitchFamily="2" charset="77"/>
              </a:rPr>
              <a:t>about expertise. </a:t>
            </a:r>
          </a:p>
          <a:p>
            <a:endParaRPr lang="en-US" sz="2000" dirty="0">
              <a:latin typeface="Greycliff CF" pitchFamily="2" charset="77"/>
            </a:endParaRPr>
          </a:p>
          <a:p>
            <a:r>
              <a:rPr lang="en-US" sz="2000" dirty="0">
                <a:latin typeface="Greycliff CF" pitchFamily="2" charset="77"/>
              </a:rPr>
              <a:t>AI Sweden and partners build talent programs as well as courses and educational material.</a:t>
            </a:r>
          </a:p>
        </p:txBody>
      </p:sp>
      <p:grpSp>
        <p:nvGrpSpPr>
          <p:cNvPr id="39" name="Grupp 38">
            <a:extLst>
              <a:ext uri="{FF2B5EF4-FFF2-40B4-BE49-F238E27FC236}">
                <a16:creationId xmlns:a16="http://schemas.microsoft.com/office/drawing/2014/main" id="{3AC6DCA0-2BCA-634D-A329-9C0D57BB0997}"/>
              </a:ext>
            </a:extLst>
          </p:cNvPr>
          <p:cNvGrpSpPr/>
          <p:nvPr/>
        </p:nvGrpSpPr>
        <p:grpSpPr>
          <a:xfrm>
            <a:off x="4919037" y="1790465"/>
            <a:ext cx="6881522" cy="4426233"/>
            <a:chOff x="4593820" y="1856725"/>
            <a:chExt cx="6881522" cy="4426233"/>
          </a:xfrm>
        </p:grpSpPr>
        <p:grpSp>
          <p:nvGrpSpPr>
            <p:cNvPr id="3" name="Grupp 2">
              <a:extLst>
                <a:ext uri="{FF2B5EF4-FFF2-40B4-BE49-F238E27FC236}">
                  <a16:creationId xmlns:a16="http://schemas.microsoft.com/office/drawing/2014/main" id="{8BE1FC42-E894-46F4-DF61-887BA434476C}"/>
                </a:ext>
              </a:extLst>
            </p:cNvPr>
            <p:cNvGrpSpPr/>
            <p:nvPr/>
          </p:nvGrpSpPr>
          <p:grpSpPr>
            <a:xfrm>
              <a:off x="4773689" y="1856725"/>
              <a:ext cx="2640460" cy="1381567"/>
              <a:chOff x="892693" y="7242116"/>
              <a:chExt cx="2640460" cy="1381567"/>
            </a:xfrm>
          </p:grpSpPr>
          <p:sp>
            <p:nvSpPr>
              <p:cNvPr id="5" name="textruta 4">
                <a:extLst>
                  <a:ext uri="{FF2B5EF4-FFF2-40B4-BE49-F238E27FC236}">
                    <a16:creationId xmlns:a16="http://schemas.microsoft.com/office/drawing/2014/main" id="{438C9C95-B664-025F-A45B-A3EF36B37D66}"/>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125</a:t>
                </a:r>
              </a:p>
            </p:txBody>
          </p:sp>
          <p:sp>
            <p:nvSpPr>
              <p:cNvPr id="6" name="textruta 5">
                <a:extLst>
                  <a:ext uri="{FF2B5EF4-FFF2-40B4-BE49-F238E27FC236}">
                    <a16:creationId xmlns:a16="http://schemas.microsoft.com/office/drawing/2014/main" id="{A91DCDB8-5CDE-A7F7-5583-213669B42ADD}"/>
                  </a:ext>
                </a:extLst>
              </p:cNvPr>
              <p:cNvSpPr txBox="1"/>
              <p:nvPr/>
            </p:nvSpPr>
            <p:spPr>
              <a:xfrm>
                <a:off x="892693" y="8100463"/>
                <a:ext cx="2640459" cy="523220"/>
              </a:xfrm>
              <a:prstGeom prst="rect">
                <a:avLst/>
              </a:prstGeom>
              <a:noFill/>
            </p:spPr>
            <p:txBody>
              <a:bodyPr wrap="square" rtlCol="0">
                <a:spAutoFit/>
              </a:bodyPr>
              <a:lstStyle/>
              <a:p>
                <a:pPr algn="ctr"/>
                <a:r>
                  <a:rPr lang="sv-SE" sz="1400" dirty="0" err="1">
                    <a:solidFill>
                      <a:schemeClr val="bg1"/>
                    </a:solidFill>
                    <a:latin typeface="Greycliff CF" pitchFamily="2" charset="77"/>
                  </a:rPr>
                  <a:t>participants</a:t>
                </a:r>
                <a:r>
                  <a:rPr lang="sv-SE" sz="1400" dirty="0">
                    <a:solidFill>
                      <a:schemeClr val="bg1"/>
                    </a:solidFill>
                    <a:latin typeface="Greycliff CF" pitchFamily="2" charset="77"/>
                  </a:rPr>
                  <a:t> in 9</a:t>
                </a:r>
                <a:br>
                  <a:rPr lang="sv-SE" sz="1400" dirty="0">
                    <a:solidFill>
                      <a:schemeClr val="bg1"/>
                    </a:solidFill>
                    <a:latin typeface="Greycliff CF" pitchFamily="2" charset="77"/>
                  </a:rPr>
                </a:br>
                <a:r>
                  <a:rPr lang="sv-SE" sz="1400" dirty="0">
                    <a:solidFill>
                      <a:schemeClr val="bg1"/>
                    </a:solidFill>
                    <a:latin typeface="Greycliff CF" pitchFamily="2" charset="77"/>
                  </a:rPr>
                  <a:t> talent programs</a:t>
                </a:r>
              </a:p>
            </p:txBody>
          </p:sp>
        </p:grpSp>
        <p:grpSp>
          <p:nvGrpSpPr>
            <p:cNvPr id="23" name="Grupp 22">
              <a:extLst>
                <a:ext uri="{FF2B5EF4-FFF2-40B4-BE49-F238E27FC236}">
                  <a16:creationId xmlns:a16="http://schemas.microsoft.com/office/drawing/2014/main" id="{ADB63CAD-8982-2C27-D134-8ED133295E67}"/>
                </a:ext>
              </a:extLst>
            </p:cNvPr>
            <p:cNvGrpSpPr/>
            <p:nvPr/>
          </p:nvGrpSpPr>
          <p:grpSpPr>
            <a:xfrm>
              <a:off x="4593820" y="3374099"/>
              <a:ext cx="3000201" cy="1391485"/>
              <a:chOff x="712824" y="7242116"/>
              <a:chExt cx="3000201" cy="1391485"/>
            </a:xfrm>
          </p:grpSpPr>
          <p:sp>
            <p:nvSpPr>
              <p:cNvPr id="24" name="textruta 23">
                <a:extLst>
                  <a:ext uri="{FF2B5EF4-FFF2-40B4-BE49-F238E27FC236}">
                    <a16:creationId xmlns:a16="http://schemas.microsoft.com/office/drawing/2014/main" id="{CBECCE57-894F-02B5-76C4-F5499E3CF670}"/>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32</a:t>
                </a:r>
              </a:p>
            </p:txBody>
          </p:sp>
          <p:sp>
            <p:nvSpPr>
              <p:cNvPr id="25" name="textruta 24">
                <a:extLst>
                  <a:ext uri="{FF2B5EF4-FFF2-40B4-BE49-F238E27FC236}">
                    <a16:creationId xmlns:a16="http://schemas.microsoft.com/office/drawing/2014/main" id="{0E761C07-91DA-CCE4-BFD5-8B4D4302A23C}"/>
                  </a:ext>
                </a:extLst>
              </p:cNvPr>
              <p:cNvSpPr txBox="1"/>
              <p:nvPr/>
            </p:nvSpPr>
            <p:spPr>
              <a:xfrm>
                <a:off x="712824" y="8110381"/>
                <a:ext cx="3000201" cy="523220"/>
              </a:xfrm>
              <a:prstGeom prst="rect">
                <a:avLst/>
              </a:prstGeom>
              <a:noFill/>
            </p:spPr>
            <p:txBody>
              <a:bodyPr wrap="square" rtlCol="0">
                <a:spAutoFit/>
              </a:bodyPr>
              <a:lstStyle/>
              <a:p>
                <a:pPr algn="ctr"/>
                <a:r>
                  <a:rPr lang="sv-SE" sz="1400" dirty="0">
                    <a:solidFill>
                      <a:schemeClr val="bg1"/>
                    </a:solidFill>
                    <a:latin typeface="Greycliff CF" pitchFamily="2" charset="77"/>
                  </a:rPr>
                  <a:t>partner </a:t>
                </a:r>
                <a:r>
                  <a:rPr lang="sv-SE" sz="1400" dirty="0" err="1">
                    <a:solidFill>
                      <a:schemeClr val="bg1"/>
                    </a:solidFill>
                    <a:latin typeface="Greycliff CF" pitchFamily="2" charset="77"/>
                  </a:rPr>
                  <a:t>organizations</a:t>
                </a:r>
                <a:r>
                  <a:rPr lang="sv-SE" sz="1400" dirty="0">
                    <a:solidFill>
                      <a:schemeClr val="bg1"/>
                    </a:solidFill>
                    <a:latin typeface="Greycliff CF" pitchFamily="2" charset="77"/>
                  </a:rPr>
                  <a:t> </a:t>
                </a:r>
                <a:r>
                  <a:rPr lang="sv-SE" sz="1400" dirty="0" err="1">
                    <a:solidFill>
                      <a:schemeClr val="bg1"/>
                    </a:solidFill>
                    <a:latin typeface="Greycliff CF" pitchFamily="2" charset="77"/>
                  </a:rPr>
                  <a:t>involved</a:t>
                </a:r>
                <a:r>
                  <a:rPr lang="sv-SE" sz="1400" dirty="0">
                    <a:solidFill>
                      <a:schemeClr val="bg1"/>
                    </a:solidFill>
                    <a:latin typeface="Greycliff CF" pitchFamily="2" charset="77"/>
                  </a:rPr>
                  <a:t> </a:t>
                </a:r>
                <a:br>
                  <a:rPr lang="sv-SE" sz="1400" dirty="0">
                    <a:solidFill>
                      <a:schemeClr val="bg1"/>
                    </a:solidFill>
                    <a:latin typeface="Greycliff CF" pitchFamily="2" charset="77"/>
                  </a:rPr>
                </a:br>
                <a:r>
                  <a:rPr lang="sv-SE" sz="1400" dirty="0">
                    <a:solidFill>
                      <a:schemeClr val="bg1"/>
                    </a:solidFill>
                    <a:latin typeface="Greycliff CF" pitchFamily="2" charset="77"/>
                  </a:rPr>
                  <a:t>in talent programs</a:t>
                </a:r>
              </a:p>
            </p:txBody>
          </p:sp>
        </p:grpSp>
        <p:grpSp>
          <p:nvGrpSpPr>
            <p:cNvPr id="26" name="Grupp 25">
              <a:extLst>
                <a:ext uri="{FF2B5EF4-FFF2-40B4-BE49-F238E27FC236}">
                  <a16:creationId xmlns:a16="http://schemas.microsoft.com/office/drawing/2014/main" id="{C4913C53-A700-109D-DEC6-2A056B46C9EE}"/>
                </a:ext>
              </a:extLst>
            </p:cNvPr>
            <p:cNvGrpSpPr/>
            <p:nvPr/>
          </p:nvGrpSpPr>
          <p:grpSpPr>
            <a:xfrm>
              <a:off x="4593820" y="4891473"/>
              <a:ext cx="3000201" cy="1391485"/>
              <a:chOff x="712824" y="7242116"/>
              <a:chExt cx="3000201" cy="1391485"/>
            </a:xfrm>
          </p:grpSpPr>
          <p:sp>
            <p:nvSpPr>
              <p:cNvPr id="27" name="textruta 26">
                <a:extLst>
                  <a:ext uri="{FF2B5EF4-FFF2-40B4-BE49-F238E27FC236}">
                    <a16:creationId xmlns:a16="http://schemas.microsoft.com/office/drawing/2014/main" id="{7CC91021-EBAA-7221-FB4B-DE89682CE0E3}"/>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1 500+</a:t>
                </a:r>
              </a:p>
            </p:txBody>
          </p:sp>
          <p:sp>
            <p:nvSpPr>
              <p:cNvPr id="28" name="textruta 27">
                <a:extLst>
                  <a:ext uri="{FF2B5EF4-FFF2-40B4-BE49-F238E27FC236}">
                    <a16:creationId xmlns:a16="http://schemas.microsoft.com/office/drawing/2014/main" id="{6F5F2D19-0E2E-479E-9A99-24788B2BE693}"/>
                  </a:ext>
                </a:extLst>
              </p:cNvPr>
              <p:cNvSpPr txBox="1"/>
              <p:nvPr/>
            </p:nvSpPr>
            <p:spPr>
              <a:xfrm>
                <a:off x="712824" y="8110381"/>
                <a:ext cx="3000201" cy="523220"/>
              </a:xfrm>
              <a:prstGeom prst="rect">
                <a:avLst/>
              </a:prstGeom>
              <a:noFill/>
            </p:spPr>
            <p:txBody>
              <a:bodyPr wrap="square" rtlCol="0">
                <a:spAutoFit/>
              </a:bodyPr>
              <a:lstStyle/>
              <a:p>
                <a:pPr algn="ctr"/>
                <a:r>
                  <a:rPr lang="sv-SE" sz="1400" dirty="0" err="1">
                    <a:solidFill>
                      <a:schemeClr val="bg1"/>
                    </a:solidFill>
                    <a:latin typeface="Greycliff CF" pitchFamily="2" charset="77"/>
                  </a:rPr>
                  <a:t>participants</a:t>
                </a:r>
                <a:r>
                  <a:rPr lang="sv-SE" sz="1400" dirty="0">
                    <a:solidFill>
                      <a:schemeClr val="bg1"/>
                    </a:solidFill>
                    <a:latin typeface="Greycliff CF" pitchFamily="2" charset="77"/>
                  </a:rPr>
                  <a:t> </a:t>
                </a:r>
                <a:r>
                  <a:rPr lang="sv-SE" sz="1400" dirty="0" err="1">
                    <a:solidFill>
                      <a:schemeClr val="bg1"/>
                    </a:solidFill>
                    <a:latin typeface="Greycliff CF" pitchFamily="2" charset="77"/>
                  </a:rPr>
                  <a:t>spent</a:t>
                </a:r>
                <a:r>
                  <a:rPr lang="sv-SE" sz="1400" dirty="0">
                    <a:solidFill>
                      <a:schemeClr val="bg1"/>
                    </a:solidFill>
                    <a:latin typeface="Greycliff CF" pitchFamily="2" charset="77"/>
                  </a:rPr>
                  <a:t> in total 5 000+ </a:t>
                </a:r>
                <a:r>
                  <a:rPr lang="sv-SE" sz="1400" dirty="0" err="1">
                    <a:solidFill>
                      <a:schemeClr val="bg1"/>
                    </a:solidFill>
                    <a:latin typeface="Greycliff CF" pitchFamily="2" charset="77"/>
                  </a:rPr>
                  <a:t>hours</a:t>
                </a:r>
                <a:r>
                  <a:rPr lang="sv-SE" sz="1400" dirty="0">
                    <a:solidFill>
                      <a:schemeClr val="bg1"/>
                    </a:solidFill>
                    <a:latin typeface="Greycliff CF" pitchFamily="2" charset="77"/>
                  </a:rPr>
                  <a:t> in </a:t>
                </a:r>
                <a:r>
                  <a:rPr lang="sv-SE" sz="1400" dirty="0" err="1">
                    <a:solidFill>
                      <a:schemeClr val="bg1"/>
                    </a:solidFill>
                    <a:latin typeface="Greycliff CF" pitchFamily="2" charset="77"/>
                  </a:rPr>
                  <a:t>educational</a:t>
                </a:r>
                <a:r>
                  <a:rPr lang="sv-SE" sz="1400" dirty="0">
                    <a:solidFill>
                      <a:schemeClr val="bg1"/>
                    </a:solidFill>
                    <a:latin typeface="Greycliff CF" pitchFamily="2" charset="77"/>
                  </a:rPr>
                  <a:t> </a:t>
                </a:r>
                <a:r>
                  <a:rPr lang="sv-SE" sz="1400" dirty="0" err="1">
                    <a:solidFill>
                      <a:schemeClr val="bg1"/>
                    </a:solidFill>
                    <a:latin typeface="Greycliff CF" pitchFamily="2" charset="77"/>
                  </a:rPr>
                  <a:t>activities</a:t>
                </a:r>
                <a:endParaRPr lang="sv-SE" sz="1400" dirty="0">
                  <a:solidFill>
                    <a:schemeClr val="bg1"/>
                  </a:solidFill>
                  <a:latin typeface="Greycliff CF" pitchFamily="2" charset="77"/>
                </a:endParaRPr>
              </a:p>
            </p:txBody>
          </p:sp>
        </p:grpSp>
        <p:grpSp>
          <p:nvGrpSpPr>
            <p:cNvPr id="29" name="Grupp 28">
              <a:extLst>
                <a:ext uri="{FF2B5EF4-FFF2-40B4-BE49-F238E27FC236}">
                  <a16:creationId xmlns:a16="http://schemas.microsoft.com/office/drawing/2014/main" id="{2327BE21-7B50-91D9-16D1-DEBC2E03F9CE}"/>
                </a:ext>
              </a:extLst>
            </p:cNvPr>
            <p:cNvGrpSpPr/>
            <p:nvPr/>
          </p:nvGrpSpPr>
          <p:grpSpPr>
            <a:xfrm>
              <a:off x="8431192" y="1856725"/>
              <a:ext cx="2640459" cy="1176042"/>
              <a:chOff x="892694" y="7242116"/>
              <a:chExt cx="2640459" cy="1176042"/>
            </a:xfrm>
          </p:grpSpPr>
          <p:sp>
            <p:nvSpPr>
              <p:cNvPr id="30" name="textruta 29">
                <a:extLst>
                  <a:ext uri="{FF2B5EF4-FFF2-40B4-BE49-F238E27FC236}">
                    <a16:creationId xmlns:a16="http://schemas.microsoft.com/office/drawing/2014/main" id="{F3681CC9-6505-F86F-A2C7-3811667E7120}"/>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9</a:t>
                </a:r>
              </a:p>
            </p:txBody>
          </p:sp>
          <p:sp>
            <p:nvSpPr>
              <p:cNvPr id="31" name="textruta 30">
                <a:extLst>
                  <a:ext uri="{FF2B5EF4-FFF2-40B4-BE49-F238E27FC236}">
                    <a16:creationId xmlns:a16="http://schemas.microsoft.com/office/drawing/2014/main" id="{F13BC083-C258-B6DF-ED1F-31563FE6E116}"/>
                  </a:ext>
                </a:extLst>
              </p:cNvPr>
              <p:cNvSpPr txBox="1"/>
              <p:nvPr/>
            </p:nvSpPr>
            <p:spPr>
              <a:xfrm>
                <a:off x="1070845" y="8110381"/>
                <a:ext cx="2284156" cy="307777"/>
              </a:xfrm>
              <a:prstGeom prst="rect">
                <a:avLst/>
              </a:prstGeom>
              <a:noFill/>
            </p:spPr>
            <p:txBody>
              <a:bodyPr wrap="square" rtlCol="0">
                <a:spAutoFit/>
              </a:bodyPr>
              <a:lstStyle/>
              <a:p>
                <a:pPr algn="ctr"/>
                <a:r>
                  <a:rPr lang="sv-SE" sz="1400" dirty="0" err="1">
                    <a:solidFill>
                      <a:schemeClr val="bg1"/>
                    </a:solidFill>
                    <a:latin typeface="Greycliff CF" pitchFamily="2" charset="77"/>
                  </a:rPr>
                  <a:t>Ongoing</a:t>
                </a:r>
                <a:r>
                  <a:rPr lang="sv-SE" sz="1400" dirty="0">
                    <a:solidFill>
                      <a:schemeClr val="bg1"/>
                    </a:solidFill>
                    <a:latin typeface="Greycliff CF" pitchFamily="2" charset="77"/>
                  </a:rPr>
                  <a:t> talent programs</a:t>
                </a:r>
              </a:p>
            </p:txBody>
          </p:sp>
        </p:grpSp>
        <p:grpSp>
          <p:nvGrpSpPr>
            <p:cNvPr id="32" name="Grupp 31">
              <a:extLst>
                <a:ext uri="{FF2B5EF4-FFF2-40B4-BE49-F238E27FC236}">
                  <a16:creationId xmlns:a16="http://schemas.microsoft.com/office/drawing/2014/main" id="{1F9534A1-606D-7588-D8CE-C86F454CE285}"/>
                </a:ext>
              </a:extLst>
            </p:cNvPr>
            <p:cNvGrpSpPr/>
            <p:nvPr/>
          </p:nvGrpSpPr>
          <p:grpSpPr>
            <a:xfrm>
              <a:off x="8251322" y="3374099"/>
              <a:ext cx="3000201" cy="1391485"/>
              <a:chOff x="712824" y="7242116"/>
              <a:chExt cx="3000201" cy="1391485"/>
            </a:xfrm>
          </p:grpSpPr>
          <p:sp>
            <p:nvSpPr>
              <p:cNvPr id="33" name="textruta 32">
                <a:extLst>
                  <a:ext uri="{FF2B5EF4-FFF2-40B4-BE49-F238E27FC236}">
                    <a16:creationId xmlns:a16="http://schemas.microsoft.com/office/drawing/2014/main" id="{67ED0297-55BE-E78E-0111-1282E0D4670F}"/>
                  </a:ext>
                </a:extLst>
              </p:cNvPr>
              <p:cNvSpPr txBox="1"/>
              <p:nvPr/>
            </p:nvSpPr>
            <p:spPr>
              <a:xfrm>
                <a:off x="892694" y="7242116"/>
                <a:ext cx="2640459"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7</a:t>
                </a:r>
              </a:p>
            </p:txBody>
          </p:sp>
          <p:sp>
            <p:nvSpPr>
              <p:cNvPr id="34" name="textruta 33">
                <a:extLst>
                  <a:ext uri="{FF2B5EF4-FFF2-40B4-BE49-F238E27FC236}">
                    <a16:creationId xmlns:a16="http://schemas.microsoft.com/office/drawing/2014/main" id="{6E6D3015-C60E-2C85-B7E1-1BFBF9D15962}"/>
                  </a:ext>
                </a:extLst>
              </p:cNvPr>
              <p:cNvSpPr txBox="1"/>
              <p:nvPr/>
            </p:nvSpPr>
            <p:spPr>
              <a:xfrm>
                <a:off x="712824" y="8110381"/>
                <a:ext cx="3000201" cy="523220"/>
              </a:xfrm>
              <a:prstGeom prst="rect">
                <a:avLst/>
              </a:prstGeom>
              <a:noFill/>
            </p:spPr>
            <p:txBody>
              <a:bodyPr wrap="square" rtlCol="0">
                <a:spAutoFit/>
              </a:bodyPr>
              <a:lstStyle/>
              <a:p>
                <a:pPr algn="ctr"/>
                <a:r>
                  <a:rPr lang="sv-SE" sz="1400" dirty="0" err="1">
                    <a:solidFill>
                      <a:schemeClr val="bg1"/>
                    </a:solidFill>
                    <a:latin typeface="Greycliff CF" pitchFamily="2" charset="77"/>
                  </a:rPr>
                  <a:t>courses</a:t>
                </a:r>
                <a:r>
                  <a:rPr lang="sv-SE" sz="1400" dirty="0">
                    <a:solidFill>
                      <a:schemeClr val="bg1"/>
                    </a:solidFill>
                    <a:latin typeface="Greycliff CF" pitchFamily="2" charset="77"/>
                  </a:rPr>
                  <a:t> to </a:t>
                </a:r>
                <a:r>
                  <a:rPr lang="sv-SE" sz="1400" dirty="0" err="1">
                    <a:solidFill>
                      <a:schemeClr val="bg1"/>
                    </a:solidFill>
                    <a:latin typeface="Greycliff CF" pitchFamily="2" charset="77"/>
                  </a:rPr>
                  <a:t>increase</a:t>
                </a:r>
                <a:r>
                  <a:rPr lang="sv-SE" sz="1400" dirty="0">
                    <a:solidFill>
                      <a:schemeClr val="bg1"/>
                    </a:solidFill>
                    <a:latin typeface="Greycliff CF" pitchFamily="2" charset="77"/>
                  </a:rPr>
                  <a:t> partners’ </a:t>
                </a:r>
                <a:br>
                  <a:rPr lang="sv-SE" sz="1400" dirty="0">
                    <a:solidFill>
                      <a:schemeClr val="bg1"/>
                    </a:solidFill>
                    <a:latin typeface="Greycliff CF" pitchFamily="2" charset="77"/>
                  </a:rPr>
                </a:br>
                <a:r>
                  <a:rPr lang="sv-SE" sz="1400" dirty="0">
                    <a:solidFill>
                      <a:schemeClr val="bg1"/>
                    </a:solidFill>
                    <a:latin typeface="Greycliff CF" pitchFamily="2" charset="77"/>
                  </a:rPr>
                  <a:t>AI </a:t>
                </a:r>
                <a:r>
                  <a:rPr lang="sv-SE" sz="1400" dirty="0" err="1">
                    <a:solidFill>
                      <a:schemeClr val="bg1"/>
                    </a:solidFill>
                    <a:latin typeface="Greycliff CF" pitchFamily="2" charset="77"/>
                  </a:rPr>
                  <a:t>expertise</a:t>
                </a:r>
                <a:endParaRPr lang="sv-SE" sz="1400" dirty="0">
                  <a:solidFill>
                    <a:schemeClr val="bg1"/>
                  </a:solidFill>
                  <a:latin typeface="Greycliff CF" pitchFamily="2" charset="77"/>
                </a:endParaRPr>
              </a:p>
            </p:txBody>
          </p:sp>
        </p:grpSp>
        <p:grpSp>
          <p:nvGrpSpPr>
            <p:cNvPr id="35" name="Grupp 34">
              <a:extLst>
                <a:ext uri="{FF2B5EF4-FFF2-40B4-BE49-F238E27FC236}">
                  <a16:creationId xmlns:a16="http://schemas.microsoft.com/office/drawing/2014/main" id="{704D906F-8B53-DC9D-3B75-2A7CCEC8C437}"/>
                </a:ext>
              </a:extLst>
            </p:cNvPr>
            <p:cNvGrpSpPr/>
            <p:nvPr/>
          </p:nvGrpSpPr>
          <p:grpSpPr>
            <a:xfrm>
              <a:off x="8251322" y="4891473"/>
              <a:ext cx="3224020" cy="1391485"/>
              <a:chOff x="712824" y="7242116"/>
              <a:chExt cx="3224020" cy="1391485"/>
            </a:xfrm>
          </p:grpSpPr>
          <p:sp>
            <p:nvSpPr>
              <p:cNvPr id="36" name="textruta 35">
                <a:extLst>
                  <a:ext uri="{FF2B5EF4-FFF2-40B4-BE49-F238E27FC236}">
                    <a16:creationId xmlns:a16="http://schemas.microsoft.com/office/drawing/2014/main" id="{F7FB7482-D989-86D7-A688-C67CB39CE12E}"/>
                  </a:ext>
                </a:extLst>
              </p:cNvPr>
              <p:cNvSpPr txBox="1"/>
              <p:nvPr/>
            </p:nvSpPr>
            <p:spPr>
              <a:xfrm>
                <a:off x="836480" y="7242116"/>
                <a:ext cx="3100364" cy="1015663"/>
              </a:xfrm>
              <a:prstGeom prst="rect">
                <a:avLst/>
              </a:prstGeom>
              <a:noFill/>
            </p:spPr>
            <p:txBody>
              <a:bodyPr wrap="square" rtlCol="0">
                <a:spAutoFit/>
              </a:bodyPr>
              <a:lstStyle/>
              <a:p>
                <a:pPr algn="ctr"/>
                <a:r>
                  <a:rPr lang="sv-SE" sz="6000" b="1" dirty="0">
                    <a:solidFill>
                      <a:schemeClr val="accent1"/>
                    </a:solidFill>
                    <a:latin typeface="Greycliff CF Heavy" pitchFamily="2" charset="77"/>
                  </a:rPr>
                  <a:t>14 000+</a:t>
                </a:r>
              </a:p>
            </p:txBody>
          </p:sp>
          <p:sp>
            <p:nvSpPr>
              <p:cNvPr id="37" name="textruta 36">
                <a:extLst>
                  <a:ext uri="{FF2B5EF4-FFF2-40B4-BE49-F238E27FC236}">
                    <a16:creationId xmlns:a16="http://schemas.microsoft.com/office/drawing/2014/main" id="{83F57C55-FA8A-6284-6CE9-668142B42825}"/>
                  </a:ext>
                </a:extLst>
              </p:cNvPr>
              <p:cNvSpPr txBox="1"/>
              <p:nvPr/>
            </p:nvSpPr>
            <p:spPr>
              <a:xfrm>
                <a:off x="712824" y="8110381"/>
                <a:ext cx="3000201" cy="523220"/>
              </a:xfrm>
              <a:prstGeom prst="rect">
                <a:avLst/>
              </a:prstGeom>
              <a:noFill/>
            </p:spPr>
            <p:txBody>
              <a:bodyPr wrap="square" rtlCol="0">
                <a:spAutoFit/>
              </a:bodyPr>
              <a:lstStyle/>
              <a:p>
                <a:pPr algn="ctr"/>
                <a:r>
                  <a:rPr lang="sv-SE" sz="1400" dirty="0" err="1">
                    <a:solidFill>
                      <a:schemeClr val="bg1"/>
                    </a:solidFill>
                    <a:latin typeface="Greycliff CF" pitchFamily="2" charset="77"/>
                  </a:rPr>
                  <a:t>hours</a:t>
                </a:r>
                <a:r>
                  <a:rPr lang="sv-SE" sz="1400" dirty="0">
                    <a:solidFill>
                      <a:schemeClr val="bg1"/>
                    </a:solidFill>
                    <a:latin typeface="Greycliff CF" pitchFamily="2" charset="77"/>
                  </a:rPr>
                  <a:t> </a:t>
                </a:r>
                <a:r>
                  <a:rPr lang="sv-SE" sz="1400" dirty="0" err="1">
                    <a:solidFill>
                      <a:schemeClr val="bg1"/>
                    </a:solidFill>
                    <a:latin typeface="Greycliff CF" pitchFamily="2" charset="77"/>
                  </a:rPr>
                  <a:t>of</a:t>
                </a:r>
                <a:r>
                  <a:rPr lang="sv-SE" sz="1400" dirty="0">
                    <a:solidFill>
                      <a:schemeClr val="bg1"/>
                    </a:solidFill>
                    <a:latin typeface="Greycliff CF" pitchFamily="2" charset="77"/>
                  </a:rPr>
                  <a:t> </a:t>
                </a:r>
                <a:r>
                  <a:rPr lang="sv-SE" sz="1400" dirty="0" err="1">
                    <a:solidFill>
                      <a:schemeClr val="bg1"/>
                    </a:solidFill>
                    <a:latin typeface="Greycliff CF" pitchFamily="2" charset="77"/>
                  </a:rPr>
                  <a:t>listening</a:t>
                </a:r>
                <a:r>
                  <a:rPr lang="sv-SE" sz="1400" dirty="0">
                    <a:solidFill>
                      <a:schemeClr val="bg1"/>
                    </a:solidFill>
                    <a:latin typeface="Greycliff CF" pitchFamily="2" charset="77"/>
                  </a:rPr>
                  <a:t> to the AI  Sweden podcast</a:t>
                </a:r>
                <a:endParaRPr lang="sv-SE" sz="1400" i="1" dirty="0">
                  <a:solidFill>
                    <a:schemeClr val="bg1"/>
                  </a:solidFill>
                  <a:latin typeface="Greycliff CF" pitchFamily="2" charset="77"/>
                </a:endParaRPr>
              </a:p>
            </p:txBody>
          </p:sp>
        </p:grpSp>
      </p:grpSp>
      <p:sp>
        <p:nvSpPr>
          <p:cNvPr id="2" name="textruta 1">
            <a:extLst>
              <a:ext uri="{FF2B5EF4-FFF2-40B4-BE49-F238E27FC236}">
                <a16:creationId xmlns:a16="http://schemas.microsoft.com/office/drawing/2014/main" id="{537764A8-608C-9105-6949-B532F563C8AD}"/>
              </a:ext>
            </a:extLst>
          </p:cNvPr>
          <p:cNvSpPr txBox="1"/>
          <p:nvPr/>
        </p:nvSpPr>
        <p:spPr>
          <a:xfrm>
            <a:off x="7918437" y="1114630"/>
            <a:ext cx="838691" cy="461665"/>
          </a:xfrm>
          <a:prstGeom prst="rect">
            <a:avLst/>
          </a:prstGeom>
          <a:noFill/>
        </p:spPr>
        <p:txBody>
          <a:bodyPr wrap="none" rtlCol="0">
            <a:spAutoFit/>
          </a:bodyPr>
          <a:lstStyle/>
          <a:p>
            <a:pPr algn="ctr"/>
            <a:r>
              <a:rPr lang="en-US" sz="2400" dirty="0">
                <a:solidFill>
                  <a:schemeClr val="bg1"/>
                </a:solidFill>
                <a:latin typeface="Greycliff CF" pitchFamily="2" charset="77"/>
              </a:rPr>
              <a:t>2023</a:t>
            </a:r>
          </a:p>
        </p:txBody>
      </p:sp>
      <p:sp>
        <p:nvSpPr>
          <p:cNvPr id="7" name="Platshållare för text 71">
            <a:extLst>
              <a:ext uri="{FF2B5EF4-FFF2-40B4-BE49-F238E27FC236}">
                <a16:creationId xmlns:a16="http://schemas.microsoft.com/office/drawing/2014/main" id="{075D5375-02C2-999A-7A71-2BA1C1DAB2D8}"/>
              </a:ext>
            </a:extLst>
          </p:cNvPr>
          <p:cNvSpPr txBox="1">
            <a:spLocks/>
          </p:cNvSpPr>
          <p:nvPr/>
        </p:nvSpPr>
        <p:spPr>
          <a:xfrm>
            <a:off x="669600" y="907200"/>
            <a:ext cx="9022276" cy="778473"/>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4000" dirty="0"/>
              <a:t>Expertise</a:t>
            </a:r>
            <a:endParaRPr lang="en-US" sz="4000" dirty="0">
              <a:solidFill>
                <a:srgbClr val="FFFDF9"/>
              </a:solidFill>
              <a:sym typeface="Arial"/>
            </a:endParaRPr>
          </a:p>
        </p:txBody>
      </p:sp>
    </p:spTree>
    <p:extLst>
      <p:ext uri="{BB962C8B-B14F-4D97-AF65-F5344CB8AC3E}">
        <p14:creationId xmlns:p14="http://schemas.microsoft.com/office/powerpoint/2010/main" val="614321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cirkel, Färggrann, Grafik, kreativitet&#10;&#10;Automatiskt genererad beskrivning">
            <a:extLst>
              <a:ext uri="{FF2B5EF4-FFF2-40B4-BE49-F238E27FC236}">
                <a16:creationId xmlns:a16="http://schemas.microsoft.com/office/drawing/2014/main" id="{DB36F387-796E-1578-E273-27EEF1A178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5551"/>
            <a:ext cx="4447268" cy="2552450"/>
          </a:xfrm>
          <a:prstGeom prst="rect">
            <a:avLst/>
          </a:prstGeom>
        </p:spPr>
      </p:pic>
      <p:sp>
        <p:nvSpPr>
          <p:cNvPr id="3" name="Underrubrik 2">
            <a:extLst>
              <a:ext uri="{FF2B5EF4-FFF2-40B4-BE49-F238E27FC236}">
                <a16:creationId xmlns:a16="http://schemas.microsoft.com/office/drawing/2014/main" id="{75C313F6-CAD7-CFAB-4A7B-DBA70C74C783}"/>
              </a:ext>
            </a:extLst>
          </p:cNvPr>
          <p:cNvSpPr>
            <a:spLocks noGrp="1"/>
          </p:cNvSpPr>
          <p:nvPr>
            <p:ph type="subTitle" idx="1"/>
          </p:nvPr>
        </p:nvSpPr>
        <p:spPr>
          <a:xfrm>
            <a:off x="673999" y="2307538"/>
            <a:ext cx="4653376" cy="1998012"/>
          </a:xfrm>
        </p:spPr>
        <p:txBody>
          <a:bodyPr/>
          <a:lstStyle/>
          <a:p>
            <a:r>
              <a:rPr lang="en-US" dirty="0"/>
              <a:t>|  Rotational programs</a:t>
            </a:r>
          </a:p>
          <a:p>
            <a:r>
              <a:rPr lang="en-US" dirty="0"/>
              <a:t>|  Early career opportunities</a:t>
            </a:r>
          </a:p>
          <a:p>
            <a:r>
              <a:rPr lang="en-US" dirty="0"/>
              <a:t>|  Master thesis placements</a:t>
            </a:r>
          </a:p>
          <a:p>
            <a:r>
              <a:rPr lang="en-US" dirty="0"/>
              <a:t>|  Summer programs</a:t>
            </a:r>
          </a:p>
        </p:txBody>
      </p:sp>
      <p:sp>
        <p:nvSpPr>
          <p:cNvPr id="5" name="Rektangel 4">
            <a:extLst>
              <a:ext uri="{FF2B5EF4-FFF2-40B4-BE49-F238E27FC236}">
                <a16:creationId xmlns:a16="http://schemas.microsoft.com/office/drawing/2014/main" id="{2AFFF32A-3218-4A3E-B9C1-BE817707CDD6}"/>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pic>
        <p:nvPicPr>
          <p:cNvPr id="4" name="Onlinemedia 3" descr="Curious about talent programs at AI Sweden?">
            <a:hlinkClick r:id="" action="ppaction://media"/>
            <a:extLst>
              <a:ext uri="{FF2B5EF4-FFF2-40B4-BE49-F238E27FC236}">
                <a16:creationId xmlns:a16="http://schemas.microsoft.com/office/drawing/2014/main" id="{CCCC58CC-395D-3167-6DD9-FE4C9425D882}"/>
              </a:ext>
            </a:extLst>
          </p:cNvPr>
          <p:cNvPicPr>
            <a:picLocks noRot="1" noChangeAspect="1"/>
          </p:cNvPicPr>
          <p:nvPr>
            <a:videoFile r:link="rId1"/>
          </p:nvPr>
        </p:nvPicPr>
        <p:blipFill>
          <a:blip r:embed="rId4"/>
          <a:stretch>
            <a:fillRect/>
          </a:stretch>
        </p:blipFill>
        <p:spPr>
          <a:xfrm>
            <a:off x="4969565" y="2307537"/>
            <a:ext cx="6458630" cy="3649126"/>
          </a:xfrm>
          <a:prstGeom prst="rect">
            <a:avLst/>
          </a:prstGeom>
        </p:spPr>
      </p:pic>
      <p:sp>
        <p:nvSpPr>
          <p:cNvPr id="10" name="Platshållare för text 71">
            <a:extLst>
              <a:ext uri="{FF2B5EF4-FFF2-40B4-BE49-F238E27FC236}">
                <a16:creationId xmlns:a16="http://schemas.microsoft.com/office/drawing/2014/main" id="{3FBD90C9-C37F-55C4-9413-ADBBB50FE256}"/>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a:t>Talent programs</a:t>
            </a:r>
          </a:p>
        </p:txBody>
      </p:sp>
    </p:spTree>
    <p:extLst>
      <p:ext uri="{BB962C8B-B14F-4D97-AF65-F5344CB8AC3E}">
        <p14:creationId xmlns:p14="http://schemas.microsoft.com/office/powerpoint/2010/main" val="16389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olleagues at a conference table in the Edge Learning Lab">
            <a:extLst>
              <a:ext uri="{FF2B5EF4-FFF2-40B4-BE49-F238E27FC236}">
                <a16:creationId xmlns:a16="http://schemas.microsoft.com/office/drawing/2014/main" id="{5D0D1801-AF82-9521-0641-6D05645D22D2}"/>
              </a:ext>
            </a:extLst>
          </p:cNvPr>
          <p:cNvPicPr>
            <a:picLocks noChangeAspect="1" noChangeArrowheads="1"/>
          </p:cNvPicPr>
          <p:nvPr/>
        </p:nvPicPr>
        <p:blipFill rotWithShape="1">
          <a:blip r:embed="rId2" cstate="screen">
            <a:alphaModFix amt="85000"/>
            <a:extLst>
              <a:ext uri="{28A0092B-C50C-407E-A947-70E740481C1C}">
                <a14:useLocalDpi xmlns:a14="http://schemas.microsoft.com/office/drawing/2010/main"/>
              </a:ext>
            </a:extLst>
          </a:blip>
          <a:srcRect l="-346" r="-1"/>
          <a:stretch/>
        </p:blipFill>
        <p:spPr bwMode="auto">
          <a:xfrm>
            <a:off x="743588" y="1916113"/>
            <a:ext cx="3361213" cy="431868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D931EEFD-7EE3-86CF-C6C7-755FCE3694A4}"/>
              </a:ext>
            </a:extLst>
          </p:cNvPr>
          <p:cNvSpPr/>
          <p:nvPr/>
        </p:nvSpPr>
        <p:spPr>
          <a:xfrm>
            <a:off x="0" y="0"/>
            <a:ext cx="39144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dirty="0">
              <a:solidFill>
                <a:schemeClr val="bg1"/>
              </a:solidFill>
              <a:latin typeface="Greycliff CF" pitchFamily="2" charset="77"/>
            </a:endParaRPr>
          </a:p>
        </p:txBody>
      </p:sp>
      <p:pic>
        <p:nvPicPr>
          <p:cNvPr id="1028" name="Picture 4">
            <a:extLst>
              <a:ext uri="{FF2B5EF4-FFF2-40B4-BE49-F238E27FC236}">
                <a16:creationId xmlns:a16="http://schemas.microsoft.com/office/drawing/2014/main" id="{D3C0291B-59EF-B9FD-D010-33CB7DA121CA}"/>
              </a:ext>
            </a:extLst>
          </p:cNvPr>
          <p:cNvPicPr>
            <a:picLocks noChangeAspect="1" noChangeArrowheads="1"/>
          </p:cNvPicPr>
          <p:nvPr/>
        </p:nvPicPr>
        <p:blipFill rotWithShape="1">
          <a:blip r:embed="rId3" cstate="screen">
            <a:alphaModFix amt="82000"/>
            <a:extLst>
              <a:ext uri="{28A0092B-C50C-407E-A947-70E740481C1C}">
                <a14:useLocalDpi xmlns:a14="http://schemas.microsoft.com/office/drawing/2010/main"/>
              </a:ext>
            </a:extLst>
          </a:blip>
          <a:srcRect/>
          <a:stretch/>
        </p:blipFill>
        <p:spPr bwMode="auto">
          <a:xfrm>
            <a:off x="8064026" y="1916113"/>
            <a:ext cx="3361212" cy="4318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tional City Lab">
            <a:extLst>
              <a:ext uri="{FF2B5EF4-FFF2-40B4-BE49-F238E27FC236}">
                <a16:creationId xmlns:a16="http://schemas.microsoft.com/office/drawing/2014/main" id="{EF1D8D9B-96E5-7B92-4568-650731BF0AA7}"/>
              </a:ext>
            </a:extLst>
          </p:cNvPr>
          <p:cNvPicPr>
            <a:picLocks noChangeAspect="1" noChangeArrowheads="1"/>
          </p:cNvPicPr>
          <p:nvPr/>
        </p:nvPicPr>
        <p:blipFill rotWithShape="1">
          <a:blip r:embed="rId4" cstate="screen">
            <a:alphaModFix amt="85000"/>
            <a:extLst>
              <a:ext uri="{28A0092B-C50C-407E-A947-70E740481C1C}">
                <a14:useLocalDpi xmlns:a14="http://schemas.microsoft.com/office/drawing/2010/main"/>
              </a:ext>
            </a:extLst>
          </a:blip>
          <a:srcRect/>
          <a:stretch/>
        </p:blipFill>
        <p:spPr bwMode="auto">
          <a:xfrm>
            <a:off x="4392138" y="1916113"/>
            <a:ext cx="3384550" cy="4318680"/>
          </a:xfrm>
          <a:prstGeom prst="rect">
            <a:avLst/>
          </a:prstGeom>
          <a:noFill/>
          <a:extLst>
            <a:ext uri="{909E8E84-426E-40DD-AFC4-6F175D3DCCD1}">
              <a14:hiddenFill xmlns:a14="http://schemas.microsoft.com/office/drawing/2010/main">
                <a:solidFill>
                  <a:srgbClr val="FFFFFF"/>
                </a:solidFill>
              </a14:hiddenFill>
            </a:ext>
          </a:extLst>
        </p:spPr>
      </p:pic>
      <p:sp>
        <p:nvSpPr>
          <p:cNvPr id="5" name="Rubrik 1">
            <a:extLst>
              <a:ext uri="{FF2B5EF4-FFF2-40B4-BE49-F238E27FC236}">
                <a16:creationId xmlns:a16="http://schemas.microsoft.com/office/drawing/2014/main" id="{F0C08DC5-D9EC-9C47-4591-482C6D864F49}"/>
              </a:ext>
            </a:extLst>
          </p:cNvPr>
          <p:cNvSpPr txBox="1">
            <a:spLocks/>
          </p:cNvSpPr>
          <p:nvPr/>
        </p:nvSpPr>
        <p:spPr>
          <a:xfrm>
            <a:off x="987993" y="2160554"/>
            <a:ext cx="2935605" cy="7778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a:lnSpc>
                <a:spcPct val="100000"/>
              </a:lnSpc>
            </a:pPr>
            <a:r>
              <a:rPr lang="en-US" sz="2800" b="1" dirty="0">
                <a:solidFill>
                  <a:schemeClr val="bg1"/>
                </a:solidFill>
                <a:latin typeface="Greycliff CF Heavy" pitchFamily="2" charset="77"/>
              </a:rPr>
              <a:t>Deep dive sessions for practitioners</a:t>
            </a:r>
          </a:p>
        </p:txBody>
      </p:sp>
      <p:sp>
        <p:nvSpPr>
          <p:cNvPr id="8" name="Rubrik 1">
            <a:extLst>
              <a:ext uri="{FF2B5EF4-FFF2-40B4-BE49-F238E27FC236}">
                <a16:creationId xmlns:a16="http://schemas.microsoft.com/office/drawing/2014/main" id="{83BB0FB0-88C3-3CE3-927D-C7AAA17FF2F4}"/>
              </a:ext>
            </a:extLst>
          </p:cNvPr>
          <p:cNvSpPr txBox="1">
            <a:spLocks/>
          </p:cNvSpPr>
          <p:nvPr/>
        </p:nvSpPr>
        <p:spPr>
          <a:xfrm>
            <a:off x="4628955" y="2160554"/>
            <a:ext cx="3095625" cy="7778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a:lnSpc>
                <a:spcPct val="100000"/>
              </a:lnSpc>
            </a:pPr>
            <a:r>
              <a:rPr lang="en-US" sz="2800" dirty="0">
                <a:solidFill>
                  <a:schemeClr val="bg1"/>
                </a:solidFill>
              </a:rPr>
              <a:t>Get started </a:t>
            </a:r>
            <a:br>
              <a:rPr lang="en-US" sz="2800" dirty="0">
                <a:solidFill>
                  <a:schemeClr val="bg1"/>
                </a:solidFill>
              </a:rPr>
            </a:br>
            <a:r>
              <a:rPr lang="en-US" sz="2800" dirty="0">
                <a:solidFill>
                  <a:schemeClr val="bg1"/>
                </a:solidFill>
              </a:rPr>
              <a:t>with AI</a:t>
            </a:r>
          </a:p>
        </p:txBody>
      </p:sp>
      <p:sp>
        <p:nvSpPr>
          <p:cNvPr id="9" name="Rubrik 1">
            <a:extLst>
              <a:ext uri="{FF2B5EF4-FFF2-40B4-BE49-F238E27FC236}">
                <a16:creationId xmlns:a16="http://schemas.microsoft.com/office/drawing/2014/main" id="{E877BAF0-99CB-A372-CC20-2241B6D7536F}"/>
              </a:ext>
            </a:extLst>
          </p:cNvPr>
          <p:cNvSpPr txBox="1">
            <a:spLocks/>
          </p:cNvSpPr>
          <p:nvPr/>
        </p:nvSpPr>
        <p:spPr>
          <a:xfrm>
            <a:off x="8303194" y="2160554"/>
            <a:ext cx="2935605" cy="7778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a:lnSpc>
                <a:spcPct val="100000"/>
              </a:lnSpc>
            </a:pPr>
            <a:r>
              <a:rPr lang="sv-SE" sz="2800" dirty="0">
                <a:solidFill>
                  <a:schemeClr val="bg1"/>
                </a:solidFill>
              </a:rPr>
              <a:t>AI for </a:t>
            </a:r>
            <a:r>
              <a:rPr lang="sv-SE" sz="2800" dirty="0" err="1">
                <a:solidFill>
                  <a:schemeClr val="bg1"/>
                </a:solidFill>
              </a:rPr>
              <a:t>executives</a:t>
            </a:r>
            <a:endParaRPr lang="en-US" sz="2800" dirty="0">
              <a:solidFill>
                <a:schemeClr val="bg1"/>
              </a:solidFill>
            </a:endParaRPr>
          </a:p>
        </p:txBody>
      </p:sp>
      <p:sp>
        <p:nvSpPr>
          <p:cNvPr id="7" name="Platshållare för text 71">
            <a:extLst>
              <a:ext uri="{FF2B5EF4-FFF2-40B4-BE49-F238E27FC236}">
                <a16:creationId xmlns:a16="http://schemas.microsoft.com/office/drawing/2014/main" id="{52E88530-F9DF-F541-5FFF-979B9E6C598A}"/>
              </a:ext>
            </a:extLst>
          </p:cNvPr>
          <p:cNvSpPr txBox="1">
            <a:spLocks/>
          </p:cNvSpPr>
          <p:nvPr/>
        </p:nvSpPr>
        <p:spPr>
          <a:xfrm>
            <a:off x="669600" y="907200"/>
            <a:ext cx="9022276" cy="778473"/>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dirty="0">
                <a:solidFill>
                  <a:schemeClr val="bg1"/>
                </a:solidFill>
              </a:rPr>
              <a:t>Courses</a:t>
            </a:r>
          </a:p>
        </p:txBody>
      </p:sp>
    </p:spTree>
    <p:extLst>
      <p:ext uri="{BB962C8B-B14F-4D97-AF65-F5344CB8AC3E}">
        <p14:creationId xmlns:p14="http://schemas.microsoft.com/office/powerpoint/2010/main" val="3609232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 name="textruta 76">
            <a:extLst>
              <a:ext uri="{FF2B5EF4-FFF2-40B4-BE49-F238E27FC236}">
                <a16:creationId xmlns:a16="http://schemas.microsoft.com/office/drawing/2014/main" id="{439930BA-B98B-548B-4A65-AF04790570AE}"/>
              </a:ext>
            </a:extLst>
          </p:cNvPr>
          <p:cNvSpPr txBox="1"/>
          <p:nvPr/>
        </p:nvSpPr>
        <p:spPr>
          <a:xfrm>
            <a:off x="669600" y="907200"/>
            <a:ext cx="58328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4000" b="1" dirty="0">
                <a:effectLst>
                  <a:outerShdw blurRad="190500" dist="38100" dir="5400000" algn="t" rotWithShape="0">
                    <a:prstClr val="black">
                      <a:alpha val="40000"/>
                    </a:prstClr>
                  </a:outerShdw>
                </a:effectLst>
                <a:latin typeface="Greycliff CF Heavy" pitchFamily="2" charset="77"/>
                <a:ea typeface="+mj-ea"/>
                <a:cs typeface="+mj-cs"/>
                <a:sym typeface="Arial"/>
              </a:rPr>
              <a:t>Taking the next step</a:t>
            </a:r>
          </a:p>
        </p:txBody>
      </p:sp>
      <p:sp>
        <p:nvSpPr>
          <p:cNvPr id="3" name="Google Shape;308;p13">
            <a:extLst>
              <a:ext uri="{FF2B5EF4-FFF2-40B4-BE49-F238E27FC236}">
                <a16:creationId xmlns:a16="http://schemas.microsoft.com/office/drawing/2014/main" id="{1D44945A-B361-4F3E-1AA6-9F82E6A6C4BA}"/>
              </a:ext>
            </a:extLst>
          </p:cNvPr>
          <p:cNvSpPr/>
          <p:nvPr/>
        </p:nvSpPr>
        <p:spPr>
          <a:xfrm>
            <a:off x="1588376" y="4063303"/>
            <a:ext cx="2160000" cy="135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4" name="Google Shape;309;p13">
            <a:extLst>
              <a:ext uri="{FF2B5EF4-FFF2-40B4-BE49-F238E27FC236}">
                <a16:creationId xmlns:a16="http://schemas.microsoft.com/office/drawing/2014/main" id="{2F92645B-3091-0023-7BB4-71C7E88DBC2E}"/>
              </a:ext>
            </a:extLst>
          </p:cNvPr>
          <p:cNvSpPr/>
          <p:nvPr/>
        </p:nvSpPr>
        <p:spPr>
          <a:xfrm>
            <a:off x="3239053" y="3684855"/>
            <a:ext cx="2160000" cy="135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5" name="Google Shape;310;p13">
            <a:extLst>
              <a:ext uri="{FF2B5EF4-FFF2-40B4-BE49-F238E27FC236}">
                <a16:creationId xmlns:a16="http://schemas.microsoft.com/office/drawing/2014/main" id="{A03F873D-BC33-1C11-2420-6BBEFD2D2328}"/>
              </a:ext>
            </a:extLst>
          </p:cNvPr>
          <p:cNvSpPr/>
          <p:nvPr/>
        </p:nvSpPr>
        <p:spPr>
          <a:xfrm>
            <a:off x="4865264" y="3312712"/>
            <a:ext cx="2160000" cy="135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6" name="Google Shape;311;p13">
            <a:extLst>
              <a:ext uri="{FF2B5EF4-FFF2-40B4-BE49-F238E27FC236}">
                <a16:creationId xmlns:a16="http://schemas.microsoft.com/office/drawing/2014/main" id="{83201AFB-1490-6AC4-89A4-105086BDD788}"/>
              </a:ext>
            </a:extLst>
          </p:cNvPr>
          <p:cNvSpPr/>
          <p:nvPr/>
        </p:nvSpPr>
        <p:spPr>
          <a:xfrm>
            <a:off x="6495757" y="2941568"/>
            <a:ext cx="2160000" cy="135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Greycliff CF" pitchFamily="2" charset="77"/>
              <a:ea typeface="Arial"/>
              <a:cs typeface="Arial"/>
              <a:sym typeface="Arial"/>
            </a:endParaRPr>
          </a:p>
        </p:txBody>
      </p:sp>
      <p:sp>
        <p:nvSpPr>
          <p:cNvPr id="7" name="Google Shape;312;p13">
            <a:extLst>
              <a:ext uri="{FF2B5EF4-FFF2-40B4-BE49-F238E27FC236}">
                <a16:creationId xmlns:a16="http://schemas.microsoft.com/office/drawing/2014/main" id="{88E49C18-D24E-8156-7E3E-4E914A4720D1}"/>
              </a:ext>
            </a:extLst>
          </p:cNvPr>
          <p:cNvSpPr/>
          <p:nvPr/>
        </p:nvSpPr>
        <p:spPr>
          <a:xfrm>
            <a:off x="8098432" y="2575662"/>
            <a:ext cx="1995337" cy="135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8" name="Google Shape;313;p13">
            <a:extLst>
              <a:ext uri="{FF2B5EF4-FFF2-40B4-BE49-F238E27FC236}">
                <a16:creationId xmlns:a16="http://schemas.microsoft.com/office/drawing/2014/main" id="{303B8205-529D-B53B-A2C4-2BE82F9D1E6E}"/>
              </a:ext>
            </a:extLst>
          </p:cNvPr>
          <p:cNvSpPr/>
          <p:nvPr/>
        </p:nvSpPr>
        <p:spPr>
          <a:xfrm rot="-5400000">
            <a:off x="2968437" y="3790768"/>
            <a:ext cx="246038" cy="246038"/>
          </a:xfrm>
          <a:prstGeom prst="rtTriangl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9" name="Google Shape;314;p13">
            <a:extLst>
              <a:ext uri="{FF2B5EF4-FFF2-40B4-BE49-F238E27FC236}">
                <a16:creationId xmlns:a16="http://schemas.microsoft.com/office/drawing/2014/main" id="{865CE135-AF8D-BEDF-1493-20D783EFCA74}"/>
              </a:ext>
            </a:extLst>
          </p:cNvPr>
          <p:cNvSpPr/>
          <p:nvPr/>
        </p:nvSpPr>
        <p:spPr>
          <a:xfrm rot="-5400000">
            <a:off x="4593600" y="3412800"/>
            <a:ext cx="246038" cy="246038"/>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10" name="Google Shape;315;p13">
            <a:extLst>
              <a:ext uri="{FF2B5EF4-FFF2-40B4-BE49-F238E27FC236}">
                <a16:creationId xmlns:a16="http://schemas.microsoft.com/office/drawing/2014/main" id="{2D7851FF-FC14-526F-BDAB-5CE37C0EDF68}"/>
              </a:ext>
            </a:extLst>
          </p:cNvPr>
          <p:cNvSpPr/>
          <p:nvPr/>
        </p:nvSpPr>
        <p:spPr>
          <a:xfrm rot="-5400000">
            <a:off x="6223466" y="3037130"/>
            <a:ext cx="246038" cy="246038"/>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11" name="Google Shape;316;p13">
            <a:extLst>
              <a:ext uri="{FF2B5EF4-FFF2-40B4-BE49-F238E27FC236}">
                <a16:creationId xmlns:a16="http://schemas.microsoft.com/office/drawing/2014/main" id="{2FADD1C9-DFE5-A405-8AC9-0371111971B8}"/>
              </a:ext>
            </a:extLst>
          </p:cNvPr>
          <p:cNvSpPr/>
          <p:nvPr/>
        </p:nvSpPr>
        <p:spPr>
          <a:xfrm rot="-5400000">
            <a:off x="7830000" y="2669210"/>
            <a:ext cx="246038" cy="246038"/>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12" name="Google Shape;317;p13">
            <a:extLst>
              <a:ext uri="{FF2B5EF4-FFF2-40B4-BE49-F238E27FC236}">
                <a16:creationId xmlns:a16="http://schemas.microsoft.com/office/drawing/2014/main" id="{3935757A-46C2-2616-CD5D-FCDF087A0237}"/>
              </a:ext>
            </a:extLst>
          </p:cNvPr>
          <p:cNvSpPr/>
          <p:nvPr/>
        </p:nvSpPr>
        <p:spPr>
          <a:xfrm rot="5400000">
            <a:off x="9323954" y="2788232"/>
            <a:ext cx="1924591" cy="9144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13" name="Google Shape;318;p13">
            <a:extLst>
              <a:ext uri="{FF2B5EF4-FFF2-40B4-BE49-F238E27FC236}">
                <a16:creationId xmlns:a16="http://schemas.microsoft.com/office/drawing/2014/main" id="{7F1A29FA-BF76-A95E-5415-4C2EC21CFA09}"/>
              </a:ext>
            </a:extLst>
          </p:cNvPr>
          <p:cNvSpPr txBox="1"/>
          <p:nvPr/>
        </p:nvSpPr>
        <p:spPr>
          <a:xfrm>
            <a:off x="1496201" y="3639247"/>
            <a:ext cx="13933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lt1"/>
                </a:solidFill>
                <a:latin typeface="Greycliff CF" pitchFamily="2" charset="77"/>
                <a:ea typeface="Arial"/>
                <a:cs typeface="Arial"/>
                <a:sym typeface="Arial"/>
              </a:rPr>
              <a:t>Not </a:t>
            </a:r>
            <a:r>
              <a:rPr lang="sv-SE" sz="1800" dirty="0" err="1">
                <a:solidFill>
                  <a:schemeClr val="lt1"/>
                </a:solidFill>
                <a:latin typeface="Greycliff CF" pitchFamily="2" charset="77"/>
                <a:ea typeface="Arial"/>
                <a:cs typeface="Arial"/>
                <a:sym typeface="Arial"/>
              </a:rPr>
              <a:t>started</a:t>
            </a:r>
            <a:endParaRPr dirty="0">
              <a:latin typeface="Greycliff CF" pitchFamily="2" charset="77"/>
            </a:endParaRPr>
          </a:p>
        </p:txBody>
      </p:sp>
      <p:sp>
        <p:nvSpPr>
          <p:cNvPr id="14" name="Google Shape;319;p13">
            <a:extLst>
              <a:ext uri="{FF2B5EF4-FFF2-40B4-BE49-F238E27FC236}">
                <a16:creationId xmlns:a16="http://schemas.microsoft.com/office/drawing/2014/main" id="{727660B2-2066-18DD-8429-5784C3FB68A8}"/>
              </a:ext>
            </a:extLst>
          </p:cNvPr>
          <p:cNvSpPr txBox="1"/>
          <p:nvPr/>
        </p:nvSpPr>
        <p:spPr>
          <a:xfrm>
            <a:off x="3155736" y="3284971"/>
            <a:ext cx="16177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Experimenter</a:t>
            </a:r>
            <a:endParaRPr dirty="0">
              <a:latin typeface="Greycliff CF" pitchFamily="2" charset="77"/>
            </a:endParaRPr>
          </a:p>
        </p:txBody>
      </p:sp>
      <p:sp>
        <p:nvSpPr>
          <p:cNvPr id="15" name="Google Shape;320;p13">
            <a:extLst>
              <a:ext uri="{FF2B5EF4-FFF2-40B4-BE49-F238E27FC236}">
                <a16:creationId xmlns:a16="http://schemas.microsoft.com/office/drawing/2014/main" id="{3E4A7115-FE95-DC92-0CDE-A34E3B46D066}"/>
              </a:ext>
            </a:extLst>
          </p:cNvPr>
          <p:cNvSpPr txBox="1"/>
          <p:nvPr/>
        </p:nvSpPr>
        <p:spPr>
          <a:xfrm>
            <a:off x="4791637" y="2904423"/>
            <a:ext cx="14606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Practitioner</a:t>
            </a:r>
            <a:endParaRPr dirty="0">
              <a:latin typeface="Greycliff CF" pitchFamily="2" charset="77"/>
            </a:endParaRPr>
          </a:p>
        </p:txBody>
      </p:sp>
      <p:sp>
        <p:nvSpPr>
          <p:cNvPr id="16" name="Google Shape;321;p13">
            <a:extLst>
              <a:ext uri="{FF2B5EF4-FFF2-40B4-BE49-F238E27FC236}">
                <a16:creationId xmlns:a16="http://schemas.microsoft.com/office/drawing/2014/main" id="{691572F1-7C0B-353F-79A5-C679B893A4BE}"/>
              </a:ext>
            </a:extLst>
          </p:cNvPr>
          <p:cNvSpPr txBox="1"/>
          <p:nvPr/>
        </p:nvSpPr>
        <p:spPr>
          <a:xfrm>
            <a:off x="6411852" y="2536883"/>
            <a:ext cx="15039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Professional</a:t>
            </a:r>
            <a:endParaRPr dirty="0">
              <a:latin typeface="Greycliff CF" pitchFamily="2" charset="77"/>
            </a:endParaRPr>
          </a:p>
        </p:txBody>
      </p:sp>
      <p:sp>
        <p:nvSpPr>
          <p:cNvPr id="17" name="Google Shape;322;p13">
            <a:extLst>
              <a:ext uri="{FF2B5EF4-FFF2-40B4-BE49-F238E27FC236}">
                <a16:creationId xmlns:a16="http://schemas.microsoft.com/office/drawing/2014/main" id="{3FD94386-3BD7-7BDC-D7A9-B43F19911A5D}"/>
              </a:ext>
            </a:extLst>
          </p:cNvPr>
          <p:cNvSpPr txBox="1"/>
          <p:nvPr/>
        </p:nvSpPr>
        <p:spPr>
          <a:xfrm>
            <a:off x="8017381" y="2177224"/>
            <a:ext cx="9509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Shaper</a:t>
            </a:r>
            <a:endParaRPr dirty="0">
              <a:latin typeface="Greycliff CF" pitchFamily="2" charset="77"/>
            </a:endParaRPr>
          </a:p>
        </p:txBody>
      </p:sp>
      <p:sp>
        <p:nvSpPr>
          <p:cNvPr id="18" name="Google Shape;323;p13">
            <a:extLst>
              <a:ext uri="{FF2B5EF4-FFF2-40B4-BE49-F238E27FC236}">
                <a16:creationId xmlns:a16="http://schemas.microsoft.com/office/drawing/2014/main" id="{8453AA12-447E-5CB8-7F56-6F2E0811CD98}"/>
              </a:ext>
            </a:extLst>
          </p:cNvPr>
          <p:cNvSpPr txBox="1"/>
          <p:nvPr/>
        </p:nvSpPr>
        <p:spPr>
          <a:xfrm>
            <a:off x="1675860" y="4347823"/>
            <a:ext cx="149046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AI is not on the organizational agenda</a:t>
            </a:r>
            <a:endParaRPr>
              <a:latin typeface="Greycliff CF" pitchFamily="2" charset="77"/>
            </a:endParaRPr>
          </a:p>
        </p:txBody>
      </p:sp>
      <p:sp>
        <p:nvSpPr>
          <p:cNvPr id="19" name="Google Shape;324;p13">
            <a:extLst>
              <a:ext uri="{FF2B5EF4-FFF2-40B4-BE49-F238E27FC236}">
                <a16:creationId xmlns:a16="http://schemas.microsoft.com/office/drawing/2014/main" id="{CA97BF2A-846B-7252-8F11-6FE343B3C6E3}"/>
              </a:ext>
            </a:extLst>
          </p:cNvPr>
          <p:cNvSpPr txBox="1"/>
          <p:nvPr/>
        </p:nvSpPr>
        <p:spPr>
          <a:xfrm>
            <a:off x="3430447" y="3921872"/>
            <a:ext cx="1266960"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Learnings and first prototypes</a:t>
            </a:r>
            <a:endParaRPr>
              <a:latin typeface="Greycliff CF" pitchFamily="2" charset="77"/>
            </a:endParaRPr>
          </a:p>
        </p:txBody>
      </p:sp>
      <p:sp>
        <p:nvSpPr>
          <p:cNvPr id="20" name="Google Shape;325;p13">
            <a:extLst>
              <a:ext uri="{FF2B5EF4-FFF2-40B4-BE49-F238E27FC236}">
                <a16:creationId xmlns:a16="http://schemas.microsoft.com/office/drawing/2014/main" id="{BF3046EC-EF9F-7BF7-E5CF-7EDD2E2A93E6}"/>
              </a:ext>
            </a:extLst>
          </p:cNvPr>
          <p:cNvSpPr txBox="1"/>
          <p:nvPr/>
        </p:nvSpPr>
        <p:spPr>
          <a:xfrm>
            <a:off x="5057745" y="3485635"/>
            <a:ext cx="145819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AI vision and </a:t>
            </a:r>
            <a:r>
              <a:rPr lang="sv-SE" sz="1500" dirty="0" err="1">
                <a:solidFill>
                  <a:schemeClr val="dk1"/>
                </a:solidFill>
                <a:latin typeface="Greycliff CF" pitchFamily="2" charset="77"/>
                <a:ea typeface="Arial"/>
                <a:cs typeface="Arial"/>
                <a:sym typeface="Arial"/>
              </a:rPr>
              <a:t>systematic</a:t>
            </a:r>
            <a:r>
              <a:rPr lang="sv-SE" sz="1500" dirty="0">
                <a:solidFill>
                  <a:schemeClr val="dk1"/>
                </a:solidFill>
                <a:latin typeface="Greycliff CF" pitchFamily="2" charset="77"/>
                <a:ea typeface="Arial"/>
                <a:cs typeface="Arial"/>
                <a:sym typeface="Arial"/>
              </a:rPr>
              <a:t> approach </a:t>
            </a:r>
            <a:r>
              <a:rPr lang="sv-SE" sz="1500" dirty="0" err="1">
                <a:solidFill>
                  <a:schemeClr val="dk1"/>
                </a:solidFill>
                <a:latin typeface="Greycliff CF" pitchFamily="2" charset="77"/>
                <a:ea typeface="Arial"/>
                <a:cs typeface="Arial"/>
                <a:sym typeface="Arial"/>
              </a:rPr>
              <a:t>started</a:t>
            </a:r>
            <a:endParaRPr dirty="0">
              <a:latin typeface="Greycliff CF" pitchFamily="2" charset="77"/>
            </a:endParaRPr>
          </a:p>
        </p:txBody>
      </p:sp>
      <p:sp>
        <p:nvSpPr>
          <p:cNvPr id="21" name="Google Shape;326;p13">
            <a:extLst>
              <a:ext uri="{FF2B5EF4-FFF2-40B4-BE49-F238E27FC236}">
                <a16:creationId xmlns:a16="http://schemas.microsoft.com/office/drawing/2014/main" id="{430C9DD3-E6FE-9E2A-2249-034AFD6AB7B4}"/>
              </a:ext>
            </a:extLst>
          </p:cNvPr>
          <p:cNvSpPr txBox="1"/>
          <p:nvPr/>
        </p:nvSpPr>
        <p:spPr>
          <a:xfrm>
            <a:off x="6532450" y="3195124"/>
            <a:ext cx="1538167"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AI is </a:t>
            </a:r>
            <a:r>
              <a:rPr lang="sv-SE" sz="1500" dirty="0" err="1">
                <a:solidFill>
                  <a:schemeClr val="dk1"/>
                </a:solidFill>
                <a:latin typeface="Greycliff CF" pitchFamily="2" charset="77"/>
                <a:ea typeface="Arial"/>
                <a:cs typeface="Arial"/>
                <a:sym typeface="Arial"/>
              </a:rPr>
              <a:t>broadly</a:t>
            </a:r>
            <a:r>
              <a:rPr lang="sv-SE" sz="1500" dirty="0">
                <a:solidFill>
                  <a:schemeClr val="dk1"/>
                </a:solidFill>
                <a:latin typeface="Greycliff CF" pitchFamily="2" charset="77"/>
                <a:ea typeface="Arial"/>
                <a:cs typeface="Arial"/>
                <a:sym typeface="Arial"/>
              </a:rPr>
              <a:t> </a:t>
            </a:r>
            <a:r>
              <a:rPr lang="sv-SE" sz="1500" dirty="0" err="1">
                <a:solidFill>
                  <a:schemeClr val="dk1"/>
                </a:solidFill>
                <a:latin typeface="Greycliff CF" pitchFamily="2" charset="77"/>
                <a:ea typeface="Arial"/>
                <a:cs typeface="Arial"/>
                <a:sym typeface="Arial"/>
              </a:rPr>
              <a:t>embedded</a:t>
            </a:r>
            <a:r>
              <a:rPr lang="sv-SE" sz="1500" dirty="0">
                <a:solidFill>
                  <a:schemeClr val="dk1"/>
                </a:solidFill>
                <a:latin typeface="Greycliff CF" pitchFamily="2" charset="77"/>
                <a:ea typeface="Arial"/>
                <a:cs typeface="Arial"/>
                <a:sym typeface="Arial"/>
              </a:rPr>
              <a:t> and in </a:t>
            </a:r>
            <a:r>
              <a:rPr lang="sv-SE" sz="1500" dirty="0" err="1">
                <a:solidFill>
                  <a:schemeClr val="dk1"/>
                </a:solidFill>
                <a:latin typeface="Greycliff CF" pitchFamily="2" charset="77"/>
                <a:ea typeface="Arial"/>
                <a:cs typeface="Arial"/>
                <a:sym typeface="Arial"/>
              </a:rPr>
              <a:t>production</a:t>
            </a:r>
            <a:endParaRPr dirty="0">
              <a:latin typeface="Greycliff CF" pitchFamily="2" charset="77"/>
            </a:endParaRPr>
          </a:p>
        </p:txBody>
      </p:sp>
      <p:sp>
        <p:nvSpPr>
          <p:cNvPr id="22" name="Google Shape;328;p13">
            <a:extLst>
              <a:ext uri="{FF2B5EF4-FFF2-40B4-BE49-F238E27FC236}">
                <a16:creationId xmlns:a16="http://schemas.microsoft.com/office/drawing/2014/main" id="{B7649837-106E-301B-CE06-E4432EF5172E}"/>
              </a:ext>
            </a:extLst>
          </p:cNvPr>
          <p:cNvSpPr txBox="1"/>
          <p:nvPr/>
        </p:nvSpPr>
        <p:spPr>
          <a:xfrm>
            <a:off x="8259816" y="2868738"/>
            <a:ext cx="1569233"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AI is in the organizational DNA</a:t>
            </a:r>
            <a:endParaRPr>
              <a:latin typeface="Greycliff CF" pitchFamily="2" charset="77"/>
            </a:endParaRPr>
          </a:p>
        </p:txBody>
      </p:sp>
      <p:sp>
        <p:nvSpPr>
          <p:cNvPr id="28" name="Google Shape;334;p13">
            <a:extLst>
              <a:ext uri="{FF2B5EF4-FFF2-40B4-BE49-F238E27FC236}">
                <a16:creationId xmlns:a16="http://schemas.microsoft.com/office/drawing/2014/main" id="{B4352F10-7564-DBAE-0D72-6734F359CA52}"/>
              </a:ext>
            </a:extLst>
          </p:cNvPr>
          <p:cNvSpPr txBox="1"/>
          <p:nvPr/>
        </p:nvSpPr>
        <p:spPr>
          <a:xfrm>
            <a:off x="1664578" y="5418654"/>
            <a:ext cx="2083798" cy="435058"/>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a:solidFill>
                  <a:schemeClr val="lt1"/>
                </a:solidFill>
                <a:latin typeface="Greycliff CF" pitchFamily="2" charset="77"/>
                <a:ea typeface="Arial"/>
                <a:cs typeface="Arial"/>
                <a:sym typeface="Arial"/>
              </a:rPr>
              <a:t>Risk </a:t>
            </a:r>
            <a:r>
              <a:rPr lang="sv-SE" sz="1400" dirty="0" err="1">
                <a:solidFill>
                  <a:schemeClr val="lt1"/>
                </a:solidFill>
                <a:latin typeface="Greycliff CF" pitchFamily="2" charset="77"/>
                <a:ea typeface="Arial"/>
                <a:cs typeface="Arial"/>
                <a:sym typeface="Arial"/>
              </a:rPr>
              <a:t>of</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losing</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relevance</a:t>
            </a:r>
            <a:endParaRPr dirty="0">
              <a:latin typeface="Greycliff CF" pitchFamily="2" charset="77"/>
            </a:endParaRPr>
          </a:p>
        </p:txBody>
      </p:sp>
      <p:sp>
        <p:nvSpPr>
          <p:cNvPr id="29" name="Google Shape;335;p13">
            <a:extLst>
              <a:ext uri="{FF2B5EF4-FFF2-40B4-BE49-F238E27FC236}">
                <a16:creationId xmlns:a16="http://schemas.microsoft.com/office/drawing/2014/main" id="{388E518C-9DEE-A668-5EFC-27F1B00C56FD}"/>
              </a:ext>
            </a:extLst>
          </p:cNvPr>
          <p:cNvSpPr txBox="1"/>
          <p:nvPr/>
        </p:nvSpPr>
        <p:spPr>
          <a:xfrm>
            <a:off x="3841905" y="5046824"/>
            <a:ext cx="1625390" cy="435058"/>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a:solidFill>
                  <a:schemeClr val="lt1"/>
                </a:solidFill>
                <a:latin typeface="Greycliff CF" pitchFamily="2" charset="77"/>
                <a:ea typeface="Arial"/>
                <a:cs typeface="Arial"/>
                <a:sym typeface="Arial"/>
              </a:rPr>
              <a:t>Stuck at </a:t>
            </a:r>
            <a:r>
              <a:rPr lang="sv-SE" sz="1400" dirty="0" err="1">
                <a:solidFill>
                  <a:schemeClr val="lt1"/>
                </a:solidFill>
                <a:latin typeface="Greycliff CF" pitchFamily="2" charset="77"/>
                <a:ea typeface="Arial"/>
                <a:cs typeface="Arial"/>
                <a:sym typeface="Arial"/>
              </a:rPr>
              <a:t>PoC</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level</a:t>
            </a:r>
            <a:endParaRPr dirty="0">
              <a:latin typeface="Greycliff CF" pitchFamily="2" charset="77"/>
            </a:endParaRPr>
          </a:p>
        </p:txBody>
      </p:sp>
      <p:sp>
        <p:nvSpPr>
          <p:cNvPr id="30" name="Google Shape;336;p13">
            <a:extLst>
              <a:ext uri="{FF2B5EF4-FFF2-40B4-BE49-F238E27FC236}">
                <a16:creationId xmlns:a16="http://schemas.microsoft.com/office/drawing/2014/main" id="{AD9BEDCE-7060-2353-407B-689C2267C3C9}"/>
              </a:ext>
            </a:extLst>
          </p:cNvPr>
          <p:cNvSpPr txBox="1"/>
          <p:nvPr/>
        </p:nvSpPr>
        <p:spPr>
          <a:xfrm>
            <a:off x="5484856" y="4635751"/>
            <a:ext cx="1458196" cy="65050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First</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value</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but</a:t>
            </a:r>
            <a:r>
              <a:rPr lang="sv-SE" sz="1400" dirty="0">
                <a:solidFill>
                  <a:schemeClr val="lt1"/>
                </a:solidFill>
                <a:latin typeface="Greycliff CF" pitchFamily="2" charset="77"/>
                <a:ea typeface="Arial"/>
                <a:cs typeface="Arial"/>
                <a:sym typeface="Arial"/>
              </a:rPr>
              <a:t> not </a:t>
            </a:r>
            <a:r>
              <a:rPr lang="sv-SE" sz="1400" dirty="0" err="1">
                <a:solidFill>
                  <a:schemeClr val="lt1"/>
                </a:solidFill>
                <a:latin typeface="Greycliff CF" pitchFamily="2" charset="77"/>
                <a:ea typeface="Arial"/>
                <a:cs typeface="Arial"/>
                <a:sym typeface="Arial"/>
              </a:rPr>
              <a:t>sustainable</a:t>
            </a:r>
            <a:endParaRPr dirty="0">
              <a:latin typeface="Greycliff CF" pitchFamily="2" charset="77"/>
            </a:endParaRPr>
          </a:p>
        </p:txBody>
      </p:sp>
      <p:sp>
        <p:nvSpPr>
          <p:cNvPr id="31" name="Google Shape;337;p13">
            <a:extLst>
              <a:ext uri="{FF2B5EF4-FFF2-40B4-BE49-F238E27FC236}">
                <a16:creationId xmlns:a16="http://schemas.microsoft.com/office/drawing/2014/main" id="{94494021-92E3-56DD-CE33-64FD86ED2E5A}"/>
              </a:ext>
            </a:extLst>
          </p:cNvPr>
          <p:cNvSpPr txBox="1"/>
          <p:nvPr/>
        </p:nvSpPr>
        <p:spPr>
          <a:xfrm>
            <a:off x="7082891" y="4261753"/>
            <a:ext cx="1625390" cy="65050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Sustainable</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value</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creation</a:t>
            </a:r>
            <a:endParaRPr dirty="0">
              <a:latin typeface="Greycliff CF" pitchFamily="2" charset="77"/>
            </a:endParaRPr>
          </a:p>
        </p:txBody>
      </p:sp>
      <p:sp>
        <p:nvSpPr>
          <p:cNvPr id="32" name="Google Shape;338;p13">
            <a:extLst>
              <a:ext uri="{FF2B5EF4-FFF2-40B4-BE49-F238E27FC236}">
                <a16:creationId xmlns:a16="http://schemas.microsoft.com/office/drawing/2014/main" id="{51751D0F-F869-CBE7-143F-344446B5273D}"/>
              </a:ext>
            </a:extLst>
          </p:cNvPr>
          <p:cNvSpPr txBox="1"/>
          <p:nvPr/>
        </p:nvSpPr>
        <p:spPr>
          <a:xfrm>
            <a:off x="8710843" y="3887755"/>
            <a:ext cx="1625390" cy="65050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Reshaping</a:t>
            </a:r>
            <a:r>
              <a:rPr lang="sv-SE" sz="1400" dirty="0">
                <a:solidFill>
                  <a:schemeClr val="lt1"/>
                </a:solidFill>
                <a:latin typeface="Greycliff CF" pitchFamily="2" charset="77"/>
                <a:ea typeface="Arial"/>
                <a:cs typeface="Arial"/>
                <a:sym typeface="Arial"/>
              </a:rPr>
              <a:t> </a:t>
            </a:r>
            <a:br>
              <a:rPr lang="sv-SE" sz="1400" dirty="0">
                <a:solidFill>
                  <a:schemeClr val="lt1"/>
                </a:solidFill>
                <a:latin typeface="Greycliff CF" pitchFamily="2" charset="77"/>
                <a:ea typeface="Arial"/>
                <a:cs typeface="Arial"/>
                <a:sym typeface="Arial"/>
              </a:rPr>
            </a:br>
            <a:r>
              <a:rPr lang="sv-SE" sz="1400" dirty="0" err="1">
                <a:solidFill>
                  <a:schemeClr val="lt1"/>
                </a:solidFill>
                <a:latin typeface="Greycliff CF" pitchFamily="2" charset="77"/>
                <a:ea typeface="Arial"/>
                <a:cs typeface="Arial"/>
                <a:sym typeface="Arial"/>
              </a:rPr>
              <a:t>whole</a:t>
            </a:r>
            <a:r>
              <a:rPr lang="sv-SE" sz="1400" dirty="0">
                <a:solidFill>
                  <a:schemeClr val="lt1"/>
                </a:solidFill>
                <a:latin typeface="Greycliff CF" pitchFamily="2" charset="77"/>
                <a:ea typeface="Arial"/>
                <a:cs typeface="Arial"/>
                <a:sym typeface="Arial"/>
              </a:rPr>
              <a:t> markets</a:t>
            </a:r>
            <a:endParaRPr dirty="0">
              <a:latin typeface="Greycliff CF" pitchFamily="2" charset="77"/>
            </a:endParaRPr>
          </a:p>
        </p:txBody>
      </p:sp>
    </p:spTree>
    <p:extLst>
      <p:ext uri="{BB962C8B-B14F-4D97-AF65-F5344CB8AC3E}">
        <p14:creationId xmlns:p14="http://schemas.microsoft.com/office/powerpoint/2010/main" val="40535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7D78B2-8A07-349B-0015-1AACE04CF420}"/>
              </a:ext>
            </a:extLst>
          </p:cNvPr>
          <p:cNvSpPr>
            <a:spLocks noGrp="1"/>
          </p:cNvSpPr>
          <p:nvPr>
            <p:ph type="ctrTitle"/>
          </p:nvPr>
        </p:nvSpPr>
        <p:spPr>
          <a:xfrm>
            <a:off x="669600" y="907200"/>
            <a:ext cx="5980043" cy="825211"/>
          </a:xfrm>
        </p:spPr>
        <p:txBody>
          <a:bodyPr/>
          <a:lstStyle/>
          <a:p>
            <a:r>
              <a:rPr lang="en-US" dirty="0"/>
              <a:t>Get involved</a:t>
            </a:r>
          </a:p>
        </p:txBody>
      </p:sp>
      <p:pic>
        <p:nvPicPr>
          <p:cNvPr id="4" name="Google Shape;782;p47">
            <a:extLst>
              <a:ext uri="{FF2B5EF4-FFF2-40B4-BE49-F238E27FC236}">
                <a16:creationId xmlns:a16="http://schemas.microsoft.com/office/drawing/2014/main" id="{97FA2A8E-DD16-294C-3B31-38E9E2DDF8C9}"/>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425793" y="1916113"/>
            <a:ext cx="3362482" cy="4284662"/>
          </a:xfrm>
          <a:prstGeom prst="rect">
            <a:avLst/>
          </a:prstGeom>
          <a:noFill/>
          <a:ln>
            <a:noFill/>
          </a:ln>
        </p:spPr>
      </p:pic>
      <p:sp>
        <p:nvSpPr>
          <p:cNvPr id="15" name="Platshållare för text 4">
            <a:extLst>
              <a:ext uri="{FF2B5EF4-FFF2-40B4-BE49-F238E27FC236}">
                <a16:creationId xmlns:a16="http://schemas.microsoft.com/office/drawing/2014/main" id="{F2FDE5BA-5564-D041-79FF-1840C2BF9795}"/>
              </a:ext>
            </a:extLst>
          </p:cNvPr>
          <p:cNvSpPr txBox="1">
            <a:spLocks/>
          </p:cNvSpPr>
          <p:nvPr/>
        </p:nvSpPr>
        <p:spPr>
          <a:xfrm>
            <a:off x="4656000" y="2217421"/>
            <a:ext cx="2880000" cy="17096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a:solidFill>
                  <a:schemeClr val="bg2"/>
                </a:solidFill>
                <a:latin typeface="Greycliff CF Heavy" pitchFamily="2" charset="77"/>
              </a:rPr>
              <a:t>Assess your AI Maturity</a:t>
            </a:r>
          </a:p>
        </p:txBody>
      </p:sp>
      <p:pic>
        <p:nvPicPr>
          <p:cNvPr id="16" name="Google Shape;782;p47">
            <a:extLst>
              <a:ext uri="{FF2B5EF4-FFF2-40B4-BE49-F238E27FC236}">
                <a16:creationId xmlns:a16="http://schemas.microsoft.com/office/drawing/2014/main" id="{A9B44896-1EFA-C5C9-75C3-A52DD1605FD8}"/>
              </a:ext>
            </a:extLst>
          </p:cNvPr>
          <p:cNvPicPr preferRelativeResize="0"/>
          <p:nvPr/>
        </p:nvPicPr>
        <p:blipFill rotWithShape="1">
          <a:blip r:embed="rId3" cstate="screen">
            <a:alphaModFix amt="73000"/>
            <a:extLst>
              <a:ext uri="{28A0092B-C50C-407E-A947-70E740481C1C}">
                <a14:useLocalDpi xmlns:a14="http://schemas.microsoft.com/office/drawing/2010/main"/>
              </a:ext>
            </a:extLst>
          </a:blip>
          <a:srcRect/>
          <a:stretch/>
        </p:blipFill>
        <p:spPr>
          <a:xfrm>
            <a:off x="768193" y="1916113"/>
            <a:ext cx="3362482" cy="4284662"/>
          </a:xfrm>
          <a:prstGeom prst="rect">
            <a:avLst/>
          </a:prstGeom>
          <a:noFill/>
          <a:ln>
            <a:noFill/>
          </a:ln>
        </p:spPr>
      </p:pic>
      <p:sp>
        <p:nvSpPr>
          <p:cNvPr id="17" name="Platshållare för text 4">
            <a:extLst>
              <a:ext uri="{FF2B5EF4-FFF2-40B4-BE49-F238E27FC236}">
                <a16:creationId xmlns:a16="http://schemas.microsoft.com/office/drawing/2014/main" id="{95A7EF0A-642E-BFCA-EB72-6AC8B824D41E}"/>
              </a:ext>
            </a:extLst>
          </p:cNvPr>
          <p:cNvSpPr txBox="1">
            <a:spLocks/>
          </p:cNvSpPr>
          <p:nvPr/>
        </p:nvSpPr>
        <p:spPr>
          <a:xfrm>
            <a:off x="998400" y="2217421"/>
            <a:ext cx="2880000" cy="17096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a:latin typeface="Greycliff CF Heavy" pitchFamily="2" charset="77"/>
              </a:rPr>
              <a:t>Use tools and resources</a:t>
            </a:r>
          </a:p>
          <a:p>
            <a:pPr marL="0" indent="0">
              <a:buNone/>
            </a:pPr>
            <a:endParaRPr lang="en-US" sz="3400" b="1" dirty="0">
              <a:latin typeface="Greycliff CF Heavy" pitchFamily="2" charset="77"/>
            </a:endParaRPr>
          </a:p>
        </p:txBody>
      </p:sp>
      <p:pic>
        <p:nvPicPr>
          <p:cNvPr id="3" name="Picture 8" descr="Colleagues at a conference table in the Edge Learning Lab">
            <a:extLst>
              <a:ext uri="{FF2B5EF4-FFF2-40B4-BE49-F238E27FC236}">
                <a16:creationId xmlns:a16="http://schemas.microsoft.com/office/drawing/2014/main" id="{F6F032BC-6AA6-46EB-F3FE-C8D9537C9F9E}"/>
              </a:ext>
            </a:extLst>
          </p:cNvPr>
          <p:cNvPicPr>
            <a:picLocks noChangeAspect="1" noChangeArrowheads="1"/>
          </p:cNvPicPr>
          <p:nvPr/>
        </p:nvPicPr>
        <p:blipFill rotWithShape="1">
          <a:blip r:embed="rId4" cstate="screen">
            <a:alphaModFix amt="75000"/>
            <a:extLst>
              <a:ext uri="{28A0092B-C50C-407E-A947-70E740481C1C}">
                <a14:useLocalDpi xmlns:a14="http://schemas.microsoft.com/office/drawing/2010/main"/>
              </a:ext>
            </a:extLst>
          </a:blip>
          <a:srcRect l="-346" r="-1"/>
          <a:stretch/>
        </p:blipFill>
        <p:spPr bwMode="auto">
          <a:xfrm>
            <a:off x="8087104" y="1916113"/>
            <a:ext cx="3361213" cy="4318680"/>
          </a:xfrm>
          <a:prstGeom prst="rect">
            <a:avLst/>
          </a:prstGeom>
          <a:noFill/>
          <a:extLst>
            <a:ext uri="{909E8E84-426E-40DD-AFC4-6F175D3DCCD1}">
              <a14:hiddenFill xmlns:a14="http://schemas.microsoft.com/office/drawing/2010/main">
                <a:solidFill>
                  <a:srgbClr val="FFFFFF"/>
                </a:solidFill>
              </a14:hiddenFill>
            </a:ext>
          </a:extLst>
        </p:spPr>
      </p:pic>
      <p:sp>
        <p:nvSpPr>
          <p:cNvPr id="19" name="Platshållare för text 4">
            <a:extLst>
              <a:ext uri="{FF2B5EF4-FFF2-40B4-BE49-F238E27FC236}">
                <a16:creationId xmlns:a16="http://schemas.microsoft.com/office/drawing/2014/main" id="{2473F1AB-74C7-CB3A-8688-E7A248A5D919}"/>
              </a:ext>
            </a:extLst>
          </p:cNvPr>
          <p:cNvSpPr txBox="1">
            <a:spLocks/>
          </p:cNvSpPr>
          <p:nvPr/>
        </p:nvSpPr>
        <p:spPr>
          <a:xfrm>
            <a:off x="8299746" y="2217421"/>
            <a:ext cx="2880000" cy="17096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reycliff CF"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reycliff CF"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reycliff CF"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dirty="0">
                <a:latin typeface="Greycliff CF Heavy" pitchFamily="2" charset="77"/>
              </a:rPr>
              <a:t>Join events</a:t>
            </a:r>
          </a:p>
        </p:txBody>
      </p:sp>
    </p:spTree>
    <p:extLst>
      <p:ext uri="{BB962C8B-B14F-4D97-AF65-F5344CB8AC3E}">
        <p14:creationId xmlns:p14="http://schemas.microsoft.com/office/powerpoint/2010/main" val="977945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6" name="Picture 2">
            <a:extLst>
              <a:ext uri="{FF2B5EF4-FFF2-40B4-BE49-F238E27FC236}">
                <a16:creationId xmlns:a16="http://schemas.microsoft.com/office/drawing/2014/main" id="{18036DD5-C750-682E-75BF-B71859641D8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198" y="0"/>
            <a:ext cx="6119198" cy="6858000"/>
          </a:xfrm>
          <a:prstGeom prst="rect">
            <a:avLst/>
          </a:prstGeom>
          <a:noFill/>
          <a:extLst>
            <a:ext uri="{909E8E84-426E-40DD-AFC4-6F175D3DCCD1}">
              <a14:hiddenFill xmlns:a14="http://schemas.microsoft.com/office/drawing/2010/main">
                <a:solidFill>
                  <a:srgbClr val="FFFFFF"/>
                </a:solidFill>
              </a14:hiddenFill>
            </a:ext>
          </a:extLst>
        </p:spPr>
      </p:pic>
      <p:sp>
        <p:nvSpPr>
          <p:cNvPr id="911" name="Google Shape;911;p59"/>
          <p:cNvSpPr/>
          <p:nvPr/>
        </p:nvSpPr>
        <p:spPr>
          <a:xfrm>
            <a:off x="-23198" y="0"/>
            <a:ext cx="6120683" cy="6858000"/>
          </a:xfrm>
          <a:prstGeom prst="rect">
            <a:avLst/>
          </a:prstGeom>
          <a:solidFill>
            <a:schemeClr val="accent4">
              <a:alpha val="8196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dirty="0">
              <a:solidFill>
                <a:schemeClr val="dk1"/>
              </a:solidFill>
              <a:latin typeface="Arial"/>
              <a:ea typeface="Arial"/>
              <a:cs typeface="Arial"/>
              <a:sym typeface="Arial"/>
            </a:endParaRPr>
          </a:p>
        </p:txBody>
      </p:sp>
      <p:sp>
        <p:nvSpPr>
          <p:cNvPr id="912" name="Google Shape;912;p59"/>
          <p:cNvSpPr txBox="1">
            <a:spLocks noGrp="1"/>
          </p:cNvSpPr>
          <p:nvPr>
            <p:ph type="ctrTitle"/>
          </p:nvPr>
        </p:nvSpPr>
        <p:spPr>
          <a:xfrm>
            <a:off x="1176449" y="2520000"/>
            <a:ext cx="3746072" cy="1442089"/>
          </a:xfrm>
          <a:prstGeom prst="rect">
            <a:avLst/>
          </a:prstGeom>
          <a:noFill/>
          <a:ln>
            <a:noFill/>
          </a:ln>
        </p:spPr>
        <p:txBody>
          <a:bodyPr spcFirstLastPara="1" wrap="square" lIns="90000" tIns="43200" rIns="90000" bIns="43200" anchor="t" anchorCtr="0">
            <a:noAutofit/>
          </a:bodyPr>
          <a:lstStyle/>
          <a:p>
            <a:pPr marL="0" lvl="0" indent="0" algn="ctr" rtl="0">
              <a:lnSpc>
                <a:spcPct val="90000"/>
              </a:lnSpc>
              <a:spcBef>
                <a:spcPts val="0"/>
              </a:spcBef>
              <a:spcAft>
                <a:spcPts val="0"/>
              </a:spcAft>
              <a:buClr>
                <a:schemeClr val="lt1"/>
              </a:buClr>
              <a:buSzPts val="3600"/>
              <a:buFont typeface="Arial"/>
              <a:buNone/>
            </a:pPr>
            <a:r>
              <a:rPr lang="sv-SE" sz="2400" b="0" dirty="0" err="1">
                <a:latin typeface="Greycliff CF" pitchFamily="2" charset="77"/>
                <a:sym typeface="Arial"/>
              </a:rPr>
              <a:t>Your</a:t>
            </a:r>
            <a:r>
              <a:rPr lang="sv-SE" sz="2400" b="0" dirty="0">
                <a:latin typeface="Greycliff CF" pitchFamily="2" charset="77"/>
                <a:sym typeface="Arial"/>
              </a:rPr>
              <a:t> personal </a:t>
            </a:r>
            <a:r>
              <a:rPr lang="sv-SE" sz="2400" b="0" dirty="0" err="1">
                <a:latin typeface="Greycliff CF" pitchFamily="2" charset="77"/>
                <a:sym typeface="Arial"/>
              </a:rPr>
              <a:t>gateway</a:t>
            </a:r>
            <a:r>
              <a:rPr lang="sv-SE" sz="2400" b="0" dirty="0">
                <a:latin typeface="Greycliff CF" pitchFamily="2" charset="77"/>
                <a:sym typeface="Arial"/>
              </a:rPr>
              <a:t> to the </a:t>
            </a:r>
            <a:r>
              <a:rPr lang="sv-SE" sz="2400" b="0" dirty="0" err="1">
                <a:latin typeface="Greycliff CF" pitchFamily="2" charset="77"/>
                <a:sym typeface="Arial"/>
              </a:rPr>
              <a:t>world</a:t>
            </a:r>
            <a:r>
              <a:rPr lang="sv-SE" sz="2400" b="0" dirty="0">
                <a:latin typeface="Greycliff CF" pitchFamily="2" charset="77"/>
                <a:sym typeface="Arial"/>
              </a:rPr>
              <a:t> </a:t>
            </a:r>
            <a:r>
              <a:rPr lang="sv-SE" sz="2400" b="0" dirty="0" err="1">
                <a:latin typeface="Greycliff CF" pitchFamily="2" charset="77"/>
                <a:sym typeface="Arial"/>
              </a:rPr>
              <a:t>of</a:t>
            </a:r>
            <a:r>
              <a:rPr lang="sv-SE" sz="2400" b="0" dirty="0">
                <a:latin typeface="Greycliff CF" pitchFamily="2" charset="77"/>
                <a:sym typeface="Arial"/>
              </a:rPr>
              <a:t> AI</a:t>
            </a:r>
            <a:endParaRPr sz="2400" b="0" dirty="0">
              <a:latin typeface="Greycliff CF" pitchFamily="2" charset="77"/>
            </a:endParaRPr>
          </a:p>
        </p:txBody>
      </p:sp>
      <p:pic>
        <p:nvPicPr>
          <p:cNvPr id="914" name="Google Shape;914;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40653" y="1045314"/>
            <a:ext cx="2568300" cy="911822"/>
          </a:xfrm>
          <a:prstGeom prst="rect">
            <a:avLst/>
          </a:prstGeom>
          <a:noFill/>
          <a:ln>
            <a:noFill/>
          </a:ln>
        </p:spPr>
      </p:pic>
      <p:sp>
        <p:nvSpPr>
          <p:cNvPr id="915" name="Google Shape;915;p59"/>
          <p:cNvSpPr/>
          <p:nvPr/>
        </p:nvSpPr>
        <p:spPr>
          <a:xfrm>
            <a:off x="1852772" y="5726792"/>
            <a:ext cx="2344061"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err="1">
                <a:solidFill>
                  <a:schemeClr val="lt1"/>
                </a:solidFill>
                <a:latin typeface="Greycliff CF Heavy" pitchFamily="2" charset="77"/>
                <a:ea typeface="Arial"/>
                <a:cs typeface="Arial"/>
                <a:sym typeface="Arial"/>
              </a:rPr>
              <a:t>my.ai.se</a:t>
            </a:r>
            <a:endParaRPr sz="3200" b="1" dirty="0">
              <a:solidFill>
                <a:schemeClr val="lt1"/>
              </a:solidFill>
              <a:latin typeface="Greycliff CF Heavy" pitchFamily="2" charset="77"/>
              <a:ea typeface="Arial"/>
              <a:cs typeface="Arial"/>
              <a:sym typeface="Arial"/>
            </a:endParaRPr>
          </a:p>
        </p:txBody>
      </p:sp>
      <p:pic>
        <p:nvPicPr>
          <p:cNvPr id="916" name="Google Shape;916;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87570" y="2072570"/>
            <a:ext cx="2712860" cy="2712860"/>
          </a:xfrm>
          <a:prstGeom prst="rect">
            <a:avLst/>
          </a:prstGeom>
          <a:noFill/>
          <a:ln>
            <a:noFill/>
          </a:ln>
        </p:spPr>
      </p:pic>
      <p:sp>
        <p:nvSpPr>
          <p:cNvPr id="4" name="Google Shape;915;p59">
            <a:extLst>
              <a:ext uri="{FF2B5EF4-FFF2-40B4-BE49-F238E27FC236}">
                <a16:creationId xmlns:a16="http://schemas.microsoft.com/office/drawing/2014/main" id="{D290FF54-F42E-6461-55E1-1615232A2324}"/>
              </a:ext>
            </a:extLst>
          </p:cNvPr>
          <p:cNvSpPr/>
          <p:nvPr/>
        </p:nvSpPr>
        <p:spPr>
          <a:xfrm>
            <a:off x="7269409" y="5726792"/>
            <a:ext cx="374918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a:solidFill>
                  <a:schemeClr val="tx2"/>
                </a:solidFill>
                <a:latin typeface="Greycliff CF Heavy" pitchFamily="2" charset="77"/>
                <a:ea typeface="Arial"/>
                <a:cs typeface="Arial"/>
                <a:sym typeface="Arial"/>
              </a:rPr>
              <a:t>Sign </a:t>
            </a:r>
            <a:r>
              <a:rPr lang="sv-SE" sz="3200" b="1" dirty="0" err="1">
                <a:solidFill>
                  <a:schemeClr val="tx2"/>
                </a:solidFill>
                <a:latin typeface="Greycliff CF Heavy" pitchFamily="2" charset="77"/>
                <a:ea typeface="Arial"/>
                <a:cs typeface="Arial"/>
                <a:sym typeface="Arial"/>
              </a:rPr>
              <a:t>up</a:t>
            </a:r>
            <a:r>
              <a:rPr lang="sv-SE" sz="3200" b="1" dirty="0">
                <a:solidFill>
                  <a:schemeClr val="tx2"/>
                </a:solidFill>
                <a:latin typeface="Greycliff CF Heavy" pitchFamily="2" charset="77"/>
                <a:ea typeface="Arial"/>
                <a:cs typeface="Arial"/>
                <a:sym typeface="Arial"/>
              </a:rPr>
              <a:t> </a:t>
            </a:r>
            <a:r>
              <a:rPr lang="sv-SE" sz="3200" b="1" dirty="0" err="1">
                <a:solidFill>
                  <a:schemeClr val="tx2"/>
                </a:solidFill>
                <a:latin typeface="Greycliff CF Heavy" pitchFamily="2" charset="77"/>
                <a:ea typeface="Arial"/>
                <a:cs typeface="Arial"/>
                <a:sym typeface="Arial"/>
              </a:rPr>
              <a:t>today</a:t>
            </a:r>
            <a:endParaRPr sz="3200" b="1" dirty="0">
              <a:solidFill>
                <a:schemeClr val="tx2"/>
              </a:solidFill>
              <a:latin typeface="Greycliff CF Heavy" pitchFamily="2" charset="77"/>
              <a:ea typeface="Arial"/>
              <a:cs typeface="Arial"/>
              <a:sym typeface="Arial"/>
            </a:endParaRPr>
          </a:p>
        </p:txBody>
      </p:sp>
    </p:spTree>
    <p:extLst>
      <p:ext uri="{BB962C8B-B14F-4D97-AF65-F5344CB8AC3E}">
        <p14:creationId xmlns:p14="http://schemas.microsoft.com/office/powerpoint/2010/main" val="1633713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2" name="Bildobjekt 1" descr="En bild som visar diagram&#10;&#10;Automatiskt genererad beskrivning">
            <a:extLst>
              <a:ext uri="{FF2B5EF4-FFF2-40B4-BE49-F238E27FC236}">
                <a16:creationId xmlns:a16="http://schemas.microsoft.com/office/drawing/2014/main" id="{EDAAE83C-E965-C51D-3FE3-C77D351FE07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0" y="1"/>
            <a:ext cx="6858000" cy="6856663"/>
          </a:xfrm>
          <a:prstGeom prst="rect">
            <a:avLst/>
          </a:prstGeom>
          <a:noFill/>
        </p:spPr>
      </p:pic>
      <p:sp>
        <p:nvSpPr>
          <p:cNvPr id="912" name="Google Shape;912;p59"/>
          <p:cNvSpPr txBox="1">
            <a:spLocks noGrp="1"/>
          </p:cNvSpPr>
          <p:nvPr>
            <p:ph type="ctrTitle"/>
          </p:nvPr>
        </p:nvSpPr>
        <p:spPr>
          <a:xfrm>
            <a:off x="961200" y="2520000"/>
            <a:ext cx="4160590" cy="2119286"/>
          </a:xfrm>
          <a:prstGeom prst="rect">
            <a:avLst/>
          </a:prstGeom>
          <a:noFill/>
          <a:ln>
            <a:noFill/>
          </a:ln>
        </p:spPr>
        <p:txBody>
          <a:bodyPr spcFirstLastPara="1" wrap="square" lIns="90000" tIns="43200" rIns="90000" bIns="43200" anchor="t" anchorCtr="0">
            <a:noAutofit/>
          </a:bodyPr>
          <a:lstStyle/>
          <a:p>
            <a:pPr marL="0" lvl="0" indent="0" algn="ctr" rtl="0">
              <a:lnSpc>
                <a:spcPct val="90000"/>
              </a:lnSpc>
              <a:spcBef>
                <a:spcPts val="0"/>
              </a:spcBef>
              <a:spcAft>
                <a:spcPts val="0"/>
              </a:spcAft>
              <a:buClr>
                <a:schemeClr val="lt1"/>
              </a:buClr>
              <a:buSzPts val="3600"/>
              <a:buFont typeface="Arial"/>
              <a:buNone/>
            </a:pPr>
            <a:r>
              <a:rPr lang="en-US" sz="2400" b="0" dirty="0">
                <a:latin typeface="Greycliff CF" pitchFamily="2" charset="77"/>
              </a:rPr>
              <a:t>Subscribe to our monthly </a:t>
            </a:r>
            <a:r>
              <a:rPr lang="en-US" sz="2400" b="0" dirty="0" err="1">
                <a:latin typeface="Greycliff CF" pitchFamily="2" charset="77"/>
              </a:rPr>
              <a:t>newletter</a:t>
            </a:r>
            <a:r>
              <a:rPr lang="en-US" sz="2400" b="0" dirty="0">
                <a:latin typeface="Greycliff CF" pitchFamily="2" charset="77"/>
              </a:rPr>
              <a:t> to get the latest about our projects, events, and podcasts.</a:t>
            </a:r>
          </a:p>
        </p:txBody>
      </p:sp>
      <p:sp>
        <p:nvSpPr>
          <p:cNvPr id="915" name="Google Shape;915;p59"/>
          <p:cNvSpPr/>
          <p:nvPr/>
        </p:nvSpPr>
        <p:spPr>
          <a:xfrm>
            <a:off x="962346" y="5726792"/>
            <a:ext cx="416059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err="1">
                <a:solidFill>
                  <a:schemeClr val="lt1"/>
                </a:solidFill>
                <a:latin typeface="Greycliff CF Heavy" pitchFamily="2" charset="77"/>
                <a:ea typeface="Arial"/>
                <a:cs typeface="Arial"/>
                <a:sym typeface="Arial"/>
              </a:rPr>
              <a:t>ai.se</a:t>
            </a:r>
            <a:r>
              <a:rPr lang="sv-SE" sz="3200" b="1" dirty="0">
                <a:solidFill>
                  <a:schemeClr val="lt1"/>
                </a:solidFill>
                <a:latin typeface="Greycliff CF Heavy" pitchFamily="2" charset="77"/>
                <a:ea typeface="Arial"/>
                <a:cs typeface="Arial"/>
                <a:sym typeface="Arial"/>
              </a:rPr>
              <a:t>/newsletter</a:t>
            </a:r>
            <a:endParaRPr sz="3200" b="1" dirty="0">
              <a:solidFill>
                <a:schemeClr val="lt1"/>
              </a:solidFill>
              <a:latin typeface="Greycliff CF Heavy" pitchFamily="2" charset="77"/>
              <a:ea typeface="Arial"/>
              <a:cs typeface="Arial"/>
              <a:sym typeface="Arial"/>
            </a:endParaRPr>
          </a:p>
        </p:txBody>
      </p:sp>
      <p:sp>
        <p:nvSpPr>
          <p:cNvPr id="4" name="Google Shape;915;p59">
            <a:extLst>
              <a:ext uri="{FF2B5EF4-FFF2-40B4-BE49-F238E27FC236}">
                <a16:creationId xmlns:a16="http://schemas.microsoft.com/office/drawing/2014/main" id="{D290FF54-F42E-6461-55E1-1615232A2324}"/>
              </a:ext>
            </a:extLst>
          </p:cNvPr>
          <p:cNvSpPr/>
          <p:nvPr/>
        </p:nvSpPr>
        <p:spPr>
          <a:xfrm>
            <a:off x="7269409" y="5726792"/>
            <a:ext cx="374918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a:solidFill>
                  <a:schemeClr val="tx2"/>
                </a:solidFill>
                <a:latin typeface="Greycliff CF Heavy" pitchFamily="2" charset="77"/>
                <a:ea typeface="Arial"/>
                <a:cs typeface="Arial"/>
                <a:sym typeface="Arial"/>
              </a:rPr>
              <a:t>Sign </a:t>
            </a:r>
            <a:r>
              <a:rPr lang="sv-SE" sz="3200" b="1" dirty="0" err="1">
                <a:solidFill>
                  <a:schemeClr val="tx2"/>
                </a:solidFill>
                <a:latin typeface="Greycliff CF Heavy" pitchFamily="2" charset="77"/>
                <a:ea typeface="Arial"/>
                <a:cs typeface="Arial"/>
                <a:sym typeface="Arial"/>
              </a:rPr>
              <a:t>up</a:t>
            </a:r>
            <a:r>
              <a:rPr lang="sv-SE" sz="3200" b="1" dirty="0">
                <a:solidFill>
                  <a:schemeClr val="tx2"/>
                </a:solidFill>
                <a:latin typeface="Greycliff CF Heavy" pitchFamily="2" charset="77"/>
                <a:ea typeface="Arial"/>
                <a:cs typeface="Arial"/>
                <a:sym typeface="Arial"/>
              </a:rPr>
              <a:t> </a:t>
            </a:r>
            <a:r>
              <a:rPr lang="sv-SE" sz="3200" b="1" dirty="0" err="1">
                <a:solidFill>
                  <a:schemeClr val="tx2"/>
                </a:solidFill>
                <a:latin typeface="Greycliff CF Heavy" pitchFamily="2" charset="77"/>
                <a:ea typeface="Arial"/>
                <a:cs typeface="Arial"/>
                <a:sym typeface="Arial"/>
              </a:rPr>
              <a:t>today</a:t>
            </a:r>
            <a:endParaRPr sz="3200" b="1" dirty="0">
              <a:solidFill>
                <a:schemeClr val="tx2"/>
              </a:solidFill>
              <a:latin typeface="Greycliff CF Heavy" pitchFamily="2" charset="77"/>
              <a:ea typeface="Arial"/>
              <a:cs typeface="Arial"/>
              <a:sym typeface="Arial"/>
            </a:endParaRPr>
          </a:p>
        </p:txBody>
      </p:sp>
      <p:pic>
        <p:nvPicPr>
          <p:cNvPr id="11" name="Picture 10">
            <a:extLst>
              <a:ext uri="{FF2B5EF4-FFF2-40B4-BE49-F238E27FC236}">
                <a16:creationId xmlns:a16="http://schemas.microsoft.com/office/drawing/2014/main" id="{FFC3DA14-8CD6-0705-E2DF-5F36E00560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6198" y="1947333"/>
            <a:ext cx="2980267" cy="2980267"/>
          </a:xfrm>
          <a:prstGeom prst="rect">
            <a:avLst/>
          </a:prstGeom>
        </p:spPr>
      </p:pic>
      <p:sp>
        <p:nvSpPr>
          <p:cNvPr id="12" name="Rektangel 11">
            <a:extLst>
              <a:ext uri="{FF2B5EF4-FFF2-40B4-BE49-F238E27FC236}">
                <a16:creationId xmlns:a16="http://schemas.microsoft.com/office/drawing/2014/main" id="{CABAF3E1-BDA2-CC7B-3E88-4B5E294517F6}"/>
              </a:ext>
            </a:extLst>
          </p:cNvPr>
          <p:cNvSpPr/>
          <p:nvPr/>
        </p:nvSpPr>
        <p:spPr>
          <a:xfrm>
            <a:off x="8802155" y="3051175"/>
            <a:ext cx="770469" cy="774700"/>
          </a:xfrm>
          <a:prstGeom prst="rect">
            <a:avLst/>
          </a:prstGeom>
          <a:solidFill>
            <a:srgbClr val="121F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dirty="0" err="1">
                <a:solidFill>
                  <a:schemeClr val="accent1"/>
                </a:solidFill>
                <a:latin typeface="Greycliff CF Heavy" pitchFamily="2" charset="77"/>
              </a:rPr>
              <a:t>News</a:t>
            </a:r>
            <a:endParaRPr lang="sv-SE" sz="1600" b="1" dirty="0">
              <a:solidFill>
                <a:schemeClr val="accent1"/>
              </a:solidFill>
              <a:latin typeface="Greycliff CF Heavy" pitchFamily="2" charset="77"/>
            </a:endParaRPr>
          </a:p>
        </p:txBody>
      </p:sp>
      <p:sp>
        <p:nvSpPr>
          <p:cNvPr id="16" name="Platshållare för text 71">
            <a:extLst>
              <a:ext uri="{FF2B5EF4-FFF2-40B4-BE49-F238E27FC236}">
                <a16:creationId xmlns:a16="http://schemas.microsoft.com/office/drawing/2014/main" id="{B03FE280-DB7E-D3CF-4E50-341DE47B6668}"/>
              </a:ext>
            </a:extLst>
          </p:cNvPr>
          <p:cNvSpPr txBox="1">
            <a:spLocks/>
          </p:cNvSpPr>
          <p:nvPr/>
        </p:nvSpPr>
        <p:spPr>
          <a:xfrm>
            <a:off x="0" y="1168860"/>
            <a:ext cx="6096000" cy="778473"/>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4000" dirty="0">
                <a:solidFill>
                  <a:srgbClr val="FECB00"/>
                </a:solidFill>
              </a:rPr>
              <a:t>Don’t miss a beat</a:t>
            </a:r>
            <a:endParaRPr lang="en-US" sz="4000" dirty="0">
              <a:solidFill>
                <a:srgbClr val="FECB00"/>
              </a:solidFill>
              <a:sym typeface="Arial"/>
            </a:endParaRPr>
          </a:p>
        </p:txBody>
      </p:sp>
    </p:spTree>
    <p:extLst>
      <p:ext uri="{BB962C8B-B14F-4D97-AF65-F5344CB8AC3E}">
        <p14:creationId xmlns:p14="http://schemas.microsoft.com/office/powerpoint/2010/main" val="277684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909"/>
        <p:cNvGrpSpPr/>
        <p:nvPr/>
      </p:nvGrpSpPr>
      <p:grpSpPr>
        <a:xfrm>
          <a:off x="0" y="0"/>
          <a:ext cx="0" cy="0"/>
          <a:chOff x="0" y="0"/>
          <a:chExt cx="0" cy="0"/>
        </a:xfrm>
      </p:grpSpPr>
      <p:pic>
        <p:nvPicPr>
          <p:cNvPr id="2" name="Bildobjekt 1" descr="En bild som visar diagram&#10;&#10;Automatiskt genererad beskrivning">
            <a:extLst>
              <a:ext uri="{FF2B5EF4-FFF2-40B4-BE49-F238E27FC236}">
                <a16:creationId xmlns:a16="http://schemas.microsoft.com/office/drawing/2014/main" id="{EDAAE83C-E965-C51D-3FE3-C77D351FE07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0" y="0"/>
            <a:ext cx="6858000" cy="6856663"/>
          </a:xfrm>
          <a:prstGeom prst="rect">
            <a:avLst/>
          </a:prstGeom>
          <a:noFill/>
        </p:spPr>
      </p:pic>
      <p:sp>
        <p:nvSpPr>
          <p:cNvPr id="912" name="Google Shape;912;p59"/>
          <p:cNvSpPr txBox="1">
            <a:spLocks noGrp="1"/>
          </p:cNvSpPr>
          <p:nvPr>
            <p:ph type="ctrTitle"/>
          </p:nvPr>
        </p:nvSpPr>
        <p:spPr>
          <a:xfrm>
            <a:off x="668636" y="2638534"/>
            <a:ext cx="4745715" cy="2119286"/>
          </a:xfrm>
          <a:prstGeom prst="rect">
            <a:avLst/>
          </a:prstGeom>
          <a:noFill/>
          <a:ln>
            <a:noFill/>
          </a:ln>
        </p:spPr>
        <p:txBody>
          <a:bodyPr spcFirstLastPara="1" wrap="square" lIns="90000" tIns="43200" rIns="90000" bIns="43200" anchor="t" anchorCtr="0">
            <a:noAutofit/>
          </a:bodyPr>
          <a:lstStyle/>
          <a:p>
            <a:pPr algn="ctr">
              <a:buSzPts val="3600"/>
            </a:pPr>
            <a:r>
              <a:rPr lang="en-US" sz="2400" b="0" dirty="0">
                <a:latin typeface="Greycliff CF" pitchFamily="2" charset="77"/>
              </a:rPr>
              <a:t>Join us and 120+ partners in the AI Ecosystem as we accelerate the use of AI for the benefit of our society, our competitiveness, and everyone living in Sweden.</a:t>
            </a:r>
          </a:p>
        </p:txBody>
      </p:sp>
      <p:sp>
        <p:nvSpPr>
          <p:cNvPr id="915" name="Google Shape;915;p59"/>
          <p:cNvSpPr/>
          <p:nvPr/>
        </p:nvSpPr>
        <p:spPr>
          <a:xfrm>
            <a:off x="624266" y="5819124"/>
            <a:ext cx="484746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2000" b="1" dirty="0" err="1">
                <a:solidFill>
                  <a:schemeClr val="lt1"/>
                </a:solidFill>
                <a:latin typeface="Greycliff CF Heavy" pitchFamily="2" charset="77"/>
                <a:ea typeface="Arial"/>
                <a:cs typeface="Arial"/>
                <a:sym typeface="Arial"/>
              </a:rPr>
              <a:t>ai.se</a:t>
            </a:r>
            <a:r>
              <a:rPr lang="sv-SE" sz="2000" b="1" dirty="0">
                <a:solidFill>
                  <a:schemeClr val="lt1"/>
                </a:solidFill>
                <a:latin typeface="Greycliff CF Heavy" pitchFamily="2" charset="77"/>
                <a:ea typeface="Arial"/>
                <a:cs typeface="Arial"/>
                <a:sym typeface="Arial"/>
              </a:rPr>
              <a:t>/en/partnership/</a:t>
            </a:r>
            <a:r>
              <a:rPr lang="sv-SE" sz="2000" b="1" dirty="0" err="1">
                <a:solidFill>
                  <a:schemeClr val="lt1"/>
                </a:solidFill>
                <a:latin typeface="Greycliff CF Heavy" pitchFamily="2" charset="77"/>
                <a:ea typeface="Arial"/>
                <a:cs typeface="Arial"/>
                <a:sym typeface="Arial"/>
              </a:rPr>
              <a:t>become</a:t>
            </a:r>
            <a:r>
              <a:rPr lang="sv-SE" sz="2000" b="1" dirty="0">
                <a:solidFill>
                  <a:schemeClr val="lt1"/>
                </a:solidFill>
                <a:latin typeface="Greycliff CF Heavy" pitchFamily="2" charset="77"/>
                <a:ea typeface="Arial"/>
                <a:cs typeface="Arial"/>
                <a:sym typeface="Arial"/>
              </a:rPr>
              <a:t>-partner</a:t>
            </a:r>
            <a:endParaRPr sz="2000" b="1" dirty="0">
              <a:solidFill>
                <a:schemeClr val="lt1"/>
              </a:solidFill>
              <a:latin typeface="Greycliff CF Heavy" pitchFamily="2" charset="77"/>
              <a:ea typeface="Arial"/>
              <a:cs typeface="Arial"/>
              <a:sym typeface="Arial"/>
            </a:endParaRPr>
          </a:p>
        </p:txBody>
      </p:sp>
      <p:sp>
        <p:nvSpPr>
          <p:cNvPr id="4" name="Google Shape;915;p59">
            <a:extLst>
              <a:ext uri="{FF2B5EF4-FFF2-40B4-BE49-F238E27FC236}">
                <a16:creationId xmlns:a16="http://schemas.microsoft.com/office/drawing/2014/main" id="{D290FF54-F42E-6461-55E1-1615232A2324}"/>
              </a:ext>
            </a:extLst>
          </p:cNvPr>
          <p:cNvSpPr/>
          <p:nvPr/>
        </p:nvSpPr>
        <p:spPr>
          <a:xfrm>
            <a:off x="7269409" y="5726792"/>
            <a:ext cx="374918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3200" b="1" dirty="0" err="1">
                <a:solidFill>
                  <a:schemeClr val="tx2"/>
                </a:solidFill>
                <a:latin typeface="Greycliff CF Heavy" pitchFamily="2" charset="77"/>
                <a:ea typeface="Arial"/>
                <a:cs typeface="Arial"/>
                <a:sym typeface="Arial"/>
              </a:rPr>
              <a:t>Apply</a:t>
            </a:r>
            <a:r>
              <a:rPr lang="sv-SE" sz="3200" b="1" dirty="0">
                <a:solidFill>
                  <a:schemeClr val="tx2"/>
                </a:solidFill>
                <a:latin typeface="Greycliff CF Heavy" pitchFamily="2" charset="77"/>
                <a:ea typeface="Arial"/>
                <a:cs typeface="Arial"/>
                <a:sym typeface="Arial"/>
              </a:rPr>
              <a:t> </a:t>
            </a:r>
            <a:r>
              <a:rPr lang="sv-SE" sz="3200" b="1" dirty="0" err="1">
                <a:solidFill>
                  <a:schemeClr val="tx2"/>
                </a:solidFill>
                <a:latin typeface="Greycliff CF Heavy" pitchFamily="2" charset="77"/>
                <a:ea typeface="Arial"/>
                <a:cs typeface="Arial"/>
                <a:sym typeface="Arial"/>
              </a:rPr>
              <a:t>now</a:t>
            </a:r>
            <a:endParaRPr sz="3200" b="1" dirty="0">
              <a:solidFill>
                <a:schemeClr val="tx2"/>
              </a:solidFill>
              <a:latin typeface="Greycliff CF Heavy" pitchFamily="2" charset="77"/>
              <a:ea typeface="Arial"/>
              <a:cs typeface="Arial"/>
              <a:sym typeface="Arial"/>
            </a:endParaRPr>
          </a:p>
        </p:txBody>
      </p:sp>
      <p:pic>
        <p:nvPicPr>
          <p:cNvPr id="11" name="Picture 10">
            <a:extLst>
              <a:ext uri="{FF2B5EF4-FFF2-40B4-BE49-F238E27FC236}">
                <a16:creationId xmlns:a16="http://schemas.microsoft.com/office/drawing/2014/main" id="{FFC3DA14-8CD6-0705-E2DF-5F36E005601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696198" y="1947333"/>
            <a:ext cx="2980267" cy="2980267"/>
          </a:xfrm>
          <a:prstGeom prst="rect">
            <a:avLst/>
          </a:prstGeom>
        </p:spPr>
      </p:pic>
      <p:sp>
        <p:nvSpPr>
          <p:cNvPr id="16" name="Platshållare för text 71">
            <a:extLst>
              <a:ext uri="{FF2B5EF4-FFF2-40B4-BE49-F238E27FC236}">
                <a16:creationId xmlns:a16="http://schemas.microsoft.com/office/drawing/2014/main" id="{B03FE280-DB7E-D3CF-4E50-341DE47B6668}"/>
              </a:ext>
            </a:extLst>
          </p:cNvPr>
          <p:cNvSpPr txBox="1">
            <a:spLocks/>
          </p:cNvSpPr>
          <p:nvPr/>
        </p:nvSpPr>
        <p:spPr>
          <a:xfrm>
            <a:off x="814761" y="1104057"/>
            <a:ext cx="4453467" cy="778473"/>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4000" dirty="0">
                <a:solidFill>
                  <a:srgbClr val="FECB00"/>
                </a:solidFill>
                <a:sym typeface="Arial"/>
              </a:rPr>
              <a:t>Invest together, share with many!</a:t>
            </a:r>
          </a:p>
        </p:txBody>
      </p:sp>
    </p:spTree>
    <p:extLst>
      <p:ext uri="{BB962C8B-B14F-4D97-AF65-F5344CB8AC3E}">
        <p14:creationId xmlns:p14="http://schemas.microsoft.com/office/powerpoint/2010/main" val="3809381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295807C-7E2E-7DD1-4290-FB94FE5EE572}"/>
              </a:ext>
            </a:extLst>
          </p:cNvPr>
          <p:cNvPicPr>
            <a:picLocks noChangeAspect="1"/>
          </p:cNvPicPr>
          <p:nvPr/>
        </p:nvPicPr>
        <p:blipFill>
          <a:blip r:embed="rId3"/>
          <a:stretch>
            <a:fillRect/>
          </a:stretch>
        </p:blipFill>
        <p:spPr>
          <a:xfrm>
            <a:off x="2467" y="0"/>
            <a:ext cx="12187066" cy="6858000"/>
          </a:xfrm>
          <a:prstGeom prst="rect">
            <a:avLst/>
          </a:prstGeom>
        </p:spPr>
      </p:pic>
      <p:sp>
        <p:nvSpPr>
          <p:cNvPr id="9" name="Platshållare för text 71">
            <a:extLst>
              <a:ext uri="{FF2B5EF4-FFF2-40B4-BE49-F238E27FC236}">
                <a16:creationId xmlns:a16="http://schemas.microsoft.com/office/drawing/2014/main" id="{9AD8E345-4C12-B646-8677-C06353DA18EC}"/>
              </a:ext>
            </a:extLst>
          </p:cNvPr>
          <p:cNvSpPr txBox="1">
            <a:spLocks/>
          </p:cNvSpPr>
          <p:nvPr/>
        </p:nvSpPr>
        <p:spPr>
          <a:xfrm>
            <a:off x="0" y="2723744"/>
            <a:ext cx="12191999" cy="707703"/>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4000" dirty="0"/>
              <a:t>Thank you!</a:t>
            </a:r>
            <a:endParaRPr kumimoji="0" lang="en-US" sz="4000" b="1" i="0" u="none" strike="noStrike" kern="1200" cap="none" spc="0" normalizeH="0" baseline="0" noProof="0" dirty="0">
              <a:ln>
                <a:noFill/>
              </a:ln>
              <a:effectLst/>
              <a:uLnTx/>
              <a:uFillTx/>
              <a:latin typeface="Greycliff CF Heavy" pitchFamily="2" charset="77"/>
              <a:ea typeface="+mn-ea"/>
              <a:cs typeface="+mn-cs"/>
              <a:sym typeface="Arial"/>
            </a:endParaRPr>
          </a:p>
        </p:txBody>
      </p:sp>
      <p:sp>
        <p:nvSpPr>
          <p:cNvPr id="7" name="Rektangel 6">
            <a:hlinkClick r:id="rId4"/>
            <a:extLst>
              <a:ext uri="{FF2B5EF4-FFF2-40B4-BE49-F238E27FC236}">
                <a16:creationId xmlns:a16="http://schemas.microsoft.com/office/drawing/2014/main" id="{8866F4F5-A044-874A-9DAA-FB0BED2E3E8C}"/>
              </a:ext>
            </a:extLst>
          </p:cNvPr>
          <p:cNvSpPr/>
          <p:nvPr/>
        </p:nvSpPr>
        <p:spPr>
          <a:xfrm>
            <a:off x="1523202" y="5297041"/>
            <a:ext cx="439882" cy="28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8" name="Rektangel 7">
            <a:hlinkClick r:id="rId5"/>
            <a:extLst>
              <a:ext uri="{FF2B5EF4-FFF2-40B4-BE49-F238E27FC236}">
                <a16:creationId xmlns:a16="http://schemas.microsoft.com/office/drawing/2014/main" id="{7275BBB2-0813-C94B-A5DF-1986735604E9}"/>
              </a:ext>
            </a:extLst>
          </p:cNvPr>
          <p:cNvSpPr/>
          <p:nvPr/>
        </p:nvSpPr>
        <p:spPr>
          <a:xfrm>
            <a:off x="1523202" y="5598369"/>
            <a:ext cx="2198342" cy="28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0" name="Rektangel 9">
            <a:hlinkClick r:id="rId6"/>
            <a:extLst>
              <a:ext uri="{FF2B5EF4-FFF2-40B4-BE49-F238E27FC236}">
                <a16:creationId xmlns:a16="http://schemas.microsoft.com/office/drawing/2014/main" id="{88002260-DA34-544B-8C4A-7AACB73CAAE5}"/>
              </a:ext>
            </a:extLst>
          </p:cNvPr>
          <p:cNvSpPr/>
          <p:nvPr/>
        </p:nvSpPr>
        <p:spPr>
          <a:xfrm>
            <a:off x="1523201" y="5918090"/>
            <a:ext cx="2869755" cy="280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0" i="0">
              <a:solidFill>
                <a:schemeClr val="bg1"/>
              </a:solidFill>
              <a:latin typeface="Greycliff CF" pitchFamily="2" charset="77"/>
            </a:endParaRPr>
          </a:p>
        </p:txBody>
      </p:sp>
      <p:sp>
        <p:nvSpPr>
          <p:cNvPr id="11" name="Rektangel 10">
            <a:extLst>
              <a:ext uri="{FF2B5EF4-FFF2-40B4-BE49-F238E27FC236}">
                <a16:creationId xmlns:a16="http://schemas.microsoft.com/office/drawing/2014/main" id="{25C5136D-E9D1-B0B1-9CCD-0ED23DB8D207}"/>
              </a:ext>
            </a:extLst>
          </p:cNvPr>
          <p:cNvSpPr/>
          <p:nvPr/>
        </p:nvSpPr>
        <p:spPr>
          <a:xfrm>
            <a:off x="1494083" y="4619892"/>
            <a:ext cx="3029997" cy="1681229"/>
          </a:xfrm>
          <a:prstGeom prst="rect">
            <a:avLst/>
          </a:prstGeom>
        </p:spPr>
        <p:txBody>
          <a:bodyPr wrap="none">
            <a:spAutoFit/>
          </a:bodyPr>
          <a:lstStyle/>
          <a:p>
            <a:pPr>
              <a:lnSpc>
                <a:spcPct val="150000"/>
              </a:lnSpc>
            </a:pPr>
            <a:r>
              <a:rPr lang="sv-SE" sz="1400" dirty="0" err="1">
                <a:solidFill>
                  <a:schemeClr val="tx2"/>
                </a:solidFill>
                <a:latin typeface="Greycliff CF" pitchFamily="2" charset="77"/>
              </a:rPr>
              <a:t>ai.se</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my.ai.se</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ai.se</a:t>
            </a:r>
            <a:r>
              <a:rPr lang="sv-SE" sz="1400" dirty="0">
                <a:solidFill>
                  <a:schemeClr val="tx2"/>
                </a:solidFill>
                <a:latin typeface="Greycliff CF" pitchFamily="2" charset="77"/>
              </a:rPr>
              <a:t>/newsletter</a:t>
            </a:r>
          </a:p>
          <a:p>
            <a:pPr>
              <a:lnSpc>
                <a:spcPct val="150000"/>
              </a:lnSpc>
            </a:pPr>
            <a:r>
              <a:rPr lang="sv-SE" sz="1400" dirty="0" err="1">
                <a:solidFill>
                  <a:schemeClr val="tx2"/>
                </a:solidFill>
                <a:latin typeface="Greycliff CF" pitchFamily="2" charset="77"/>
              </a:rPr>
              <a:t>youtube.com</a:t>
            </a:r>
            <a:r>
              <a:rPr lang="sv-SE" sz="1400" dirty="0">
                <a:solidFill>
                  <a:schemeClr val="tx2"/>
                </a:solidFill>
                <a:latin typeface="Greycliff CF" pitchFamily="2" charset="77"/>
              </a:rPr>
              <a:t>/c/</a:t>
            </a:r>
            <a:r>
              <a:rPr lang="sv-SE" sz="1400" dirty="0" err="1">
                <a:solidFill>
                  <a:schemeClr val="tx2"/>
                </a:solidFill>
                <a:latin typeface="Greycliff CF" pitchFamily="2" charset="77"/>
              </a:rPr>
              <a:t>aisweden</a:t>
            </a:r>
            <a:endParaRPr lang="sv-SE" sz="1400" dirty="0">
              <a:solidFill>
                <a:schemeClr val="tx2"/>
              </a:solidFill>
              <a:latin typeface="Greycliff CF" pitchFamily="2" charset="77"/>
            </a:endParaRPr>
          </a:p>
          <a:p>
            <a:pPr>
              <a:lnSpc>
                <a:spcPct val="150000"/>
              </a:lnSpc>
            </a:pPr>
            <a:r>
              <a:rPr lang="sv-SE" sz="1400" dirty="0" err="1">
                <a:solidFill>
                  <a:schemeClr val="tx2"/>
                </a:solidFill>
                <a:latin typeface="Greycliff CF" pitchFamily="2" charset="77"/>
              </a:rPr>
              <a:t>linkedin.com</a:t>
            </a:r>
            <a:r>
              <a:rPr lang="sv-SE" sz="1400" dirty="0">
                <a:solidFill>
                  <a:schemeClr val="tx2"/>
                </a:solidFill>
                <a:latin typeface="Greycliff CF" pitchFamily="2" charset="77"/>
              </a:rPr>
              <a:t>/</a:t>
            </a:r>
            <a:r>
              <a:rPr lang="sv-SE" sz="1400" dirty="0" err="1">
                <a:solidFill>
                  <a:schemeClr val="tx2"/>
                </a:solidFill>
                <a:latin typeface="Greycliff CF" pitchFamily="2" charset="77"/>
              </a:rPr>
              <a:t>company</a:t>
            </a:r>
            <a:r>
              <a:rPr lang="sv-SE" sz="1400" dirty="0">
                <a:solidFill>
                  <a:schemeClr val="tx2"/>
                </a:solidFill>
                <a:latin typeface="Greycliff CF" pitchFamily="2" charset="77"/>
              </a:rPr>
              <a:t>/</a:t>
            </a:r>
            <a:r>
              <a:rPr lang="sv-SE" sz="1400" dirty="0" err="1">
                <a:solidFill>
                  <a:schemeClr val="tx2"/>
                </a:solidFill>
                <a:latin typeface="Greycliff CF" pitchFamily="2" charset="77"/>
              </a:rPr>
              <a:t>aisweden</a:t>
            </a:r>
            <a:endParaRPr lang="sv-SE" sz="1400" dirty="0">
              <a:solidFill>
                <a:schemeClr val="tx2"/>
              </a:solidFill>
              <a:latin typeface="Greycliff CF" pitchFamily="2" charset="77"/>
            </a:endParaRPr>
          </a:p>
        </p:txBody>
      </p:sp>
      <p:pic>
        <p:nvPicPr>
          <p:cNvPr id="12" name="Bildobjekt 11">
            <a:extLst>
              <a:ext uri="{FF2B5EF4-FFF2-40B4-BE49-F238E27FC236}">
                <a16:creationId xmlns:a16="http://schemas.microsoft.com/office/drawing/2014/main" id="{9F11DA50-358D-F29C-9F6D-7C4BE099117F}"/>
              </a:ext>
            </a:extLst>
          </p:cNvPr>
          <p:cNvPicPr>
            <a:picLocks noChangeAspect="1"/>
          </p:cNvPicPr>
          <p:nvPr/>
        </p:nvPicPr>
        <p:blipFill>
          <a:blip r:embed="rId7"/>
          <a:stretch>
            <a:fillRect/>
          </a:stretch>
        </p:blipFill>
        <p:spPr>
          <a:xfrm>
            <a:off x="1265939" y="6026258"/>
            <a:ext cx="188393" cy="188393"/>
          </a:xfrm>
          <a:prstGeom prst="rect">
            <a:avLst/>
          </a:prstGeom>
        </p:spPr>
      </p:pic>
      <p:pic>
        <p:nvPicPr>
          <p:cNvPr id="13" name="Bild 12">
            <a:extLst>
              <a:ext uri="{FF2B5EF4-FFF2-40B4-BE49-F238E27FC236}">
                <a16:creationId xmlns:a16="http://schemas.microsoft.com/office/drawing/2014/main" id="{AA7FCB04-08BF-ECE2-66DA-3A86FD07F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5402" y="5685014"/>
            <a:ext cx="251694" cy="251694"/>
          </a:xfrm>
          <a:prstGeom prst="rect">
            <a:avLst/>
          </a:prstGeom>
        </p:spPr>
      </p:pic>
      <p:pic>
        <p:nvPicPr>
          <p:cNvPr id="14" name="Bildobjekt 13">
            <a:extLst>
              <a:ext uri="{FF2B5EF4-FFF2-40B4-BE49-F238E27FC236}">
                <a16:creationId xmlns:a16="http://schemas.microsoft.com/office/drawing/2014/main" id="{72F78D1D-4326-EF95-C211-9F00BC6E42B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62964" y="4760360"/>
            <a:ext cx="191368" cy="191368"/>
          </a:xfrm>
          <a:prstGeom prst="rect">
            <a:avLst/>
          </a:prstGeom>
        </p:spPr>
      </p:pic>
      <p:pic>
        <p:nvPicPr>
          <p:cNvPr id="16" name="Bildobjekt 15">
            <a:extLst>
              <a:ext uri="{FF2B5EF4-FFF2-40B4-BE49-F238E27FC236}">
                <a16:creationId xmlns:a16="http://schemas.microsoft.com/office/drawing/2014/main" id="{A0EC2DF5-919E-C3E0-5462-A24D1880E0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52969" y="5424692"/>
            <a:ext cx="214251" cy="142245"/>
          </a:xfrm>
          <a:prstGeom prst="rect">
            <a:avLst/>
          </a:prstGeom>
        </p:spPr>
      </p:pic>
      <p:sp>
        <p:nvSpPr>
          <p:cNvPr id="17" name="Platshållare för text 71">
            <a:extLst>
              <a:ext uri="{FF2B5EF4-FFF2-40B4-BE49-F238E27FC236}">
                <a16:creationId xmlns:a16="http://schemas.microsoft.com/office/drawing/2014/main" id="{3F313136-B937-3CD6-700D-EB8AE023C1D1}"/>
              </a:ext>
            </a:extLst>
          </p:cNvPr>
          <p:cNvSpPr txBox="1">
            <a:spLocks/>
          </p:cNvSpPr>
          <p:nvPr/>
        </p:nvSpPr>
        <p:spPr>
          <a:xfrm>
            <a:off x="0" y="3376471"/>
            <a:ext cx="12191999" cy="778473"/>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Greycliff CF Heavy"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Greycliff CF"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Greycliff CF"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Greycliff CF"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defRPr/>
            </a:pPr>
            <a:r>
              <a:rPr lang="en-US" sz="1600" b="0" dirty="0">
                <a:latin typeface="Greycliff CF" pitchFamily="2" charset="77"/>
              </a:rPr>
              <a:t>And don’t forget: </a:t>
            </a:r>
            <a:r>
              <a:rPr lang="en-US" sz="1600" b="0" dirty="0">
                <a:solidFill>
                  <a:srgbClr val="FECB00"/>
                </a:solidFill>
                <a:latin typeface="Greycliff CF" pitchFamily="2" charset="77"/>
                <a:hlinkClick r:id="rId12">
                  <a:extLst>
                    <a:ext uri="{A12FA001-AC4F-418D-AE19-62706E023703}">
                      <ahyp:hlinkClr xmlns:ahyp="http://schemas.microsoft.com/office/drawing/2018/hyperlinkcolor" val="tx"/>
                    </a:ext>
                  </a:extLst>
                </a:hlinkClick>
              </a:rPr>
              <a:t>my.ai.se</a:t>
            </a:r>
            <a:r>
              <a:rPr lang="en-US" sz="1600" b="0" dirty="0">
                <a:latin typeface="Greycliff CF" pitchFamily="2" charset="77"/>
              </a:rPr>
              <a:t> and</a:t>
            </a:r>
            <a:r>
              <a:rPr lang="en-US" sz="1600" b="0" dirty="0">
                <a:solidFill>
                  <a:srgbClr val="FECB00"/>
                </a:solidFill>
                <a:latin typeface="Greycliff CF" pitchFamily="2" charset="77"/>
              </a:rPr>
              <a:t> </a:t>
            </a:r>
            <a:r>
              <a:rPr lang="en-US" sz="1600" b="0" dirty="0">
                <a:solidFill>
                  <a:srgbClr val="FECB00"/>
                </a:solidFill>
                <a:latin typeface="Greycliff CF" pitchFamily="2" charset="77"/>
                <a:hlinkClick r:id="rId13">
                  <a:extLst>
                    <a:ext uri="{A12FA001-AC4F-418D-AE19-62706E023703}">
                      <ahyp:hlinkClr xmlns:ahyp="http://schemas.microsoft.com/office/drawing/2018/hyperlinkcolor" val="tx"/>
                    </a:ext>
                  </a:extLst>
                </a:hlinkClick>
              </a:rPr>
              <a:t>ai.se/newsletter</a:t>
            </a:r>
            <a:r>
              <a:rPr lang="en-US" sz="1600" b="0" dirty="0">
                <a:latin typeface="Greycliff CF" pitchFamily="2" charset="77"/>
              </a:rPr>
              <a:t>.</a:t>
            </a:r>
            <a:endParaRPr kumimoji="0" lang="en-US" sz="1600" b="0" u="none" strike="noStrike" kern="1200" cap="none" spc="0" normalizeH="0" baseline="0" noProof="0" dirty="0">
              <a:ln>
                <a:noFill/>
              </a:ln>
              <a:solidFill>
                <a:srgbClr val="FECB00"/>
              </a:solidFill>
              <a:effectLst/>
              <a:uLnTx/>
              <a:uFillTx/>
              <a:latin typeface="Greycliff CF" pitchFamily="2" charset="77"/>
              <a:sym typeface="Arial"/>
            </a:endParaRPr>
          </a:p>
        </p:txBody>
      </p:sp>
      <p:pic>
        <p:nvPicPr>
          <p:cNvPr id="18" name="Bildobjekt 17">
            <a:extLst>
              <a:ext uri="{FF2B5EF4-FFF2-40B4-BE49-F238E27FC236}">
                <a16:creationId xmlns:a16="http://schemas.microsoft.com/office/drawing/2014/main" id="{16B3A363-43A3-EE76-13A4-0892BB77773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67090" y="5085904"/>
            <a:ext cx="187180" cy="187180"/>
          </a:xfrm>
          <a:prstGeom prst="rect">
            <a:avLst/>
          </a:prstGeom>
        </p:spPr>
      </p:pic>
    </p:spTree>
    <p:extLst>
      <p:ext uri="{BB962C8B-B14F-4D97-AF65-F5344CB8AC3E}">
        <p14:creationId xmlns:p14="http://schemas.microsoft.com/office/powerpoint/2010/main" val="1759055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4570E7-96A8-794D-8A08-E6C17E8DA913}"/>
              </a:ext>
            </a:extLst>
          </p:cNvPr>
          <p:cNvSpPr txBox="1">
            <a:spLocks/>
          </p:cNvSpPr>
          <p:nvPr/>
        </p:nvSpPr>
        <p:spPr>
          <a:xfrm>
            <a:off x="669600" y="906609"/>
            <a:ext cx="6041245" cy="1401339"/>
          </a:xfrm>
          <a:prstGeom prst="rect">
            <a:avLst/>
          </a:prstGeom>
        </p:spPr>
        <p:txBody>
          <a:bodyPr anchor="t"/>
          <a:lstStyle>
            <a:lvl1pPr algn="l" defTabSz="914400" rtl="0" eaLnBrk="1" latinLnBrk="0" hangingPunct="1">
              <a:lnSpc>
                <a:spcPct val="90000"/>
              </a:lnSpc>
              <a:spcBef>
                <a:spcPct val="0"/>
              </a:spcBef>
              <a:buNone/>
              <a:defRPr sz="6000" b="1" i="0" kern="1200">
                <a:solidFill>
                  <a:schemeClr val="tx1"/>
                </a:solidFill>
                <a:latin typeface="Greycliff CF Heavy" pitchFamily="2" charset="77"/>
                <a:ea typeface="+mj-ea"/>
                <a:cs typeface="+mj-cs"/>
              </a:defRPr>
            </a:lvl1pPr>
          </a:lstStyle>
          <a:p>
            <a:pPr marL="0" marR="0" lvl="0" indent="0" algn="l" defTabSz="914400" rtl="0" eaLnBrk="1" fontAlgn="auto" latinLnBrk="0" hangingPunct="1">
              <a:spcBef>
                <a:spcPct val="0"/>
              </a:spcBef>
              <a:spcAft>
                <a:spcPts val="0"/>
              </a:spcAft>
              <a:buClrTx/>
              <a:buSzTx/>
              <a:buFontTx/>
              <a:buNone/>
              <a:tabLst/>
              <a:defRPr/>
            </a:pPr>
            <a:r>
              <a:rPr kumimoji="0" lang="en-US" sz="40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rPr>
              <a:t>National responsibility, regional presence</a:t>
            </a:r>
          </a:p>
          <a:p>
            <a:pPr marL="0" marR="0" lvl="0" indent="0" algn="l" defTabSz="914400" rtl="0" eaLnBrk="1" fontAlgn="auto" latinLnBrk="0" hangingPunct="1">
              <a:spcBef>
                <a:spcPct val="0"/>
              </a:spcBef>
              <a:spcAft>
                <a:spcPts val="0"/>
              </a:spcAft>
              <a:buClrTx/>
              <a:buSzTx/>
              <a:buFontTx/>
              <a:buNone/>
              <a:tabLst/>
              <a:defRPr/>
            </a:pPr>
            <a:endParaRPr kumimoji="0" lang="en-US" sz="24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endParaRPr>
          </a:p>
          <a:p>
            <a:pPr marL="0" marR="0" lvl="0" indent="0" algn="l" defTabSz="914400" rtl="0" eaLnBrk="1" fontAlgn="auto" latinLnBrk="0" hangingPunct="1">
              <a:spcBef>
                <a:spcPct val="0"/>
              </a:spcBef>
              <a:spcAft>
                <a:spcPts val="0"/>
              </a:spcAft>
              <a:buClrTx/>
              <a:buSzTx/>
              <a:buFontTx/>
              <a:buNone/>
              <a:tabLst/>
              <a:defRPr/>
            </a:pPr>
            <a:r>
              <a:rPr kumimoji="0" lang="en-US" sz="24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rPr>
              <a:t>Current consortium of host organizations  </a:t>
            </a:r>
          </a:p>
          <a:p>
            <a:pPr marL="0" marR="0" lvl="0" indent="0" algn="l" defTabSz="914400" rtl="0" eaLnBrk="1" fontAlgn="auto" latinLnBrk="0" hangingPunct="1">
              <a:spcBef>
                <a:spcPct val="0"/>
              </a:spcBef>
              <a:spcAft>
                <a:spcPts val="0"/>
              </a:spcAft>
              <a:buClrTx/>
              <a:buSzTx/>
              <a:buFontTx/>
              <a:buNone/>
              <a:tabLst/>
              <a:defRPr/>
            </a:pPr>
            <a:endParaRPr kumimoji="0" lang="en-US" sz="24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endParaRPr>
          </a:p>
          <a:p>
            <a:pPr marL="0" marR="0" lvl="0" indent="0" algn="l" defTabSz="914400" rtl="0" eaLnBrk="1" fontAlgn="auto" latinLnBrk="0" hangingPunct="1">
              <a:spcBef>
                <a:spcPct val="0"/>
              </a:spcBef>
              <a:spcAft>
                <a:spcPts val="0"/>
              </a:spcAft>
              <a:buClrTx/>
              <a:buSzTx/>
              <a:buFontTx/>
              <a:buNone/>
              <a:tabLst/>
              <a:defRPr/>
            </a:pPr>
            <a:endParaRPr kumimoji="0" lang="en-US" sz="3600" b="1" i="0" u="none" strike="noStrike" kern="1200" cap="none" spc="0" normalizeH="0" baseline="0" noProof="0" dirty="0">
              <a:ln>
                <a:noFill/>
              </a:ln>
              <a:solidFill>
                <a:srgbClr val="FFFDF9"/>
              </a:solidFill>
              <a:effectLst/>
              <a:uLnTx/>
              <a:uFillTx/>
              <a:latin typeface="Greycliff CF Heavy" pitchFamily="2" charset="77"/>
              <a:ea typeface="+mj-ea"/>
              <a:cs typeface="+mj-cs"/>
              <a:sym typeface="Arial"/>
            </a:endParaRPr>
          </a:p>
        </p:txBody>
      </p:sp>
      <p:grpSp>
        <p:nvGrpSpPr>
          <p:cNvPr id="45" name="Grupp 44">
            <a:extLst>
              <a:ext uri="{FF2B5EF4-FFF2-40B4-BE49-F238E27FC236}">
                <a16:creationId xmlns:a16="http://schemas.microsoft.com/office/drawing/2014/main" id="{0E582992-09D0-DA41-8EA8-3BF8357A4F72}"/>
              </a:ext>
            </a:extLst>
          </p:cNvPr>
          <p:cNvGrpSpPr/>
          <p:nvPr/>
        </p:nvGrpSpPr>
        <p:grpSpPr>
          <a:xfrm>
            <a:off x="8175865" y="1108821"/>
            <a:ext cx="3346409" cy="5578681"/>
            <a:chOff x="4659599" y="-438598"/>
            <a:chExt cx="4755498" cy="7927722"/>
          </a:xfrm>
        </p:grpSpPr>
        <p:grpSp>
          <p:nvGrpSpPr>
            <p:cNvPr id="46" name="Grupp 45">
              <a:extLst>
                <a:ext uri="{FF2B5EF4-FFF2-40B4-BE49-F238E27FC236}">
                  <a16:creationId xmlns:a16="http://schemas.microsoft.com/office/drawing/2014/main" id="{99996B07-4948-4D47-9E59-BE53629B7C63}"/>
                </a:ext>
              </a:extLst>
            </p:cNvPr>
            <p:cNvGrpSpPr/>
            <p:nvPr/>
          </p:nvGrpSpPr>
          <p:grpSpPr>
            <a:xfrm>
              <a:off x="4659599" y="-36332"/>
              <a:ext cx="4755498" cy="7064081"/>
              <a:chOff x="5340608" y="-100016"/>
              <a:chExt cx="4755498" cy="7064081"/>
            </a:xfrm>
          </p:grpSpPr>
          <p:sp>
            <p:nvSpPr>
              <p:cNvPr id="49" name="Ellips 48">
                <a:extLst>
                  <a:ext uri="{FF2B5EF4-FFF2-40B4-BE49-F238E27FC236}">
                    <a16:creationId xmlns:a16="http://schemas.microsoft.com/office/drawing/2014/main" id="{201C1354-1B20-C046-AE39-7F14F3D27CC5}"/>
                  </a:ext>
                </a:extLst>
              </p:cNvPr>
              <p:cNvSpPr/>
              <p:nvPr/>
            </p:nvSpPr>
            <p:spPr>
              <a:xfrm>
                <a:off x="6651079" y="4020831"/>
                <a:ext cx="1928627" cy="1928627"/>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East</a:t>
                </a:r>
              </a:p>
            </p:txBody>
          </p:sp>
          <p:sp>
            <p:nvSpPr>
              <p:cNvPr id="52" name="Ellips 51">
                <a:extLst>
                  <a:ext uri="{FF2B5EF4-FFF2-40B4-BE49-F238E27FC236}">
                    <a16:creationId xmlns:a16="http://schemas.microsoft.com/office/drawing/2014/main" id="{48983DD2-FAAD-904A-99C0-F0B39C2B2BA6}"/>
                  </a:ext>
                </a:extLst>
              </p:cNvPr>
              <p:cNvSpPr/>
              <p:nvPr/>
            </p:nvSpPr>
            <p:spPr>
              <a:xfrm>
                <a:off x="6117946" y="5035438"/>
                <a:ext cx="1928627" cy="1928627"/>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South</a:t>
                </a:r>
              </a:p>
            </p:txBody>
          </p:sp>
          <p:sp>
            <p:nvSpPr>
              <p:cNvPr id="53" name="Ellips 52">
                <a:extLst>
                  <a:ext uri="{FF2B5EF4-FFF2-40B4-BE49-F238E27FC236}">
                    <a16:creationId xmlns:a16="http://schemas.microsoft.com/office/drawing/2014/main" id="{82841B87-4E9A-2942-A43C-FA4DDF2BB3CC}"/>
                  </a:ext>
                </a:extLst>
              </p:cNvPr>
              <p:cNvSpPr/>
              <p:nvPr/>
            </p:nvSpPr>
            <p:spPr>
              <a:xfrm>
                <a:off x="7526802" y="2859389"/>
                <a:ext cx="2166125" cy="2166125"/>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Greater Stockholm</a:t>
                </a:r>
              </a:p>
            </p:txBody>
          </p:sp>
          <p:sp>
            <p:nvSpPr>
              <p:cNvPr id="54" name="Ellips 53">
                <a:extLst>
                  <a:ext uri="{FF2B5EF4-FFF2-40B4-BE49-F238E27FC236}">
                    <a16:creationId xmlns:a16="http://schemas.microsoft.com/office/drawing/2014/main" id="{F2CE0163-5469-8D4E-A88F-2221573F683B}"/>
                  </a:ext>
                </a:extLst>
              </p:cNvPr>
              <p:cNvSpPr/>
              <p:nvPr/>
            </p:nvSpPr>
            <p:spPr>
              <a:xfrm>
                <a:off x="5340608" y="3872477"/>
                <a:ext cx="1976967" cy="1976967"/>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West</a:t>
                </a:r>
              </a:p>
            </p:txBody>
          </p:sp>
          <p:sp>
            <p:nvSpPr>
              <p:cNvPr id="55" name="Ellips 54">
                <a:extLst>
                  <a:ext uri="{FF2B5EF4-FFF2-40B4-BE49-F238E27FC236}">
                    <a16:creationId xmlns:a16="http://schemas.microsoft.com/office/drawing/2014/main" id="{E6053365-A9D9-AA4F-BABF-B57073FD85C1}"/>
                  </a:ext>
                </a:extLst>
              </p:cNvPr>
              <p:cNvSpPr/>
              <p:nvPr/>
            </p:nvSpPr>
            <p:spPr>
              <a:xfrm>
                <a:off x="6051764" y="2692443"/>
                <a:ext cx="1991408" cy="1991408"/>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Central</a:t>
                </a:r>
              </a:p>
            </p:txBody>
          </p:sp>
          <p:sp>
            <p:nvSpPr>
              <p:cNvPr id="56" name="Ellips 55">
                <a:extLst>
                  <a:ext uri="{FF2B5EF4-FFF2-40B4-BE49-F238E27FC236}">
                    <a16:creationId xmlns:a16="http://schemas.microsoft.com/office/drawing/2014/main" id="{2C10FC60-DB7B-254F-B822-4B69CD3052A3}"/>
                  </a:ext>
                </a:extLst>
              </p:cNvPr>
              <p:cNvSpPr/>
              <p:nvPr/>
            </p:nvSpPr>
            <p:spPr>
              <a:xfrm>
                <a:off x="6640628" y="-100016"/>
                <a:ext cx="3455478" cy="3455478"/>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North</a:t>
                </a:r>
              </a:p>
            </p:txBody>
          </p:sp>
        </p:grpSp>
        <p:pic>
          <p:nvPicPr>
            <p:cNvPr id="47" name="Bildobjekt 46">
              <a:extLst>
                <a:ext uri="{FF2B5EF4-FFF2-40B4-BE49-F238E27FC236}">
                  <a16:creationId xmlns:a16="http://schemas.microsoft.com/office/drawing/2014/main" id="{6F8D29AB-38AC-3D4C-8CF2-5DCC0F770A7F}"/>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5542479" y="-438598"/>
              <a:ext cx="3351557" cy="7927722"/>
            </a:xfrm>
            <a:prstGeom prst="rect">
              <a:avLst/>
            </a:prstGeom>
          </p:spPr>
        </p:pic>
      </p:grpSp>
      <p:sp>
        <p:nvSpPr>
          <p:cNvPr id="57" name="Ellips 56">
            <a:extLst>
              <a:ext uri="{FF2B5EF4-FFF2-40B4-BE49-F238E27FC236}">
                <a16:creationId xmlns:a16="http://schemas.microsoft.com/office/drawing/2014/main" id="{E72D0A0D-9E59-624F-BC13-15E33205549D}"/>
              </a:ext>
            </a:extLst>
          </p:cNvPr>
          <p:cNvSpPr/>
          <p:nvPr/>
        </p:nvSpPr>
        <p:spPr>
          <a:xfrm>
            <a:off x="7434181" y="1211051"/>
            <a:ext cx="1401339" cy="1401339"/>
          </a:xfrm>
          <a:prstGeom prst="ellipse">
            <a:avLst/>
          </a:prstGeom>
          <a:solidFill>
            <a:schemeClr val="accent1">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D1F2C"/>
                </a:solidFill>
                <a:effectLst/>
                <a:uLnTx/>
                <a:uFillTx/>
                <a:latin typeface="Greycliff CF" pitchFamily="2" charset="77"/>
                <a:ea typeface="+mn-ea"/>
                <a:cs typeface="+mn-cs"/>
                <a:sym typeface="Arial"/>
              </a:rPr>
              <a:t>Montreal</a:t>
            </a:r>
          </a:p>
        </p:txBody>
      </p:sp>
      <p:pic>
        <p:nvPicPr>
          <p:cNvPr id="58" name="Picture 4" descr="Kanada – Wikipedia">
            <a:extLst>
              <a:ext uri="{FF2B5EF4-FFF2-40B4-BE49-F238E27FC236}">
                <a16:creationId xmlns:a16="http://schemas.microsoft.com/office/drawing/2014/main" id="{F94BA95D-4BA8-D74A-855E-C2339D877D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3388" y="1590370"/>
            <a:ext cx="882927" cy="441464"/>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02C1B380-56DA-B722-0357-A5C69F7167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494" y="4192865"/>
            <a:ext cx="908830" cy="655347"/>
          </a:xfrm>
          <a:prstGeom prst="rect">
            <a:avLst/>
          </a:prstGeom>
        </p:spPr>
      </p:pic>
      <p:pic>
        <p:nvPicPr>
          <p:cNvPr id="4" name="Bildobjekt 3">
            <a:extLst>
              <a:ext uri="{FF2B5EF4-FFF2-40B4-BE49-F238E27FC236}">
                <a16:creationId xmlns:a16="http://schemas.microsoft.com/office/drawing/2014/main" id="{F590C7F9-211B-78BE-E708-D6000C414F3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213" t="20184" r="11213" b="20184"/>
          <a:stretch/>
        </p:blipFill>
        <p:spPr>
          <a:xfrm>
            <a:off x="2238107" y="4279730"/>
            <a:ext cx="1333454" cy="568482"/>
          </a:xfrm>
          <a:prstGeom prst="rect">
            <a:avLst/>
          </a:prstGeom>
        </p:spPr>
      </p:pic>
      <p:pic>
        <p:nvPicPr>
          <p:cNvPr id="6" name="Bildobjekt 5">
            <a:extLst>
              <a:ext uri="{FF2B5EF4-FFF2-40B4-BE49-F238E27FC236}">
                <a16:creationId xmlns:a16="http://schemas.microsoft.com/office/drawing/2014/main" id="{C707A5F6-876B-CDFD-005A-CCF21ADBEA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4897" y="5169167"/>
            <a:ext cx="1090774" cy="515088"/>
          </a:xfrm>
          <a:prstGeom prst="rect">
            <a:avLst/>
          </a:prstGeom>
        </p:spPr>
      </p:pic>
      <p:sp>
        <p:nvSpPr>
          <p:cNvPr id="11" name="textruta 10">
            <a:extLst>
              <a:ext uri="{FF2B5EF4-FFF2-40B4-BE49-F238E27FC236}">
                <a16:creationId xmlns:a16="http://schemas.microsoft.com/office/drawing/2014/main" id="{48FDD84B-CCAB-A63D-E661-1B0EA99EAE18}"/>
              </a:ext>
            </a:extLst>
          </p:cNvPr>
          <p:cNvSpPr txBox="1"/>
          <p:nvPr/>
        </p:nvSpPr>
        <p:spPr>
          <a:xfrm>
            <a:off x="2287197" y="5133506"/>
            <a:ext cx="2088981" cy="5316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DF9"/>
                </a:solidFill>
                <a:effectLst/>
                <a:uLnTx/>
                <a:uFillTx/>
                <a:latin typeface="Greycliff CF" pitchFamily="2" charset="77"/>
                <a:ea typeface="+mn-ea"/>
                <a:cs typeface="Arial"/>
                <a:sym typeface="Arial"/>
              </a:rPr>
              <a:t>Santa Anna IT Research Institute</a:t>
            </a:r>
          </a:p>
        </p:txBody>
      </p:sp>
      <p:sp>
        <p:nvSpPr>
          <p:cNvPr id="14" name="textruta 13">
            <a:extLst>
              <a:ext uri="{FF2B5EF4-FFF2-40B4-BE49-F238E27FC236}">
                <a16:creationId xmlns:a16="http://schemas.microsoft.com/office/drawing/2014/main" id="{851EE996-417A-6014-C727-AD1AE1DBB63D}"/>
              </a:ext>
            </a:extLst>
          </p:cNvPr>
          <p:cNvSpPr txBox="1"/>
          <p:nvPr/>
        </p:nvSpPr>
        <p:spPr>
          <a:xfrm>
            <a:off x="4998601" y="3490191"/>
            <a:ext cx="18095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DF9"/>
                </a:solidFill>
                <a:effectLst/>
                <a:uLnTx/>
                <a:uFillTx/>
                <a:latin typeface="Greycliff CF" pitchFamily="2" charset="77"/>
                <a:ea typeface="+mn-ea"/>
                <a:cs typeface="Arial"/>
                <a:sym typeface="Arial"/>
              </a:rPr>
              <a:t>Humantech</a:t>
            </a:r>
            <a:r>
              <a:rPr kumimoji="0" lang="en-US" sz="1600" b="0" i="0" u="none" strike="noStrike" kern="1200" cap="none" spc="0" normalizeH="0" baseline="0" noProof="0" dirty="0">
                <a:ln>
                  <a:noFill/>
                </a:ln>
                <a:solidFill>
                  <a:srgbClr val="FFFDF9"/>
                </a:solidFill>
                <a:effectLst/>
                <a:uLnTx/>
                <a:uFillTx/>
                <a:latin typeface="Greycliff CF" pitchFamily="2" charset="77"/>
                <a:ea typeface="+mn-ea"/>
                <a:cs typeface="Arial"/>
                <a:sym typeface="Arial"/>
              </a:rPr>
              <a:t> Foundation</a:t>
            </a:r>
          </a:p>
        </p:txBody>
      </p:sp>
      <p:pic>
        <p:nvPicPr>
          <p:cNvPr id="19" name="Bildobjekt 18" descr="En bild som visar text&#10;&#10;Automatiskt genererad beskrivning">
            <a:extLst>
              <a:ext uri="{FF2B5EF4-FFF2-40B4-BE49-F238E27FC236}">
                <a16:creationId xmlns:a16="http://schemas.microsoft.com/office/drawing/2014/main" id="{43F16298-1133-CDAF-F731-DD7E465EEC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00049" y="4365095"/>
            <a:ext cx="1746755" cy="361755"/>
          </a:xfrm>
          <a:prstGeom prst="rect">
            <a:avLst/>
          </a:prstGeom>
        </p:spPr>
      </p:pic>
      <p:pic>
        <p:nvPicPr>
          <p:cNvPr id="20" name="Bildobjekt 19">
            <a:extLst>
              <a:ext uri="{FF2B5EF4-FFF2-40B4-BE49-F238E27FC236}">
                <a16:creationId xmlns:a16="http://schemas.microsoft.com/office/drawing/2014/main" id="{02FB6D75-648D-94D4-B782-C73F6A2EAF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76178" y="5056196"/>
            <a:ext cx="727539" cy="727539"/>
          </a:xfrm>
          <a:prstGeom prst="rect">
            <a:avLst/>
          </a:prstGeom>
        </p:spPr>
      </p:pic>
      <p:pic>
        <p:nvPicPr>
          <p:cNvPr id="21" name="Bildobjekt 20">
            <a:extLst>
              <a:ext uri="{FF2B5EF4-FFF2-40B4-BE49-F238E27FC236}">
                <a16:creationId xmlns:a16="http://schemas.microsoft.com/office/drawing/2014/main" id="{7E3B2CE1-3C2B-059A-9F70-E659854C37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20266" y="5169167"/>
            <a:ext cx="929424" cy="600253"/>
          </a:xfrm>
          <a:prstGeom prst="rect">
            <a:avLst/>
          </a:prstGeom>
        </p:spPr>
      </p:pic>
      <p:pic>
        <p:nvPicPr>
          <p:cNvPr id="22" name="Bildobjekt 21" descr="En bild som visar text, clipart&#10;&#10;Automatiskt genererad beskrivning">
            <a:extLst>
              <a:ext uri="{FF2B5EF4-FFF2-40B4-BE49-F238E27FC236}">
                <a16:creationId xmlns:a16="http://schemas.microsoft.com/office/drawing/2014/main" id="{CCBC667A-A14B-AFE8-7462-B69B3D8E943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36275" y="3512079"/>
            <a:ext cx="1425336" cy="417523"/>
          </a:xfrm>
          <a:prstGeom prst="rect">
            <a:avLst/>
          </a:prstGeom>
        </p:spPr>
      </p:pic>
      <p:pic>
        <p:nvPicPr>
          <p:cNvPr id="23" name="Bildobjekt 22" descr="En bild som visar text, clipart&#10;&#10;Automatiskt genererad beskrivning">
            <a:extLst>
              <a:ext uri="{FF2B5EF4-FFF2-40B4-BE49-F238E27FC236}">
                <a16:creationId xmlns:a16="http://schemas.microsoft.com/office/drawing/2014/main" id="{65D53231-9CDF-2EB5-574E-80FCB861589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4545" y="3571679"/>
            <a:ext cx="1445042" cy="284995"/>
          </a:xfrm>
          <a:prstGeom prst="rect">
            <a:avLst/>
          </a:prstGeom>
        </p:spPr>
      </p:pic>
      <p:pic>
        <p:nvPicPr>
          <p:cNvPr id="8" name="Graphic 7">
            <a:extLst>
              <a:ext uri="{FF2B5EF4-FFF2-40B4-BE49-F238E27FC236}">
                <a16:creationId xmlns:a16="http://schemas.microsoft.com/office/drawing/2014/main" id="{56D02267-3813-1F71-1D19-195D0FE97D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50065" y="3949851"/>
            <a:ext cx="1746755" cy="791601"/>
          </a:xfrm>
          <a:prstGeom prst="rect">
            <a:avLst/>
          </a:prstGeom>
        </p:spPr>
      </p:pic>
    </p:spTree>
    <p:extLst>
      <p:ext uri="{BB962C8B-B14F-4D97-AF65-F5344CB8AC3E}">
        <p14:creationId xmlns:p14="http://schemas.microsoft.com/office/powerpoint/2010/main" val="394957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a:extLst>
              <a:ext uri="{FF2B5EF4-FFF2-40B4-BE49-F238E27FC236}">
                <a16:creationId xmlns:a16="http://schemas.microsoft.com/office/drawing/2014/main" id="{E22A6A0E-F278-2D1D-B23A-7878017896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1714500"/>
            <a:ext cx="18288000" cy="10287000"/>
          </a:xfrm>
          <a:prstGeom prst="rect">
            <a:avLst/>
          </a:prstGeom>
        </p:spPr>
      </p:pic>
      <p:pic>
        <p:nvPicPr>
          <p:cNvPr id="8" name="Bildobjekt 7" descr="En bild som visar tänd, tecken, mörk, stor&#10;&#10;Automatiskt genererad beskrivning">
            <a:extLst>
              <a:ext uri="{FF2B5EF4-FFF2-40B4-BE49-F238E27FC236}">
                <a16:creationId xmlns:a16="http://schemas.microsoft.com/office/drawing/2014/main" id="{B819AA58-8035-434A-88F1-0317CFF20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0800" y="475200"/>
            <a:ext cx="765708" cy="765708"/>
          </a:xfrm>
          <a:prstGeom prst="rect">
            <a:avLst/>
          </a:prstGeom>
        </p:spPr>
      </p:pic>
      <p:pic>
        <p:nvPicPr>
          <p:cNvPr id="3" name="Bildobjekt 2">
            <a:extLst>
              <a:ext uri="{FF2B5EF4-FFF2-40B4-BE49-F238E27FC236}">
                <a16:creationId xmlns:a16="http://schemas.microsoft.com/office/drawing/2014/main" id="{23C0DF59-8B98-3C84-0BFC-D4F7661E7267}"/>
              </a:ext>
            </a:extLst>
          </p:cNvPr>
          <p:cNvPicPr>
            <a:picLocks noChangeAspect="1"/>
          </p:cNvPicPr>
          <p:nvPr/>
        </p:nvPicPr>
        <p:blipFill>
          <a:blip r:embed="rId5"/>
          <a:stretch>
            <a:fillRect/>
          </a:stretch>
        </p:blipFill>
        <p:spPr>
          <a:xfrm>
            <a:off x="4121150" y="2501900"/>
            <a:ext cx="3949700" cy="1854200"/>
          </a:xfrm>
          <a:prstGeom prst="rect">
            <a:avLst/>
          </a:prstGeom>
        </p:spPr>
      </p:pic>
      <p:pic>
        <p:nvPicPr>
          <p:cNvPr id="6" name="Bildobjekt 5" descr="En bild som visar Symmetri, konst, gul, stjärna&#10;&#10;Automatiskt genererad beskrivning">
            <a:extLst>
              <a:ext uri="{FF2B5EF4-FFF2-40B4-BE49-F238E27FC236}">
                <a16:creationId xmlns:a16="http://schemas.microsoft.com/office/drawing/2014/main" id="{CD5A9E38-6445-931A-AB03-1791D70CFF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5377319" cy="5377319"/>
          </a:xfrm>
          <a:prstGeom prst="rect">
            <a:avLst/>
          </a:prstGeom>
        </p:spPr>
      </p:pic>
      <p:pic>
        <p:nvPicPr>
          <p:cNvPr id="7" name="Bildobjekt 6" descr="En bild som visar Symmetri, konst, gul, stjärna&#10;&#10;Automatiskt genererad beskrivning">
            <a:extLst>
              <a:ext uri="{FF2B5EF4-FFF2-40B4-BE49-F238E27FC236}">
                <a16:creationId xmlns:a16="http://schemas.microsoft.com/office/drawing/2014/main" id="{A99F131E-1B4E-C3F4-C5AA-951E0B61A1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6814683" y="1480681"/>
            <a:ext cx="5377319" cy="5377319"/>
          </a:xfrm>
          <a:prstGeom prst="rect">
            <a:avLst/>
          </a:prstGeom>
        </p:spPr>
      </p:pic>
    </p:spTree>
    <p:extLst>
      <p:ext uri="{BB962C8B-B14F-4D97-AF65-F5344CB8AC3E}">
        <p14:creationId xmlns:p14="http://schemas.microsoft.com/office/powerpoint/2010/main" val="2712214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21CC9DD2-E65D-5C74-A764-DB9EA460EB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D907562F-20E9-A827-3D9B-541312F79F59}"/>
              </a:ext>
            </a:extLst>
          </p:cNvPr>
          <p:cNvPicPr>
            <a:picLocks noChangeAspect="1"/>
          </p:cNvPicPr>
          <p:nvPr/>
        </p:nvPicPr>
        <p:blipFill>
          <a:blip r:embed="rId4"/>
          <a:stretch>
            <a:fillRect/>
          </a:stretch>
        </p:blipFill>
        <p:spPr>
          <a:xfrm>
            <a:off x="4829933" y="2834640"/>
            <a:ext cx="2532134" cy="1188720"/>
          </a:xfrm>
          <a:prstGeom prst="rect">
            <a:avLst/>
          </a:prstGeom>
        </p:spPr>
      </p:pic>
      <p:pic>
        <p:nvPicPr>
          <p:cNvPr id="9" name="Bildobjekt 8">
            <a:extLst>
              <a:ext uri="{FF2B5EF4-FFF2-40B4-BE49-F238E27FC236}">
                <a16:creationId xmlns:a16="http://schemas.microsoft.com/office/drawing/2014/main" id="{29E0287E-D675-C84B-8AFB-08F01DA59EB4}"/>
              </a:ext>
            </a:extLst>
          </p:cNvPr>
          <p:cNvPicPr>
            <a:picLocks noChangeAspect="1"/>
          </p:cNvPicPr>
          <p:nvPr/>
        </p:nvPicPr>
        <p:blipFill>
          <a:blip r:embed="rId5"/>
          <a:srcRect/>
          <a:stretch/>
        </p:blipFill>
        <p:spPr>
          <a:xfrm>
            <a:off x="0" y="0"/>
            <a:ext cx="12192000" cy="6858000"/>
          </a:xfrm>
          <a:prstGeom prst="rect">
            <a:avLst/>
          </a:prstGeom>
        </p:spPr>
      </p:pic>
      <p:pic>
        <p:nvPicPr>
          <p:cNvPr id="11" name="Bildobjekt 10" descr="En bild som visar tänd, tecken, mörk, stor&#10;&#10;Automatiskt genererad beskrivning">
            <a:extLst>
              <a:ext uri="{FF2B5EF4-FFF2-40B4-BE49-F238E27FC236}">
                <a16:creationId xmlns:a16="http://schemas.microsoft.com/office/drawing/2014/main" id="{7178513D-8A7E-9ACF-2730-8638DBBF53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0800" y="475200"/>
            <a:ext cx="765708" cy="765708"/>
          </a:xfrm>
          <a:prstGeom prst="rect">
            <a:avLst/>
          </a:prstGeom>
        </p:spPr>
      </p:pic>
      <p:pic>
        <p:nvPicPr>
          <p:cNvPr id="12" name="Bildobjekt 11">
            <a:extLst>
              <a:ext uri="{FF2B5EF4-FFF2-40B4-BE49-F238E27FC236}">
                <a16:creationId xmlns:a16="http://schemas.microsoft.com/office/drawing/2014/main" id="{8BA7B43E-F10B-E99B-9E26-B9D02614B5B8}"/>
              </a:ext>
            </a:extLst>
          </p:cNvPr>
          <p:cNvPicPr>
            <a:picLocks noChangeAspect="1"/>
          </p:cNvPicPr>
          <p:nvPr/>
        </p:nvPicPr>
        <p:blipFill>
          <a:blip r:embed="rId4"/>
          <a:stretch>
            <a:fillRect/>
          </a:stretch>
        </p:blipFill>
        <p:spPr>
          <a:xfrm>
            <a:off x="4829933" y="2834642"/>
            <a:ext cx="2532134" cy="1188718"/>
          </a:xfrm>
          <a:prstGeom prst="rect">
            <a:avLst/>
          </a:prstGeom>
        </p:spPr>
      </p:pic>
    </p:spTree>
    <p:extLst>
      <p:ext uri="{BB962C8B-B14F-4D97-AF65-F5344CB8AC3E}">
        <p14:creationId xmlns:p14="http://schemas.microsoft.com/office/powerpoint/2010/main" val="29487016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p:nvPr/>
        </p:nvSpPr>
        <p:spPr>
          <a:xfrm>
            <a:off x="1588376" y="4063303"/>
            <a:ext cx="2160000" cy="1350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09" name="Google Shape;309;p13"/>
          <p:cNvSpPr/>
          <p:nvPr/>
        </p:nvSpPr>
        <p:spPr>
          <a:xfrm>
            <a:off x="3239053" y="3684855"/>
            <a:ext cx="2160000" cy="135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0" name="Google Shape;310;p13"/>
          <p:cNvSpPr/>
          <p:nvPr/>
        </p:nvSpPr>
        <p:spPr>
          <a:xfrm>
            <a:off x="4865264" y="3312712"/>
            <a:ext cx="2160000" cy="1350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1" name="Google Shape;311;p13"/>
          <p:cNvSpPr/>
          <p:nvPr/>
        </p:nvSpPr>
        <p:spPr>
          <a:xfrm>
            <a:off x="6495757" y="2941568"/>
            <a:ext cx="2160000" cy="1350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Greycliff CF" pitchFamily="2" charset="77"/>
              <a:ea typeface="Arial"/>
              <a:cs typeface="Arial"/>
              <a:sym typeface="Arial"/>
            </a:endParaRPr>
          </a:p>
        </p:txBody>
      </p:sp>
      <p:sp>
        <p:nvSpPr>
          <p:cNvPr id="312" name="Google Shape;312;p13"/>
          <p:cNvSpPr/>
          <p:nvPr/>
        </p:nvSpPr>
        <p:spPr>
          <a:xfrm>
            <a:off x="8098432" y="2575662"/>
            <a:ext cx="1995337" cy="1350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3" name="Google Shape;313;p13"/>
          <p:cNvSpPr/>
          <p:nvPr/>
        </p:nvSpPr>
        <p:spPr>
          <a:xfrm rot="-5400000">
            <a:off x="2968437" y="3790768"/>
            <a:ext cx="246038" cy="246038"/>
          </a:xfrm>
          <a:prstGeom prst="rtTriangl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4" name="Google Shape;314;p13"/>
          <p:cNvSpPr/>
          <p:nvPr/>
        </p:nvSpPr>
        <p:spPr>
          <a:xfrm rot="-5400000">
            <a:off x="4593600" y="3412800"/>
            <a:ext cx="246038" cy="246038"/>
          </a:xfrm>
          <a:prstGeom prst="rtTriangl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5" name="Google Shape;315;p13"/>
          <p:cNvSpPr/>
          <p:nvPr/>
        </p:nvSpPr>
        <p:spPr>
          <a:xfrm rot="-5400000">
            <a:off x="6223466" y="3037130"/>
            <a:ext cx="246038" cy="246038"/>
          </a:xfrm>
          <a:prstGeom prst="rtTriangle">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6" name="Google Shape;316;p13"/>
          <p:cNvSpPr/>
          <p:nvPr/>
        </p:nvSpPr>
        <p:spPr>
          <a:xfrm rot="-5400000">
            <a:off x="7830000" y="2669210"/>
            <a:ext cx="246038" cy="246038"/>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7" name="Google Shape;317;p13"/>
          <p:cNvSpPr/>
          <p:nvPr/>
        </p:nvSpPr>
        <p:spPr>
          <a:xfrm rot="5400000">
            <a:off x="9323954" y="2788232"/>
            <a:ext cx="1924591" cy="9144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Greycliff CF" pitchFamily="2" charset="77"/>
              <a:ea typeface="Arial"/>
              <a:cs typeface="Arial"/>
              <a:sym typeface="Arial"/>
            </a:endParaRPr>
          </a:p>
        </p:txBody>
      </p:sp>
      <p:sp>
        <p:nvSpPr>
          <p:cNvPr id="318" name="Google Shape;318;p13"/>
          <p:cNvSpPr txBox="1"/>
          <p:nvPr/>
        </p:nvSpPr>
        <p:spPr>
          <a:xfrm>
            <a:off x="1496201" y="3639247"/>
            <a:ext cx="13933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a:solidFill>
                  <a:schemeClr val="lt1"/>
                </a:solidFill>
                <a:latin typeface="Greycliff CF" pitchFamily="2" charset="77"/>
                <a:ea typeface="Arial"/>
                <a:cs typeface="Arial"/>
                <a:sym typeface="Arial"/>
              </a:rPr>
              <a:t>Not </a:t>
            </a:r>
            <a:r>
              <a:rPr lang="sv-SE" sz="1800" dirty="0" err="1">
                <a:solidFill>
                  <a:schemeClr val="lt1"/>
                </a:solidFill>
                <a:latin typeface="Greycliff CF" pitchFamily="2" charset="77"/>
                <a:ea typeface="Arial"/>
                <a:cs typeface="Arial"/>
                <a:sym typeface="Arial"/>
              </a:rPr>
              <a:t>started</a:t>
            </a:r>
            <a:endParaRPr dirty="0">
              <a:latin typeface="Greycliff CF" pitchFamily="2" charset="77"/>
            </a:endParaRPr>
          </a:p>
        </p:txBody>
      </p:sp>
      <p:sp>
        <p:nvSpPr>
          <p:cNvPr id="319" name="Google Shape;319;p13"/>
          <p:cNvSpPr txBox="1"/>
          <p:nvPr/>
        </p:nvSpPr>
        <p:spPr>
          <a:xfrm>
            <a:off x="3155736" y="3284971"/>
            <a:ext cx="16177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Experimenter</a:t>
            </a:r>
            <a:endParaRPr dirty="0">
              <a:latin typeface="Greycliff CF" pitchFamily="2" charset="77"/>
            </a:endParaRPr>
          </a:p>
        </p:txBody>
      </p:sp>
      <p:sp>
        <p:nvSpPr>
          <p:cNvPr id="320" name="Google Shape;320;p13"/>
          <p:cNvSpPr txBox="1"/>
          <p:nvPr/>
        </p:nvSpPr>
        <p:spPr>
          <a:xfrm>
            <a:off x="4791637" y="2904423"/>
            <a:ext cx="14606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Practitioner</a:t>
            </a:r>
            <a:endParaRPr dirty="0">
              <a:latin typeface="Greycliff CF" pitchFamily="2" charset="77"/>
            </a:endParaRPr>
          </a:p>
        </p:txBody>
      </p:sp>
      <p:sp>
        <p:nvSpPr>
          <p:cNvPr id="321" name="Google Shape;321;p13"/>
          <p:cNvSpPr txBox="1"/>
          <p:nvPr/>
        </p:nvSpPr>
        <p:spPr>
          <a:xfrm>
            <a:off x="6411852" y="2536883"/>
            <a:ext cx="15039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Professional</a:t>
            </a:r>
            <a:endParaRPr dirty="0">
              <a:latin typeface="Greycliff CF" pitchFamily="2" charset="77"/>
            </a:endParaRPr>
          </a:p>
        </p:txBody>
      </p:sp>
      <p:sp>
        <p:nvSpPr>
          <p:cNvPr id="322" name="Google Shape;322;p13"/>
          <p:cNvSpPr txBox="1"/>
          <p:nvPr/>
        </p:nvSpPr>
        <p:spPr>
          <a:xfrm>
            <a:off x="8017381" y="2177224"/>
            <a:ext cx="9509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dirty="0" err="1">
                <a:solidFill>
                  <a:schemeClr val="lt1"/>
                </a:solidFill>
                <a:latin typeface="Greycliff CF" pitchFamily="2" charset="77"/>
                <a:ea typeface="Arial"/>
                <a:cs typeface="Arial"/>
                <a:sym typeface="Arial"/>
              </a:rPr>
              <a:t>Shaper</a:t>
            </a:r>
            <a:endParaRPr dirty="0">
              <a:latin typeface="Greycliff CF" pitchFamily="2" charset="77"/>
            </a:endParaRPr>
          </a:p>
        </p:txBody>
      </p:sp>
      <p:sp>
        <p:nvSpPr>
          <p:cNvPr id="323" name="Google Shape;323;p13"/>
          <p:cNvSpPr txBox="1"/>
          <p:nvPr/>
        </p:nvSpPr>
        <p:spPr>
          <a:xfrm>
            <a:off x="1675860" y="4347823"/>
            <a:ext cx="149046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a:solidFill>
                  <a:schemeClr val="dk1"/>
                </a:solidFill>
                <a:latin typeface="Greycliff CF" pitchFamily="2" charset="77"/>
                <a:ea typeface="Arial"/>
                <a:cs typeface="Arial"/>
                <a:sym typeface="Arial"/>
              </a:rPr>
              <a:t>AI is not on the organizational agenda</a:t>
            </a:r>
            <a:endParaRPr>
              <a:latin typeface="Greycliff CF" pitchFamily="2" charset="77"/>
            </a:endParaRPr>
          </a:p>
        </p:txBody>
      </p:sp>
      <p:sp>
        <p:nvSpPr>
          <p:cNvPr id="324" name="Google Shape;324;p13"/>
          <p:cNvSpPr txBox="1"/>
          <p:nvPr/>
        </p:nvSpPr>
        <p:spPr>
          <a:xfrm>
            <a:off x="3430447" y="3921872"/>
            <a:ext cx="1266960"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Learnings and </a:t>
            </a:r>
            <a:r>
              <a:rPr lang="sv-SE" sz="1500" dirty="0" err="1">
                <a:solidFill>
                  <a:schemeClr val="dk1"/>
                </a:solidFill>
                <a:latin typeface="Greycliff CF" pitchFamily="2" charset="77"/>
                <a:ea typeface="Arial"/>
                <a:cs typeface="Arial"/>
                <a:sym typeface="Arial"/>
              </a:rPr>
              <a:t>first</a:t>
            </a:r>
            <a:r>
              <a:rPr lang="sv-SE" sz="1500" dirty="0">
                <a:solidFill>
                  <a:schemeClr val="dk1"/>
                </a:solidFill>
                <a:latin typeface="Greycliff CF" pitchFamily="2" charset="77"/>
                <a:ea typeface="Arial"/>
                <a:cs typeface="Arial"/>
                <a:sym typeface="Arial"/>
              </a:rPr>
              <a:t> </a:t>
            </a:r>
            <a:r>
              <a:rPr lang="sv-SE" sz="1500" dirty="0" err="1">
                <a:solidFill>
                  <a:schemeClr val="dk1"/>
                </a:solidFill>
                <a:latin typeface="Greycliff CF" pitchFamily="2" charset="77"/>
                <a:ea typeface="Arial"/>
                <a:cs typeface="Arial"/>
                <a:sym typeface="Arial"/>
              </a:rPr>
              <a:t>prototypes</a:t>
            </a:r>
            <a:endParaRPr dirty="0">
              <a:latin typeface="Greycliff CF" pitchFamily="2" charset="77"/>
            </a:endParaRPr>
          </a:p>
        </p:txBody>
      </p:sp>
      <p:sp>
        <p:nvSpPr>
          <p:cNvPr id="325" name="Google Shape;325;p13"/>
          <p:cNvSpPr txBox="1"/>
          <p:nvPr/>
        </p:nvSpPr>
        <p:spPr>
          <a:xfrm>
            <a:off x="5057745" y="3485635"/>
            <a:ext cx="145819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AI vision and </a:t>
            </a:r>
            <a:r>
              <a:rPr lang="sv-SE" sz="1500" dirty="0" err="1">
                <a:solidFill>
                  <a:schemeClr val="dk1"/>
                </a:solidFill>
                <a:latin typeface="Greycliff CF" pitchFamily="2" charset="77"/>
                <a:ea typeface="Arial"/>
                <a:cs typeface="Arial"/>
                <a:sym typeface="Arial"/>
              </a:rPr>
              <a:t>systematic</a:t>
            </a:r>
            <a:r>
              <a:rPr lang="sv-SE" sz="1500" dirty="0">
                <a:solidFill>
                  <a:schemeClr val="dk1"/>
                </a:solidFill>
                <a:latin typeface="Greycliff CF" pitchFamily="2" charset="77"/>
                <a:ea typeface="Arial"/>
                <a:cs typeface="Arial"/>
                <a:sym typeface="Arial"/>
              </a:rPr>
              <a:t> approach </a:t>
            </a:r>
            <a:r>
              <a:rPr lang="sv-SE" sz="1500" dirty="0" err="1">
                <a:solidFill>
                  <a:schemeClr val="dk1"/>
                </a:solidFill>
                <a:latin typeface="Greycliff CF" pitchFamily="2" charset="77"/>
                <a:ea typeface="Arial"/>
                <a:cs typeface="Arial"/>
                <a:sym typeface="Arial"/>
              </a:rPr>
              <a:t>started</a:t>
            </a:r>
            <a:endParaRPr dirty="0">
              <a:latin typeface="Greycliff CF" pitchFamily="2" charset="77"/>
            </a:endParaRPr>
          </a:p>
        </p:txBody>
      </p:sp>
      <p:sp>
        <p:nvSpPr>
          <p:cNvPr id="326" name="Google Shape;326;p13"/>
          <p:cNvSpPr txBox="1"/>
          <p:nvPr/>
        </p:nvSpPr>
        <p:spPr>
          <a:xfrm>
            <a:off x="6532450" y="3195124"/>
            <a:ext cx="1538167"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AI is </a:t>
            </a:r>
            <a:r>
              <a:rPr lang="sv-SE" sz="1500" dirty="0" err="1">
                <a:solidFill>
                  <a:schemeClr val="dk1"/>
                </a:solidFill>
                <a:latin typeface="Greycliff CF" pitchFamily="2" charset="77"/>
                <a:ea typeface="Arial"/>
                <a:cs typeface="Arial"/>
                <a:sym typeface="Arial"/>
              </a:rPr>
              <a:t>broadly</a:t>
            </a:r>
            <a:r>
              <a:rPr lang="sv-SE" sz="1500" dirty="0">
                <a:solidFill>
                  <a:schemeClr val="dk1"/>
                </a:solidFill>
                <a:latin typeface="Greycliff CF" pitchFamily="2" charset="77"/>
                <a:ea typeface="Arial"/>
                <a:cs typeface="Arial"/>
                <a:sym typeface="Arial"/>
              </a:rPr>
              <a:t> </a:t>
            </a:r>
            <a:r>
              <a:rPr lang="sv-SE" sz="1500" dirty="0" err="1">
                <a:solidFill>
                  <a:schemeClr val="dk1"/>
                </a:solidFill>
                <a:latin typeface="Greycliff CF" pitchFamily="2" charset="77"/>
                <a:ea typeface="Arial"/>
                <a:cs typeface="Arial"/>
                <a:sym typeface="Arial"/>
              </a:rPr>
              <a:t>embedded</a:t>
            </a:r>
            <a:r>
              <a:rPr lang="sv-SE" sz="1500" dirty="0">
                <a:solidFill>
                  <a:schemeClr val="dk1"/>
                </a:solidFill>
                <a:latin typeface="Greycliff CF" pitchFamily="2" charset="77"/>
                <a:ea typeface="Arial"/>
                <a:cs typeface="Arial"/>
                <a:sym typeface="Arial"/>
              </a:rPr>
              <a:t> and in </a:t>
            </a:r>
            <a:r>
              <a:rPr lang="sv-SE" sz="1500" dirty="0" err="1">
                <a:solidFill>
                  <a:schemeClr val="dk1"/>
                </a:solidFill>
                <a:latin typeface="Greycliff CF" pitchFamily="2" charset="77"/>
                <a:ea typeface="Arial"/>
                <a:cs typeface="Arial"/>
                <a:sym typeface="Arial"/>
              </a:rPr>
              <a:t>production</a:t>
            </a:r>
            <a:endParaRPr dirty="0">
              <a:latin typeface="Greycliff CF" pitchFamily="2" charset="77"/>
            </a:endParaRPr>
          </a:p>
        </p:txBody>
      </p:sp>
      <p:sp>
        <p:nvSpPr>
          <p:cNvPr id="327" name="Google Shape;327;p13"/>
          <p:cNvSpPr txBox="1"/>
          <p:nvPr/>
        </p:nvSpPr>
        <p:spPr>
          <a:xfrm>
            <a:off x="669600" y="907200"/>
            <a:ext cx="5116783"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sv-SE" sz="4000" b="1" dirty="0" err="1">
                <a:solidFill>
                  <a:schemeClr val="lt1"/>
                </a:solidFill>
                <a:latin typeface="Greycliff CF Heavy" pitchFamily="2" charset="77"/>
                <a:ea typeface="Arial"/>
                <a:cs typeface="Arial"/>
                <a:sym typeface="Arial"/>
              </a:rPr>
              <a:t>Leveling</a:t>
            </a:r>
            <a:r>
              <a:rPr lang="sv-SE" sz="4000" b="1" dirty="0">
                <a:solidFill>
                  <a:schemeClr val="lt1"/>
                </a:solidFill>
                <a:latin typeface="Greycliff CF Heavy" pitchFamily="2" charset="77"/>
                <a:ea typeface="Arial"/>
                <a:cs typeface="Arial"/>
                <a:sym typeface="Arial"/>
              </a:rPr>
              <a:t> </a:t>
            </a:r>
            <a:r>
              <a:rPr lang="sv-SE" sz="4000" b="1" dirty="0" err="1">
                <a:solidFill>
                  <a:schemeClr val="lt1"/>
                </a:solidFill>
                <a:latin typeface="Greycliff CF Heavy" pitchFamily="2" charset="77"/>
                <a:ea typeface="Arial"/>
                <a:cs typeface="Arial"/>
                <a:sym typeface="Arial"/>
              </a:rPr>
              <a:t>up</a:t>
            </a:r>
            <a:br>
              <a:rPr lang="sv-SE" sz="4000" b="1" dirty="0">
                <a:solidFill>
                  <a:schemeClr val="lt1"/>
                </a:solidFill>
                <a:latin typeface="Greycliff CF Heavy" pitchFamily="2" charset="77"/>
                <a:ea typeface="Arial"/>
                <a:cs typeface="Arial"/>
                <a:sym typeface="Arial"/>
              </a:rPr>
            </a:br>
            <a:r>
              <a:rPr lang="sv-SE" sz="4000" b="1" dirty="0">
                <a:solidFill>
                  <a:schemeClr val="lt1"/>
                </a:solidFill>
                <a:latin typeface="Greycliff CF Heavy" pitchFamily="2" charset="77"/>
                <a:ea typeface="Arial"/>
                <a:cs typeface="Arial"/>
                <a:sym typeface="Arial"/>
              </a:rPr>
              <a:t>AI </a:t>
            </a:r>
            <a:r>
              <a:rPr lang="sv-SE" sz="4000" b="1" dirty="0" err="1">
                <a:solidFill>
                  <a:schemeClr val="lt1"/>
                </a:solidFill>
                <a:latin typeface="Greycliff CF Heavy" pitchFamily="2" charset="77"/>
                <a:ea typeface="Arial"/>
                <a:cs typeface="Arial"/>
                <a:sym typeface="Arial"/>
              </a:rPr>
              <a:t>maturity</a:t>
            </a:r>
            <a:endParaRPr b="1" dirty="0">
              <a:latin typeface="Greycliff CF Heavy" pitchFamily="2" charset="77"/>
            </a:endParaRPr>
          </a:p>
        </p:txBody>
      </p:sp>
      <p:sp>
        <p:nvSpPr>
          <p:cNvPr id="328" name="Google Shape;328;p13"/>
          <p:cNvSpPr txBox="1"/>
          <p:nvPr/>
        </p:nvSpPr>
        <p:spPr>
          <a:xfrm>
            <a:off x="8259816" y="2868738"/>
            <a:ext cx="1569233"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500" dirty="0">
                <a:solidFill>
                  <a:schemeClr val="dk1"/>
                </a:solidFill>
                <a:latin typeface="Greycliff CF" pitchFamily="2" charset="77"/>
                <a:ea typeface="Arial"/>
                <a:cs typeface="Arial"/>
                <a:sym typeface="Arial"/>
              </a:rPr>
              <a:t>AI is in the </a:t>
            </a:r>
            <a:r>
              <a:rPr lang="sv-SE" sz="1500" dirty="0" err="1">
                <a:solidFill>
                  <a:schemeClr val="dk1"/>
                </a:solidFill>
                <a:latin typeface="Greycliff CF" pitchFamily="2" charset="77"/>
                <a:ea typeface="Arial"/>
                <a:cs typeface="Arial"/>
                <a:sym typeface="Arial"/>
              </a:rPr>
              <a:t>organizational</a:t>
            </a:r>
            <a:r>
              <a:rPr lang="sv-SE" sz="1500" dirty="0">
                <a:solidFill>
                  <a:schemeClr val="dk1"/>
                </a:solidFill>
                <a:latin typeface="Greycliff CF" pitchFamily="2" charset="77"/>
                <a:ea typeface="Arial"/>
                <a:cs typeface="Arial"/>
                <a:sym typeface="Arial"/>
              </a:rPr>
              <a:t> DNA</a:t>
            </a:r>
            <a:endParaRPr dirty="0">
              <a:latin typeface="Greycliff CF" pitchFamily="2" charset="77"/>
            </a:endParaRPr>
          </a:p>
        </p:txBody>
      </p:sp>
      <p:sp>
        <p:nvSpPr>
          <p:cNvPr id="334" name="Google Shape;334;p13"/>
          <p:cNvSpPr txBox="1"/>
          <p:nvPr/>
        </p:nvSpPr>
        <p:spPr>
          <a:xfrm>
            <a:off x="1664578" y="5418654"/>
            <a:ext cx="2083798" cy="435058"/>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a:solidFill>
                  <a:schemeClr val="lt1"/>
                </a:solidFill>
                <a:latin typeface="Greycliff CF" pitchFamily="2" charset="77"/>
                <a:ea typeface="Arial"/>
                <a:cs typeface="Arial"/>
                <a:sym typeface="Arial"/>
              </a:rPr>
              <a:t>Risk </a:t>
            </a:r>
            <a:r>
              <a:rPr lang="sv-SE" sz="1400" dirty="0" err="1">
                <a:solidFill>
                  <a:schemeClr val="lt1"/>
                </a:solidFill>
                <a:latin typeface="Greycliff CF" pitchFamily="2" charset="77"/>
                <a:ea typeface="Arial"/>
                <a:cs typeface="Arial"/>
                <a:sym typeface="Arial"/>
              </a:rPr>
              <a:t>of</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losing</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relevance</a:t>
            </a:r>
            <a:endParaRPr dirty="0">
              <a:latin typeface="Greycliff CF" pitchFamily="2" charset="77"/>
            </a:endParaRPr>
          </a:p>
        </p:txBody>
      </p:sp>
      <p:sp>
        <p:nvSpPr>
          <p:cNvPr id="335" name="Google Shape;335;p13"/>
          <p:cNvSpPr txBox="1"/>
          <p:nvPr/>
        </p:nvSpPr>
        <p:spPr>
          <a:xfrm>
            <a:off x="3841905" y="5046824"/>
            <a:ext cx="1625390" cy="435058"/>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a:solidFill>
                  <a:schemeClr val="lt1"/>
                </a:solidFill>
                <a:latin typeface="Greycliff CF" pitchFamily="2" charset="77"/>
                <a:ea typeface="Arial"/>
                <a:cs typeface="Arial"/>
                <a:sym typeface="Arial"/>
              </a:rPr>
              <a:t>Stuck at PoC level</a:t>
            </a:r>
            <a:endParaRPr>
              <a:latin typeface="Greycliff CF" pitchFamily="2" charset="77"/>
            </a:endParaRPr>
          </a:p>
        </p:txBody>
      </p:sp>
      <p:sp>
        <p:nvSpPr>
          <p:cNvPr id="336" name="Google Shape;336;p13"/>
          <p:cNvSpPr txBox="1"/>
          <p:nvPr/>
        </p:nvSpPr>
        <p:spPr>
          <a:xfrm>
            <a:off x="5484856" y="4635751"/>
            <a:ext cx="1458196" cy="65050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First</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value</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but</a:t>
            </a:r>
            <a:r>
              <a:rPr lang="sv-SE" sz="1400" dirty="0">
                <a:solidFill>
                  <a:schemeClr val="lt1"/>
                </a:solidFill>
                <a:latin typeface="Greycliff CF" pitchFamily="2" charset="77"/>
                <a:ea typeface="Arial"/>
                <a:cs typeface="Arial"/>
                <a:sym typeface="Arial"/>
              </a:rPr>
              <a:t> not </a:t>
            </a:r>
            <a:r>
              <a:rPr lang="sv-SE" sz="1400" dirty="0" err="1">
                <a:solidFill>
                  <a:schemeClr val="lt1"/>
                </a:solidFill>
                <a:latin typeface="Greycliff CF" pitchFamily="2" charset="77"/>
                <a:ea typeface="Arial"/>
                <a:cs typeface="Arial"/>
                <a:sym typeface="Arial"/>
              </a:rPr>
              <a:t>sustainable</a:t>
            </a:r>
            <a:endParaRPr dirty="0">
              <a:latin typeface="Greycliff CF" pitchFamily="2" charset="77"/>
            </a:endParaRPr>
          </a:p>
        </p:txBody>
      </p:sp>
      <p:sp>
        <p:nvSpPr>
          <p:cNvPr id="337" name="Google Shape;337;p13"/>
          <p:cNvSpPr txBox="1"/>
          <p:nvPr/>
        </p:nvSpPr>
        <p:spPr>
          <a:xfrm>
            <a:off x="7082891" y="4261753"/>
            <a:ext cx="1625390" cy="65050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Sustainable</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value</a:t>
            </a:r>
            <a:r>
              <a:rPr lang="sv-SE" sz="1400" dirty="0">
                <a:solidFill>
                  <a:schemeClr val="lt1"/>
                </a:solidFill>
                <a:latin typeface="Greycliff CF" pitchFamily="2" charset="77"/>
                <a:ea typeface="Arial"/>
                <a:cs typeface="Arial"/>
                <a:sym typeface="Arial"/>
              </a:rPr>
              <a:t> </a:t>
            </a:r>
            <a:r>
              <a:rPr lang="sv-SE" sz="1400" dirty="0" err="1">
                <a:solidFill>
                  <a:schemeClr val="lt1"/>
                </a:solidFill>
                <a:latin typeface="Greycliff CF" pitchFamily="2" charset="77"/>
                <a:ea typeface="Arial"/>
                <a:cs typeface="Arial"/>
                <a:sym typeface="Arial"/>
              </a:rPr>
              <a:t>creation</a:t>
            </a:r>
            <a:endParaRPr dirty="0">
              <a:latin typeface="Greycliff CF" pitchFamily="2" charset="77"/>
            </a:endParaRPr>
          </a:p>
        </p:txBody>
      </p:sp>
      <p:sp>
        <p:nvSpPr>
          <p:cNvPr id="338" name="Google Shape;338;p13"/>
          <p:cNvSpPr txBox="1"/>
          <p:nvPr/>
        </p:nvSpPr>
        <p:spPr>
          <a:xfrm>
            <a:off x="8710843" y="3887755"/>
            <a:ext cx="1625390" cy="650501"/>
          </a:xfrm>
          <a:prstGeom prst="rect">
            <a:avLst/>
          </a:prstGeom>
          <a:noFill/>
          <a:ln>
            <a:noFill/>
          </a:ln>
        </p:spPr>
        <p:txBody>
          <a:bodyPr spcFirstLastPara="1" wrap="square" lIns="36000" tIns="108725" rIns="36000" bIns="108725" anchor="t" anchorCtr="0">
            <a:spAutoFit/>
          </a:bodyPr>
          <a:lstStyle/>
          <a:p>
            <a:pPr marL="0" marR="0" lvl="0" indent="0" algn="l" rtl="0">
              <a:lnSpc>
                <a:spcPct val="100000"/>
              </a:lnSpc>
              <a:spcBef>
                <a:spcPts val="0"/>
              </a:spcBef>
              <a:spcAft>
                <a:spcPts val="0"/>
              </a:spcAft>
              <a:buClr>
                <a:schemeClr val="lt1"/>
              </a:buClr>
              <a:buSzPts val="1400"/>
              <a:buFont typeface="Arial"/>
              <a:buNone/>
            </a:pPr>
            <a:r>
              <a:rPr lang="sv-SE" sz="1400" dirty="0" err="1">
                <a:solidFill>
                  <a:schemeClr val="lt1"/>
                </a:solidFill>
                <a:latin typeface="Greycliff CF" pitchFamily="2" charset="77"/>
                <a:ea typeface="Arial"/>
                <a:cs typeface="Arial"/>
                <a:sym typeface="Arial"/>
              </a:rPr>
              <a:t>Reshaping</a:t>
            </a:r>
            <a:r>
              <a:rPr lang="sv-SE" sz="1400" dirty="0">
                <a:solidFill>
                  <a:schemeClr val="lt1"/>
                </a:solidFill>
                <a:latin typeface="Greycliff CF" pitchFamily="2" charset="77"/>
                <a:ea typeface="Arial"/>
                <a:cs typeface="Arial"/>
                <a:sym typeface="Arial"/>
              </a:rPr>
              <a:t> </a:t>
            </a:r>
            <a:br>
              <a:rPr lang="sv-SE" sz="1400" dirty="0">
                <a:solidFill>
                  <a:schemeClr val="lt1"/>
                </a:solidFill>
                <a:latin typeface="Greycliff CF" pitchFamily="2" charset="77"/>
                <a:ea typeface="Arial"/>
                <a:cs typeface="Arial"/>
                <a:sym typeface="Arial"/>
              </a:rPr>
            </a:br>
            <a:r>
              <a:rPr lang="sv-SE" sz="1400" dirty="0" err="1">
                <a:solidFill>
                  <a:schemeClr val="lt1"/>
                </a:solidFill>
                <a:latin typeface="Greycliff CF" pitchFamily="2" charset="77"/>
                <a:ea typeface="Arial"/>
                <a:cs typeface="Arial"/>
                <a:sym typeface="Arial"/>
              </a:rPr>
              <a:t>whole</a:t>
            </a:r>
            <a:r>
              <a:rPr lang="sv-SE" sz="1400" dirty="0">
                <a:solidFill>
                  <a:schemeClr val="lt1"/>
                </a:solidFill>
                <a:latin typeface="Greycliff CF" pitchFamily="2" charset="77"/>
                <a:ea typeface="Arial"/>
                <a:cs typeface="Arial"/>
                <a:sym typeface="Arial"/>
              </a:rPr>
              <a:t> markets</a:t>
            </a:r>
            <a:endParaRPr dirty="0">
              <a:latin typeface="Greycliff CF"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 SWEDEN">
  <a:themeElements>
    <a:clrScheme name="AI Sweden">
      <a:dk1>
        <a:srgbClr val="0D1F2C"/>
      </a:dk1>
      <a:lt1>
        <a:srgbClr val="FFFDF9"/>
      </a:lt1>
      <a:dk2>
        <a:srgbClr val="0D1F2C"/>
      </a:dk2>
      <a:lt2>
        <a:srgbClr val="F4F1E4"/>
      </a:lt2>
      <a:accent1>
        <a:srgbClr val="FFC800"/>
      </a:accent1>
      <a:accent2>
        <a:srgbClr val="00759C"/>
      </a:accent2>
      <a:accent3>
        <a:srgbClr val="004E68"/>
      </a:accent3>
      <a:accent4>
        <a:srgbClr val="0D1F2C"/>
      </a:accent4>
      <a:accent5>
        <a:srgbClr val="FF153B"/>
      </a:accent5>
      <a:accent6>
        <a:srgbClr val="34AF8F"/>
      </a:accent6>
      <a:hlink>
        <a:srgbClr val="004E68"/>
      </a:hlink>
      <a:folHlink>
        <a:srgbClr val="0075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b="0" i="0" dirty="0" smtClean="0">
            <a:solidFill>
              <a:schemeClr val="bg1"/>
            </a:solidFill>
            <a:latin typeface="Greycliff CF"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smtClean="0">
            <a:solidFill>
              <a:schemeClr val="bg1"/>
            </a:solidFill>
            <a:latin typeface="Greycliff CF"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106109</TotalTime>
  <Words>3276</Words>
  <Application>Microsoft Macintosh PowerPoint</Application>
  <PresentationFormat>Widescreen</PresentationFormat>
  <Paragraphs>484</Paragraphs>
  <Slides>58</Slides>
  <Notes>35</Notes>
  <HiddenSlides>13</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Greycliff CF Heavy</vt:lpstr>
      <vt:lpstr>Calibri</vt:lpstr>
      <vt:lpstr>Greycliff CF</vt:lpstr>
      <vt:lpstr>Arial</vt:lpstr>
      <vt:lpstr>AI SWEDEN</vt:lpstr>
      <vt:lpstr>Accelerating the use of AI in Sweden</vt:lpstr>
      <vt:lpstr>AGENDA</vt:lpstr>
      <vt:lpstr>Accelerating the use of AI for the benefit of our society, our competitiveness, and for everyone living in Sweden.</vt:lpstr>
      <vt:lpstr>PowerPoint Presentation</vt:lpstr>
      <vt:lpstr>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key initiatives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Leadership</vt:lpstr>
      <vt:lpstr>Leadership</vt:lpstr>
      <vt:lpstr>PowerPoint Presentation</vt:lpstr>
      <vt:lpstr>PowerPoint Presentation</vt:lpstr>
      <vt:lpstr>PowerPoint Presentation</vt:lpstr>
      <vt:lpstr>Collaboration</vt:lpstr>
      <vt:lpstr>PowerPoint Presentation</vt:lpstr>
      <vt:lpstr>Events</vt:lpstr>
      <vt:lpstr>Enablers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involved</vt:lpstr>
      <vt:lpstr>Your personal gateway to the world of AI</vt:lpstr>
      <vt:lpstr>Subscribe to our monthly newletter to get the latest about our projects, events, and podcasts.</vt:lpstr>
      <vt:lpstr>Join us and 120+ partners in the AI Ecosystem as we accelerate the use of AI for the benefit of our society, our competitiveness, and everyone living in Sweden.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applied AI in Sweden</dc:title>
  <dc:subject/>
  <dc:creator>Max Ahlborn</dc:creator>
  <cp:keywords/>
  <dc:description/>
  <cp:lastModifiedBy>Hanna-Maria Bäckvall</cp:lastModifiedBy>
  <cp:revision>644</cp:revision>
  <cp:lastPrinted>2023-06-26T17:47:54Z</cp:lastPrinted>
  <dcterms:created xsi:type="dcterms:W3CDTF">2021-05-26T12:28:50Z</dcterms:created>
  <dcterms:modified xsi:type="dcterms:W3CDTF">2024-04-17T14:40:29Z</dcterms:modified>
  <cp:category/>
</cp:coreProperties>
</file>