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8" r:id="rId1"/>
  </p:sldMasterIdLst>
  <p:notesMasterIdLst>
    <p:notesMasterId r:id="rId54"/>
  </p:notesMasterIdLst>
  <p:sldIdLst>
    <p:sldId id="2134805043" r:id="rId2"/>
    <p:sldId id="2134805050" r:id="rId3"/>
    <p:sldId id="2134805052" r:id="rId4"/>
    <p:sldId id="3282" r:id="rId5"/>
    <p:sldId id="3295" r:id="rId6"/>
    <p:sldId id="3297" r:id="rId7"/>
    <p:sldId id="2134805053" r:id="rId8"/>
    <p:sldId id="2134804834" r:id="rId9"/>
    <p:sldId id="2134805051" r:id="rId10"/>
    <p:sldId id="3294" r:id="rId11"/>
    <p:sldId id="2134804508" r:id="rId12"/>
    <p:sldId id="3287" r:id="rId13"/>
    <p:sldId id="2134804677" r:id="rId14"/>
    <p:sldId id="3314" r:id="rId15"/>
    <p:sldId id="2134804858" r:id="rId16"/>
    <p:sldId id="2134804856" r:id="rId17"/>
    <p:sldId id="3298" r:id="rId18"/>
    <p:sldId id="3305" r:id="rId19"/>
    <p:sldId id="3306" r:id="rId20"/>
    <p:sldId id="3279" r:id="rId21"/>
    <p:sldId id="259" r:id="rId22"/>
    <p:sldId id="2134804857" r:id="rId23"/>
    <p:sldId id="3281" r:id="rId24"/>
    <p:sldId id="3286" r:id="rId25"/>
    <p:sldId id="3278" r:id="rId26"/>
    <p:sldId id="2134805048" r:id="rId27"/>
    <p:sldId id="2134804853" r:id="rId28"/>
    <p:sldId id="2134804838" r:id="rId29"/>
    <p:sldId id="2134804855" r:id="rId30"/>
    <p:sldId id="2134804673" r:id="rId31"/>
    <p:sldId id="2134805038" r:id="rId32"/>
    <p:sldId id="2134805039" r:id="rId33"/>
    <p:sldId id="2134805040" r:id="rId34"/>
    <p:sldId id="2134805045" r:id="rId35"/>
    <p:sldId id="2134804854" r:id="rId36"/>
    <p:sldId id="3241" r:id="rId37"/>
    <p:sldId id="2134804659" r:id="rId38"/>
    <p:sldId id="2134804506" r:id="rId39"/>
    <p:sldId id="3322" r:id="rId40"/>
    <p:sldId id="2134805046" r:id="rId41"/>
    <p:sldId id="3307" r:id="rId42"/>
    <p:sldId id="3290" r:id="rId43"/>
    <p:sldId id="2134805041" r:id="rId44"/>
    <p:sldId id="2134804842" r:id="rId45"/>
    <p:sldId id="3308" r:id="rId46"/>
    <p:sldId id="2134805047" r:id="rId47"/>
    <p:sldId id="3310" r:id="rId48"/>
    <p:sldId id="2134804507" r:id="rId49"/>
    <p:sldId id="3309" r:id="rId50"/>
    <p:sldId id="2134805049" r:id="rId51"/>
    <p:sldId id="3299" r:id="rId52"/>
    <p:sldId id="3311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Greycliff CF" pitchFamily="2" charset="77"/>
      <p:regular r:id="rId59"/>
      <p:bold r:id="rId60"/>
      <p:italic r:id="rId61"/>
      <p:boldItalic r:id="rId62"/>
    </p:embeddedFont>
    <p:embeddedFont>
      <p:font typeface="Greycliff CF Heavy" pitchFamily="2" charset="77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6" roundtripDataSignature="AMtx7mhVoqQnwpImkxPVtuFR5RwRSnsg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67"/>
    <a:srgbClr val="121F2B"/>
    <a:srgbClr val="FECB00"/>
    <a:srgbClr val="FFFEFA"/>
    <a:srgbClr val="F4F1E5"/>
    <a:srgbClr val="F5F2E5"/>
    <a:srgbClr val="FEFFFB"/>
    <a:srgbClr val="081A2D"/>
    <a:srgbClr val="0A1A2E"/>
    <a:srgbClr val="F4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63D276-0958-4856-AACB-081ACA95384B}">
  <a:tblStyle styleId="{EB63D276-0958-4856-AACB-081ACA95384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BF0"/>
          </a:solidFill>
        </a:fill>
      </a:tcStyle>
    </a:wholeTbl>
    <a:band1H>
      <a:tcTxStyle/>
      <a:tcStyle>
        <a:tcBdr/>
        <a:fill>
          <a:solidFill>
            <a:srgbClr val="CBF6D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F6D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C74545F-7E50-4C0D-B90B-FECFF27D242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Format med tema 1 - dekorfär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7CE84F3-28C3-443E-9E96-99CF82512B78}" styleName="Mörkt format 1 - Dekorfärg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Mörkt format 2 - Dekorfärg 5/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Mörkt format 1 - Dekorfärg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Mörkt format 2 - Dekorfärg 3/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929F9F4-4A8F-4326-A1B4-22849713DDAB}" styleName="Mörkt format 1 - Dekorfärg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8"/>
    <p:restoredTop sz="86412" autoAdjust="0"/>
  </p:normalViewPr>
  <p:slideViewPr>
    <p:cSldViewPr snapToGrid="0" snapToObjects="1">
      <p:cViewPr>
        <p:scale>
          <a:sx n="106" d="100"/>
          <a:sy n="106" d="100"/>
        </p:scale>
        <p:origin x="-680" y="-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5D-B643-BB30-87A256510FA8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5D-B643-BB30-87A256510FA8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5D-B643-BB30-87A256510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0119551"/>
        <c:axId val="1460150015"/>
        <c:axId val="2113128687"/>
      </c:line3DChart>
      <c:catAx>
        <c:axId val="14601195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0150015"/>
        <c:crosses val="autoZero"/>
        <c:auto val="1"/>
        <c:lblAlgn val="ctr"/>
        <c:lblOffset val="100"/>
        <c:noMultiLvlLbl val="0"/>
      </c:catAx>
      <c:valAx>
        <c:axId val="14601500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60119551"/>
        <c:crosses val="autoZero"/>
        <c:crossBetween val="between"/>
      </c:valAx>
      <c:serAx>
        <c:axId val="2113128687"/>
        <c:scaling>
          <c:orientation val="minMax"/>
        </c:scaling>
        <c:delete val="1"/>
        <c:axPos val="b"/>
        <c:majorTickMark val="out"/>
        <c:minorTickMark val="none"/>
        <c:tickLblPos val="nextTo"/>
        <c:crossAx val="1460150015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502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Greycliff CF" pitchFamily="2" charset="77"/>
                <a:sym typeface="Arial"/>
              </a:rPr>
              <a:t>The following four strategic cornerstones lay the foundation for how AI Sweden accelerates the use of AI: Our partner network; attracting and boosting talent; generating sharable knowledge and resources; and providing leadership for scientific, technological and societal advancement.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353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Greycliff CF" pitchFamily="2" charset="77"/>
                <a:sym typeface="Arial"/>
              </a:rPr>
              <a:t>The following four strategic cornerstones lay the foundation for how AI Sweden accelerates the use of AI: Our partner network; attracting and boosting talent; generating sharable knowledge and resources; and providing leadership for scientific, technological and societal advancement.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89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sz="1000" b="0" dirty="0">
                <a:latin typeface="Greycliff CF" pitchFamily="2" charset="77"/>
              </a:rPr>
              <a:t>AI Sweden provides a range of tools, training courses and best practices to adapt partners’ mindsets and organizations to better generate value from AI.</a:t>
            </a:r>
          </a:p>
          <a:p>
            <a:pPr lvl="0">
              <a:defRPr/>
            </a:pPr>
            <a:endParaRPr lang="en-US" sz="1000" b="0" dirty="0">
              <a:latin typeface="Greycliff CF" pitchFamily="2" charset="77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379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43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91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73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Example slide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410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Example slide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984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Example slide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437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90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107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250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243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115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740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41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endParaRPr lang="en-US" sz="1000" b="0" i="0" u="none" strike="noStrike" cap="none" dirty="0">
              <a:solidFill>
                <a:srgbClr val="000000"/>
              </a:solidFill>
              <a:latin typeface="Greycliff CF" pitchFamily="2" charset="77"/>
              <a:sym typeface="Arial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250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endParaRPr lang="en-US" sz="1000" b="0" i="0" u="none" strike="noStrike" cap="none" dirty="0">
              <a:solidFill>
                <a:srgbClr val="000000"/>
              </a:solidFill>
              <a:latin typeface="Greycliff CF" pitchFamily="2" charset="77"/>
              <a:sym typeface="Arial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674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endParaRPr lang="en-US" sz="1000" b="0" i="0" u="none" strike="noStrike" cap="none" dirty="0">
              <a:solidFill>
                <a:srgbClr val="000000"/>
              </a:solidFill>
              <a:latin typeface="Greycliff CF" pitchFamily="2" charset="77"/>
              <a:sym typeface="Arial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836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847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10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3308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lang="en-US" sz="1000" b="0" i="0" u="none" strike="noStrike" cap="none" dirty="0">
              <a:solidFill>
                <a:srgbClr val="000000"/>
              </a:solidFill>
              <a:latin typeface="Greycliff CF" pitchFamily="2" charset="77"/>
              <a:sym typeface="Arial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504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059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772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3105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062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1200" dirty="0"/>
              <a:t>Example slide</a:t>
            </a: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66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02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75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3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74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811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sz="1000" b="0" dirty="0">
                <a:latin typeface="Greycliff CF" pitchFamily="2" charset="77"/>
              </a:rPr>
              <a:t>AI Sweden provides a range of tools, training courses and best practices to adapt partners’ mindsets and organizations to better generate value from AI.</a:t>
            </a:r>
          </a:p>
          <a:p>
            <a:pPr lvl="0">
              <a:defRPr/>
            </a:pPr>
            <a:endParaRPr lang="en-US" sz="1000" b="0" dirty="0">
              <a:latin typeface="Greycliff CF" pitchFamily="2" charset="77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74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378B4F13-EFC9-8141-8497-AF3D54A53C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63041" y="4178730"/>
            <a:ext cx="8290560" cy="122713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heading</a:t>
            </a:r>
            <a:r>
              <a:rPr lang="sv-SE" dirty="0"/>
              <a:t>, speaker, </a:t>
            </a:r>
            <a:r>
              <a:rPr lang="sv-SE" dirty="0" err="1"/>
              <a:t>venue</a:t>
            </a:r>
            <a:r>
              <a:rPr lang="sv-SE" dirty="0"/>
              <a:t>, etc.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dark </a:t>
            </a:r>
            <a:r>
              <a:rPr lang="sv-SE" dirty="0" err="1"/>
              <a:t>blue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or dark </a:t>
            </a:r>
            <a:r>
              <a:rPr lang="sv-SE" dirty="0" err="1"/>
              <a:t>hero</a:t>
            </a:r>
            <a:r>
              <a:rPr lang="sv-SE" dirty="0"/>
              <a:t> image.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/>
              <a:t>footer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9" name="Google Shape;141;p1">
            <a:extLst>
              <a:ext uri="{FF2B5EF4-FFF2-40B4-BE49-F238E27FC236}">
                <a16:creationId xmlns:a16="http://schemas.microsoft.com/office/drawing/2014/main" id="{AE39BCA2-7291-A5D5-64B2-BFDF019D966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463041" y="2869658"/>
            <a:ext cx="8290560" cy="1893890"/>
          </a:xfrm>
          <a:noFill/>
          <a:ln>
            <a:noFill/>
          </a:ln>
        </p:spPr>
        <p:txBody>
          <a:bodyPr spcFirstLastPara="1" wrap="square" lIns="90000" tIns="43200" rIns="90000" bIns="43200" anchor="t" anchorCtr="0">
            <a:noAutofit/>
          </a:bodyPr>
          <a:lstStyle>
            <a:lvl1pPr>
              <a:defRPr sz="6400"/>
            </a:lvl1pPr>
          </a:lstStyle>
          <a:p>
            <a:r>
              <a:rPr lang="en-US" dirty="0">
                <a:latin typeface="Greycliff CF Heavy"/>
              </a:rPr>
              <a:t>Heading</a:t>
            </a:r>
            <a:endParaRPr lang="sv-SE" dirty="0"/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6FEC3737-DF1C-6C1D-8015-AD5116DC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234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n image - yellow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51A93734-5BE8-689D-2256-6F5FD6BEB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53E043BA-338E-AF0C-DCFF-ECA92ED589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5084" y="941747"/>
            <a:ext cx="3977690" cy="1040130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Heading on image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491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 image - dark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53E043BA-338E-AF0C-DCFF-ECA92ED589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5084" y="941747"/>
            <a:ext cx="3977690" cy="1040130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Heading on image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6132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475143-3A41-E842-9BE1-E0055C5D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44D5079-45CB-0843-BD7C-748AD71F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E4E946-BDAC-5D4F-B557-DDA8283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7826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datum 16">
            <a:extLst>
              <a:ext uri="{FF2B5EF4-FFF2-40B4-BE49-F238E27FC236}">
                <a16:creationId xmlns:a16="http://schemas.microsoft.com/office/drawing/2014/main" id="{50E277B0-D501-39D0-481A-C96C5303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pPr/>
              <a:t>2023-12-13</a:t>
            </a:fld>
            <a:endParaRPr lang="sv-SE"/>
          </a:p>
        </p:txBody>
      </p:sp>
      <p:sp>
        <p:nvSpPr>
          <p:cNvPr id="18" name="Platshållare för sidfot 17">
            <a:extLst>
              <a:ext uri="{FF2B5EF4-FFF2-40B4-BE49-F238E27FC236}">
                <a16:creationId xmlns:a16="http://schemas.microsoft.com/office/drawing/2014/main" id="{EC0418B8-E839-D211-B1BE-560B464EC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/>
              <a:t>Footer</a:t>
            </a:r>
            <a:endParaRPr lang="sv-SE" dirty="0"/>
          </a:p>
        </p:txBody>
      </p:sp>
      <p:sp>
        <p:nvSpPr>
          <p:cNvPr id="19" name="Platshållare för bildnummer 18">
            <a:extLst>
              <a:ext uri="{FF2B5EF4-FFF2-40B4-BE49-F238E27FC236}">
                <a16:creationId xmlns:a16="http://schemas.microsoft.com/office/drawing/2014/main" id="{A07413CC-E5FA-3C8B-9C6F-6460F180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0" name="Bildobjekt 19" descr="En bild som visar ritning&#10;&#10;Automatiskt genererad beskrivning">
            <a:extLst>
              <a:ext uri="{FF2B5EF4-FFF2-40B4-BE49-F238E27FC236}">
                <a16:creationId xmlns:a16="http://schemas.microsoft.com/office/drawing/2014/main" id="{EFB548F4-7559-ABB1-9523-3C675C74F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177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yellow (use sparsingly!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475143-3A41-E842-9BE1-E0055C5D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44D5079-45CB-0843-BD7C-748AD71F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E4E946-BDAC-5D4F-B557-DDA8283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00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ED0547-F0A7-D744-82A7-28C76853C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Colors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2C9638C-AA5F-8A47-9DC4-79565DDC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pPr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4725F63-19B8-FC45-89F4-270DE1FE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269D391-D613-8E46-86E3-E01133F9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0009990-2B6B-204B-8220-3FAB21924DE5}"/>
              </a:ext>
            </a:extLst>
          </p:cNvPr>
          <p:cNvSpPr/>
          <p:nvPr userDrawn="1"/>
        </p:nvSpPr>
        <p:spPr>
          <a:xfrm>
            <a:off x="838200" y="2041424"/>
            <a:ext cx="1757069" cy="1757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latin typeface="Greycliff CF" pitchFamily="2" charset="77"/>
              </a:rPr>
              <a:t>Primary yellow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EBDC06C-5B7F-0148-9E8D-FA23D0317116}"/>
              </a:ext>
            </a:extLst>
          </p:cNvPr>
          <p:cNvSpPr/>
          <p:nvPr userDrawn="1"/>
        </p:nvSpPr>
        <p:spPr>
          <a:xfrm>
            <a:off x="3312658" y="2041424"/>
            <a:ext cx="1757069" cy="17570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0" i="0" dirty="0">
                <a:solidFill>
                  <a:schemeClr val="bg1"/>
                </a:solidFill>
                <a:latin typeface="Greycliff CF" pitchFamily="2" charset="77"/>
              </a:rPr>
              <a:t>Dark blue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2B20CA1-20E7-C245-A395-1344E9C7754A}"/>
              </a:ext>
            </a:extLst>
          </p:cNvPr>
          <p:cNvSpPr/>
          <p:nvPr userDrawn="1"/>
        </p:nvSpPr>
        <p:spPr>
          <a:xfrm>
            <a:off x="8261573" y="2041424"/>
            <a:ext cx="1757069" cy="175706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Greycliff CF" pitchFamily="2" charset="77"/>
              </a:rPr>
              <a:t>Grey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A43E7A6-4524-0442-9CB0-178EA8DF9499}"/>
              </a:ext>
            </a:extLst>
          </p:cNvPr>
          <p:cNvSpPr/>
          <p:nvPr userDrawn="1"/>
        </p:nvSpPr>
        <p:spPr>
          <a:xfrm>
            <a:off x="838200" y="3968328"/>
            <a:ext cx="1757069" cy="175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reycliff CF" pitchFamily="2" charset="77"/>
              </a:rPr>
              <a:t>Light blue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12A3D37-2144-BE42-BF74-D7DE9947B561}"/>
              </a:ext>
            </a:extLst>
          </p:cNvPr>
          <p:cNvSpPr/>
          <p:nvPr userDrawn="1"/>
        </p:nvSpPr>
        <p:spPr>
          <a:xfrm>
            <a:off x="3312658" y="3968328"/>
            <a:ext cx="1757069" cy="1757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reycliff CF" pitchFamily="2" charset="77"/>
              </a:rPr>
              <a:t>Blue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ECE4356-E2CB-7C45-9C28-6995CB4E255D}"/>
              </a:ext>
            </a:extLst>
          </p:cNvPr>
          <p:cNvSpPr/>
          <p:nvPr userDrawn="1"/>
        </p:nvSpPr>
        <p:spPr>
          <a:xfrm>
            <a:off x="5787116" y="3968328"/>
            <a:ext cx="1757069" cy="1757069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reycliff CF" pitchFamily="2" charset="77"/>
              </a:rPr>
              <a:t>Accent red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5AF0FE3-9D24-B347-96D0-993AAFA4C26D}"/>
              </a:ext>
            </a:extLst>
          </p:cNvPr>
          <p:cNvSpPr/>
          <p:nvPr userDrawn="1"/>
        </p:nvSpPr>
        <p:spPr>
          <a:xfrm>
            <a:off x="8261573" y="3968327"/>
            <a:ext cx="1757069" cy="1757069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reycliff CF" pitchFamily="2" charset="77"/>
              </a:rPr>
              <a:t>Accent green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6E6290C-A792-A846-9AC5-B70D374B3C04}"/>
              </a:ext>
            </a:extLst>
          </p:cNvPr>
          <p:cNvSpPr/>
          <p:nvPr userDrawn="1"/>
        </p:nvSpPr>
        <p:spPr>
          <a:xfrm>
            <a:off x="5787116" y="2041424"/>
            <a:ext cx="1757069" cy="1757069"/>
          </a:xfrm>
          <a:prstGeom prst="rect">
            <a:avLst/>
          </a:prstGeom>
          <a:solidFill>
            <a:schemeClr val="bg1"/>
          </a:solidFill>
          <a:ln>
            <a:solidFill>
              <a:srgbClr val="12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Greycliff CF" pitchFamily="2" charset="77"/>
              </a:rPr>
              <a:t>“White”</a:t>
            </a:r>
          </a:p>
        </p:txBody>
      </p:sp>
    </p:spTree>
    <p:extLst>
      <p:ext uri="{BB962C8B-B14F-4D97-AF65-F5344CB8AC3E}">
        <p14:creationId xmlns:p14="http://schemas.microsoft.com/office/powerpoint/2010/main" val="361000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(alt, sub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60902"/>
            <a:ext cx="10515600" cy="2387600"/>
          </a:xfrm>
        </p:spPr>
        <p:txBody>
          <a:bodyPr anchor="b"/>
          <a:lstStyle>
            <a:lvl1pPr algn="ctr"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BIG BOLD HEADING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949906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Optional</a:t>
            </a:r>
            <a:r>
              <a:rPr lang="sv-SE" dirty="0"/>
              <a:t> </a:t>
            </a:r>
            <a:r>
              <a:rPr lang="sv-SE" dirty="0" err="1"/>
              <a:t>sub-heading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EF3775FD-BFEF-A04F-9917-7266F6CE2D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2157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(alt 2, sub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17219"/>
            <a:ext cx="10515600" cy="2628899"/>
          </a:xfrm>
        </p:spPr>
        <p:txBody>
          <a:bodyPr anchor="b"/>
          <a:lstStyle>
            <a:lvl1pPr algn="l"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Slightly</a:t>
            </a:r>
            <a:r>
              <a:rPr lang="sv-SE" dirty="0"/>
              <a:t> less </a:t>
            </a:r>
            <a:br>
              <a:rPr lang="sv-SE" dirty="0"/>
            </a:br>
            <a:r>
              <a:rPr lang="sv-SE" dirty="0"/>
              <a:t>BIG BOLD HEADING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046219"/>
            <a:ext cx="10515600" cy="183084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Optional</a:t>
            </a:r>
            <a:r>
              <a:rPr lang="sv-SE" dirty="0"/>
              <a:t> </a:t>
            </a:r>
            <a:r>
              <a:rPr lang="sv-SE" dirty="0" err="1"/>
              <a:t>preamble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C74E404-EBD5-214E-9324-FE965BC9E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246120"/>
            <a:ext cx="7139940" cy="800098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Greycliff CF Heavy" pitchFamily="2" charset="77"/>
              </a:defRPr>
            </a:lvl1pPr>
            <a:lvl2pPr marL="457200" indent="0">
              <a:buNone/>
              <a:defRPr sz="2400" b="1" i="0">
                <a:latin typeface="Greycliff CF Heavy" pitchFamily="2" charset="77"/>
              </a:defRPr>
            </a:lvl2pPr>
            <a:lvl3pPr marL="914400" indent="0">
              <a:buNone/>
              <a:defRPr sz="2400" b="1" i="0">
                <a:latin typeface="Greycliff CF Heavy" pitchFamily="2" charset="77"/>
              </a:defRPr>
            </a:lvl3pPr>
            <a:lvl4pPr marL="1371600" indent="0">
              <a:buNone/>
              <a:defRPr sz="2400" b="1" i="0">
                <a:latin typeface="Greycliff CF Heavy" pitchFamily="2" charset="77"/>
              </a:defRPr>
            </a:lvl4pPr>
            <a:lvl5pPr marL="1828800" indent="0">
              <a:buNone/>
              <a:defRPr sz="2400" b="1" i="0">
                <a:latin typeface="Greycliff CF Heavy" pitchFamily="2" charset="77"/>
              </a:defRPr>
            </a:lvl5pPr>
          </a:lstStyle>
          <a:p>
            <a:pPr lvl="0"/>
            <a:r>
              <a:rPr lang="sv-SE" dirty="0" err="1"/>
              <a:t>Optional</a:t>
            </a:r>
            <a:r>
              <a:rPr lang="sv-SE" dirty="0"/>
              <a:t> </a:t>
            </a:r>
            <a:r>
              <a:rPr lang="sv-SE" dirty="0" err="1"/>
              <a:t>sub-heading</a:t>
            </a:r>
            <a:endParaRPr lang="en-US" dirty="0"/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73E6A7C0-9163-37E9-2063-D7A19B1ED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804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and contra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5083" y="1360902"/>
            <a:ext cx="4420800" cy="1442089"/>
          </a:xfrm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</a:t>
            </a:r>
            <a:r>
              <a:rPr lang="sv-SE" dirty="0" err="1"/>
              <a:t>contrast</a:t>
            </a:r>
            <a:r>
              <a:rPr lang="sv-SE" dirty="0"/>
              <a:t> or </a:t>
            </a:r>
            <a:r>
              <a:rPr lang="sv-SE" dirty="0" err="1"/>
              <a:t>compare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5083" y="3052165"/>
            <a:ext cx="4420800" cy="25535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8595" y="3051958"/>
            <a:ext cx="4420800" cy="255350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8457" y="1360488"/>
            <a:ext cx="4420800" cy="1442089"/>
          </a:xfrm>
        </p:spPr>
        <p:txBody>
          <a:bodyPr anchor="b">
            <a:noAutofit/>
          </a:bodyPr>
          <a:lstStyle>
            <a:lvl1pPr marL="0" indent="0">
              <a:buNone/>
              <a:defRPr sz="4400" b="1" i="0">
                <a:latin typeface="Greycliff CF Heavy" pitchFamily="2" charset="77"/>
              </a:defRPr>
            </a:lvl1pPr>
          </a:lstStyle>
          <a:p>
            <a:pPr lvl="0"/>
            <a:r>
              <a:rPr lang="sv-SE" dirty="0" err="1"/>
              <a:t>Heading</a:t>
            </a:r>
            <a:r>
              <a:rPr lang="sv-SE" dirty="0"/>
              <a:t> </a:t>
            </a:r>
            <a:r>
              <a:rPr lang="sv-SE" dirty="0" err="1"/>
              <a:t>contrast</a:t>
            </a:r>
            <a:r>
              <a:rPr lang="sv-SE" dirty="0"/>
              <a:t> or </a:t>
            </a:r>
            <a:r>
              <a:rPr lang="sv-SE" dirty="0" err="1"/>
              <a:t>compare</a:t>
            </a:r>
            <a:endParaRPr lang="en-US" dirty="0"/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91AF5668-D47F-A073-333E-B86F2503B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689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and contrast 50-5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3929817-D17B-CF4B-9BDE-9E467C6D1A0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60902"/>
            <a:ext cx="4422569" cy="1442089"/>
          </a:xfrm>
        </p:spPr>
        <p:txBody>
          <a:bodyPr anchor="b"/>
          <a:lstStyle>
            <a:lvl1pPr algn="l">
              <a:defRPr sz="4400" b="1" i="0">
                <a:solidFill>
                  <a:schemeClr val="tx1"/>
                </a:solidFill>
                <a:latin typeface="Greycliff CF Heavy" pitchFamily="2" charset="77"/>
              </a:defRPr>
            </a:lvl1pPr>
          </a:lstStyle>
          <a:p>
            <a:r>
              <a:rPr lang="sv-SE" dirty="0" err="1"/>
              <a:t>Contrast</a:t>
            </a:r>
            <a:r>
              <a:rPr lang="sv-SE" dirty="0"/>
              <a:t>/</a:t>
            </a:r>
            <a:r>
              <a:rPr lang="sv-SE" dirty="0" err="1"/>
              <a:t>compare</a:t>
            </a:r>
            <a:r>
              <a:rPr lang="sv-SE" dirty="0"/>
              <a:t> fifty-fifty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052165"/>
            <a:ext cx="4422569" cy="25535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1475F61-B125-484B-A5CA-693CFB9F9CD5}" type="datetimeFigureOut">
              <a:rPr lang="sv-SE" smtClean="0"/>
              <a:pPr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7DF09E-8508-3A40-851B-1CAED0195E7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4338" y="3051958"/>
            <a:ext cx="4419461" cy="2553505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4200" y="1360488"/>
            <a:ext cx="4419461" cy="1442089"/>
          </a:xfrm>
        </p:spPr>
        <p:txBody>
          <a:bodyPr anchor="b"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Greycliff CF Heavy" pitchFamily="2" charset="77"/>
              </a:defRPr>
            </a:lvl1pPr>
          </a:lstStyle>
          <a:p>
            <a:pPr lvl="0"/>
            <a:r>
              <a:rPr lang="sv-SE" dirty="0" err="1"/>
              <a:t>Contrast</a:t>
            </a:r>
            <a:r>
              <a:rPr lang="sv-SE" dirty="0"/>
              <a:t>/</a:t>
            </a:r>
            <a:r>
              <a:rPr lang="sv-SE" dirty="0" err="1"/>
              <a:t>compare</a:t>
            </a:r>
            <a:r>
              <a:rPr lang="sv-SE" dirty="0"/>
              <a:t> fifty-fifty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ulle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60902"/>
            <a:ext cx="3094307" cy="144208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 </a:t>
            </a:r>
            <a:r>
              <a:rPr lang="en-US" dirty="0" err="1"/>
              <a:t>mississippi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052165"/>
            <a:ext cx="3094307" cy="25535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8984" y="3052372"/>
            <a:ext cx="3094307" cy="255350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8846" y="1360902"/>
            <a:ext cx="3094307" cy="1442089"/>
          </a:xfr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latin typeface="Greycliff CF Heavy" pitchFamily="2" charset="77"/>
              </a:defRPr>
            </a:lvl1pPr>
          </a:lstStyle>
          <a:p>
            <a:pPr lvl="0"/>
            <a:r>
              <a:rPr lang="en-US" dirty="0"/>
              <a:t>Two </a:t>
            </a:r>
            <a:r>
              <a:rPr lang="en-US" dirty="0" err="1"/>
              <a:t>mississippi</a:t>
            </a:r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F3848A1-A1FA-654C-80CC-50753D8AEC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9491" y="1360902"/>
            <a:ext cx="3094307" cy="1442089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i="0"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Three </a:t>
            </a:r>
            <a:r>
              <a:rPr lang="en-US" dirty="0" err="1"/>
              <a:t>mississippi</a:t>
            </a:r>
            <a:endParaRPr lang="en-US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A6895D2-11E7-F243-92B6-E52F1654B6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9763" y="3052763"/>
            <a:ext cx="3094035" cy="255290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pic>
        <p:nvPicPr>
          <p:cNvPr id="16" name="Bildobjekt 15" descr="En bild som visar ritning&#10;&#10;Automatiskt genererad beskrivning">
            <a:extLst>
              <a:ext uri="{FF2B5EF4-FFF2-40B4-BE49-F238E27FC236}">
                <a16:creationId xmlns:a16="http://schemas.microsoft.com/office/drawing/2014/main" id="{8E7062C7-AF37-80C0-FC93-00688A134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1542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ve-six &quot;bullets&quot;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215989"/>
            <a:ext cx="3094307" cy="823240"/>
          </a:xfrm>
        </p:spPr>
        <p:txBody>
          <a:bodyPr anchor="b">
            <a:normAutofit/>
          </a:bodyPr>
          <a:lstStyle>
            <a:lvl1pPr algn="l">
              <a:defRPr lang="sv-SE" sz="2800" b="0" i="0" kern="1200" dirty="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One </a:t>
            </a:r>
            <a:r>
              <a:rPr lang="en-US" dirty="0" err="1"/>
              <a:t>mississippi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88403"/>
            <a:ext cx="3094307" cy="104462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8984" y="2288611"/>
            <a:ext cx="3094307" cy="104441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8846" y="1215989"/>
            <a:ext cx="3094307" cy="823240"/>
          </a:xfr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latin typeface="Greycliff CF Heavy" pitchFamily="2" charset="77"/>
              </a:defRPr>
            </a:lvl1pPr>
          </a:lstStyle>
          <a:p>
            <a:pPr lvl="0"/>
            <a:r>
              <a:rPr lang="en-US" dirty="0"/>
              <a:t>Two </a:t>
            </a:r>
            <a:r>
              <a:rPr lang="en-US" dirty="0" err="1"/>
              <a:t>mississippi</a:t>
            </a:r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F3848A1-A1FA-654C-80CC-50753D8AEC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9491" y="1215989"/>
            <a:ext cx="3094307" cy="82324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Three </a:t>
            </a:r>
            <a:r>
              <a:rPr lang="en-US" dirty="0" err="1"/>
              <a:t>mississippi</a:t>
            </a:r>
            <a:endParaRPr lang="en-US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A6895D2-11E7-F243-92B6-E52F1654B6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9763" y="2289001"/>
            <a:ext cx="3094035" cy="1044023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E12DBDF9-801C-8A48-AB6B-BE17D58B6C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469" y="3708364"/>
            <a:ext cx="3094038" cy="834887"/>
          </a:xfrm>
        </p:spPr>
        <p:txBody>
          <a:bodyPr anchor="b"/>
          <a:lstStyle>
            <a:lvl1pPr marL="0" indent="0">
              <a:buNone/>
              <a:defRPr b="1" i="0"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mississippi</a:t>
            </a:r>
            <a:endParaRPr lang="en-US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36DCE9F-EFF9-634A-B64B-DDF40B27E2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8188" y="3708363"/>
            <a:ext cx="3095625" cy="834887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latin typeface="Greycliff CF Heavy" pitchFamily="2" charset="77"/>
              </a:defRPr>
            </a:lvl1pPr>
            <a:lvl2pPr marL="457200" indent="0">
              <a:buNone/>
              <a:defRPr sz="2800" b="1" i="0">
                <a:latin typeface="Greycliff CF Heavy" pitchFamily="2" charset="77"/>
              </a:defRPr>
            </a:lvl2pPr>
            <a:lvl3pPr marL="914400" indent="0">
              <a:buNone/>
              <a:defRPr sz="2800" b="1" i="0">
                <a:latin typeface="Greycliff CF Heavy" pitchFamily="2" charset="77"/>
              </a:defRPr>
            </a:lvl3pPr>
            <a:lvl4pPr marL="1371600" indent="0">
              <a:buNone/>
              <a:defRPr sz="2800" b="1" i="0">
                <a:latin typeface="Greycliff CF Heavy" pitchFamily="2" charset="77"/>
              </a:defRPr>
            </a:lvl4pPr>
            <a:lvl5pPr marL="1828800" indent="0">
              <a:buNone/>
              <a:defRPr sz="2800" b="1" i="0">
                <a:latin typeface="Greycliff CF Heavy" pitchFamily="2" charset="77"/>
              </a:defRPr>
            </a:lvl5pPr>
          </a:lstStyle>
          <a:p>
            <a:pPr lvl="0"/>
            <a:r>
              <a:rPr lang="sv-SE" dirty="0" err="1"/>
              <a:t>Five</a:t>
            </a:r>
            <a:r>
              <a:rPr lang="sv-SE" dirty="0"/>
              <a:t> </a:t>
            </a:r>
            <a:r>
              <a:rPr lang="sv-SE" dirty="0" err="1"/>
              <a:t>mississippi</a:t>
            </a:r>
            <a:endParaRPr lang="en-US" dirty="0"/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3046AB24-1485-2349-8E5A-76DCA5A479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469" y="4772362"/>
            <a:ext cx="3094038" cy="104441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439A4015-08C7-1B48-B61B-A99DED7599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8188" y="4772362"/>
            <a:ext cx="3095625" cy="104447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sv-SE" sz="1800" smtClean="0"/>
            </a:lvl1pPr>
            <a:lvl2pPr>
              <a:defRPr lang="sv-SE" sz="1800" smtClean="0"/>
            </a:lvl2pPr>
            <a:lvl3pPr>
              <a:defRPr lang="sv-SE" sz="1800" smtClean="0"/>
            </a:lvl3pPr>
            <a:lvl4pPr>
              <a:defRPr lang="sv-SE" smtClean="0"/>
            </a:lvl4pPr>
            <a:lvl5pPr>
              <a:defRPr lang="en-US"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A1F0663-BAAB-F84C-84F8-6BB858C704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9763" y="3708363"/>
            <a:ext cx="3094037" cy="834888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latin typeface="Greycliff CF Heavy" pitchFamily="2" charset="77"/>
              </a:defRPr>
            </a:lvl1pPr>
            <a:lvl2pPr marL="457200" indent="0">
              <a:buNone/>
              <a:defRPr sz="2800" b="1" i="0">
                <a:latin typeface="Greycliff CF Heavy" pitchFamily="2" charset="77"/>
              </a:defRPr>
            </a:lvl2pPr>
            <a:lvl3pPr marL="914400" indent="0">
              <a:buNone/>
              <a:defRPr sz="2800" b="1" i="0">
                <a:latin typeface="Greycliff CF Heavy" pitchFamily="2" charset="77"/>
              </a:defRPr>
            </a:lvl3pPr>
            <a:lvl4pPr marL="1371600" indent="0">
              <a:buNone/>
              <a:defRPr sz="2800" b="1" i="0">
                <a:latin typeface="Greycliff CF Heavy" pitchFamily="2" charset="77"/>
              </a:defRPr>
            </a:lvl4pPr>
            <a:lvl5pPr marL="1828800" indent="0">
              <a:buNone/>
              <a:defRPr sz="2800" b="1" i="0">
                <a:latin typeface="Greycliff CF Heavy" pitchFamily="2" charset="77"/>
              </a:defRPr>
            </a:lvl5pPr>
          </a:lstStyle>
          <a:p>
            <a:pPr lvl="0"/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mississippi</a:t>
            </a:r>
            <a:endParaRPr lang="en-US" dirty="0"/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AE37722-10E7-9B4C-B75D-EBDF47FA01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58174" y="4772025"/>
            <a:ext cx="3095625" cy="10445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</p:txBody>
      </p:sp>
      <p:pic>
        <p:nvPicPr>
          <p:cNvPr id="18" name="Bildobjekt 17" descr="En bild som visar ritning&#10;&#10;Automatiskt genererad beskrivning">
            <a:extLst>
              <a:ext uri="{FF2B5EF4-FFF2-40B4-BE49-F238E27FC236}">
                <a16:creationId xmlns:a16="http://schemas.microsoft.com/office/drawing/2014/main" id="{6151F57D-1108-EA50-4AB2-CEE378E00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834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ullets colored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E4CB7FEE-5585-AA4F-8D07-7C34C0B92712}"/>
              </a:ext>
            </a:extLst>
          </p:cNvPr>
          <p:cNvSpPr/>
          <p:nvPr userDrawn="1"/>
        </p:nvSpPr>
        <p:spPr>
          <a:xfrm>
            <a:off x="4427516" y="1916113"/>
            <a:ext cx="3336966" cy="380566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C4203C2-425C-0146-930A-BBF5E924804E}"/>
              </a:ext>
            </a:extLst>
          </p:cNvPr>
          <p:cNvSpPr/>
          <p:nvPr userDrawn="1"/>
        </p:nvSpPr>
        <p:spPr>
          <a:xfrm>
            <a:off x="772061" y="1916113"/>
            <a:ext cx="3336966" cy="380566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51B0B884-3D9E-CA4A-B28F-6AC025A4A5FE}"/>
              </a:ext>
            </a:extLst>
          </p:cNvPr>
          <p:cNvSpPr/>
          <p:nvPr userDrawn="1"/>
        </p:nvSpPr>
        <p:spPr>
          <a:xfrm>
            <a:off x="8082973" y="1916113"/>
            <a:ext cx="3336966" cy="380566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F39F24E-A64F-094A-AD84-2AEE9AF67C05}"/>
              </a:ext>
            </a:extLst>
          </p:cNvPr>
          <p:cNvSpPr/>
          <p:nvPr userDrawn="1"/>
        </p:nvSpPr>
        <p:spPr>
          <a:xfrm>
            <a:off x="4427516" y="1916113"/>
            <a:ext cx="3336966" cy="380566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B11C0D5-0719-1C47-8190-10137C9F5D00}"/>
              </a:ext>
            </a:extLst>
          </p:cNvPr>
          <p:cNvSpPr/>
          <p:nvPr userDrawn="1"/>
        </p:nvSpPr>
        <p:spPr>
          <a:xfrm>
            <a:off x="772061" y="1916115"/>
            <a:ext cx="3336966" cy="3805662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0E87B19-FE1B-9C42-A931-B1516BB4C0A8}"/>
              </a:ext>
            </a:extLst>
          </p:cNvPr>
          <p:cNvSpPr/>
          <p:nvPr userDrawn="1"/>
        </p:nvSpPr>
        <p:spPr>
          <a:xfrm>
            <a:off x="8082973" y="1916113"/>
            <a:ext cx="3336966" cy="380566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7397" y="2052303"/>
            <a:ext cx="2880000" cy="1709668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1 </a:t>
            </a:r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7397" y="3940096"/>
            <a:ext cx="2880000" cy="1603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graph</a:t>
            </a:r>
            <a:r>
              <a:rPr lang="sv-SE" dirty="0"/>
              <a:t> or illustration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5C53ABF-1FD0-0145-97C5-E175446B7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5880" y="3940128"/>
            <a:ext cx="2880000" cy="160365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graph</a:t>
            </a:r>
            <a:r>
              <a:rPr lang="sv-SE" dirty="0"/>
              <a:t> or illustration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CCC4E7D-2653-E340-A4F7-1557BFA0E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5742" y="2052303"/>
            <a:ext cx="2880000" cy="1709668"/>
          </a:xfrm>
        </p:spPr>
        <p:txBody>
          <a:bodyPr anchor="b">
            <a:normAutofit/>
          </a:bodyPr>
          <a:lstStyle>
            <a:lvl1pPr marL="0" indent="0">
              <a:buNone/>
              <a:defRPr sz="3400" b="1" i="0">
                <a:latin typeface="Greycliff CF Heavy" pitchFamily="2" charset="77"/>
              </a:defRPr>
            </a:lvl1pPr>
          </a:lstStyle>
          <a:p>
            <a:pPr lvl="0"/>
            <a:r>
              <a:rPr lang="sv-SE" dirty="0"/>
              <a:t>2 </a:t>
            </a:r>
            <a:r>
              <a:rPr lang="sv-SE" dirty="0" err="1"/>
              <a:t>heading</a:t>
            </a:r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F3848A1-A1FA-654C-80CC-50753D8AEC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9227" y="2052303"/>
            <a:ext cx="2880000" cy="1709668"/>
          </a:xfrm>
        </p:spPr>
        <p:txBody>
          <a:bodyPr anchor="b">
            <a:normAutofit/>
          </a:bodyPr>
          <a:lstStyle>
            <a:lvl1pPr marL="0" indent="0">
              <a:buNone/>
              <a:defRPr sz="3400" b="1" i="0"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3 </a:t>
            </a:r>
            <a:r>
              <a:rPr lang="sv-SE" dirty="0" err="1"/>
              <a:t>heading</a:t>
            </a:r>
            <a:endParaRPr lang="en-US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A6895D2-11E7-F243-92B6-E52F1654B6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99499" y="3940106"/>
            <a:ext cx="2880000" cy="16035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2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sv-SE" dirty="0" err="1"/>
              <a:t>Sub-heading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graph</a:t>
            </a:r>
            <a:r>
              <a:rPr lang="sv-SE" dirty="0"/>
              <a:t> or illustration</a:t>
            </a:r>
          </a:p>
        </p:txBody>
      </p:sp>
      <p:sp>
        <p:nvSpPr>
          <p:cNvPr id="33" name="Platshållare för text 32">
            <a:extLst>
              <a:ext uri="{FF2B5EF4-FFF2-40B4-BE49-F238E27FC236}">
                <a16:creationId xmlns:a16="http://schemas.microsoft.com/office/drawing/2014/main" id="{4A0C359D-6EEF-504E-9C02-32CDDD1F3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750" y="898797"/>
            <a:ext cx="3336966" cy="557212"/>
          </a:xfr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reycliff CF Heavy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 err="1"/>
              <a:t>Section</a:t>
            </a:r>
            <a:endParaRPr lang="en-US" dirty="0"/>
          </a:p>
        </p:txBody>
      </p:sp>
      <p:pic>
        <p:nvPicPr>
          <p:cNvPr id="20" name="Bildobjekt 19" descr="En bild som visar ritning&#10;&#10;Automatiskt genererad beskrivning">
            <a:extLst>
              <a:ext uri="{FF2B5EF4-FFF2-40B4-BE49-F238E27FC236}">
                <a16:creationId xmlns:a16="http://schemas.microsoft.com/office/drawing/2014/main" id="{4DC95DEF-5403-12A0-F6CC-B1FC0A27BA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701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18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00654-EFED-D14A-B798-0573147C58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731" y="898285"/>
            <a:ext cx="5980043" cy="104013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Regular</a:t>
            </a:r>
            <a:r>
              <a:rPr lang="sv-SE" dirty="0"/>
              <a:t> </a:t>
            </a:r>
            <a:r>
              <a:rPr lang="sv-SE" dirty="0" err="1"/>
              <a:t>slide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E94CE0-94D5-BE43-A808-727F195FC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31" y="1868871"/>
            <a:ext cx="8883559" cy="894604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Preamble</a:t>
            </a:r>
            <a:r>
              <a:rPr lang="sv-SE" dirty="0"/>
              <a:t>, </a:t>
            </a:r>
            <a:r>
              <a:rPr lang="sv-SE" dirty="0" err="1"/>
              <a:t>proof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, </a:t>
            </a:r>
            <a:r>
              <a:rPr lang="sv-SE" dirty="0" err="1"/>
              <a:t>photo</a:t>
            </a:r>
            <a:r>
              <a:rPr lang="sv-SE" dirty="0"/>
              <a:t> or illustration</a:t>
            </a:r>
          </a:p>
          <a:p>
            <a:r>
              <a:rPr lang="sv-SE" dirty="0"/>
              <a:t>– </a:t>
            </a:r>
            <a:r>
              <a:rPr lang="sv-SE" dirty="0" err="1"/>
              <a:t>Avoid</a:t>
            </a:r>
            <a:r>
              <a:rPr lang="sv-SE" dirty="0"/>
              <a:t> </a:t>
            </a:r>
            <a:r>
              <a:rPr lang="sv-SE" dirty="0" err="1"/>
              <a:t>bullets</a:t>
            </a:r>
            <a:r>
              <a:rPr lang="sv-SE" dirty="0"/>
              <a:t>!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B7FF2F-F858-7B47-80F7-A34FCBB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5F61-B125-484B-A5CA-693CFB9F9CD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A1DD38-089C-0644-BED8-B3A5051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D7F2E-9E9F-174C-A69A-B789D85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F09E-8508-3A40-851B-1CAED0195E7E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51A93734-5BE8-689D-2256-6F5FD6BEB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52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9DAE4EE-B6DF-E94E-83CF-741B8A2E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622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6EC5A8B-5042-5D41-A0EC-F1160944E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4A8656-6EC3-664C-9691-9C7C6F8E6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reycliff CF" pitchFamily="2" charset="77"/>
              </a:defRPr>
            </a:lvl1pPr>
          </a:lstStyle>
          <a:p>
            <a:fld id="{11475F61-B125-484B-A5CA-693CFB9F9CD5}" type="datetimeFigureOut">
              <a:rPr lang="sv-SE" smtClean="0"/>
              <a:pPr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E073BA-91CD-8B47-8EEC-3653CCE6C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56350"/>
            <a:ext cx="5980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reycliff CF" pitchFamily="2" charset="77"/>
              </a:defRPr>
            </a:lvl1pPr>
          </a:lstStyle>
          <a:p>
            <a:r>
              <a:rPr lang="sv-SE" dirty="0" err="1"/>
              <a:t>Footer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E74FBC-E80B-CE42-8012-FDF3D28E5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3617" y="365125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reycliff CF" pitchFamily="2" charset="77"/>
              </a:defRPr>
            </a:lvl1pPr>
          </a:lstStyle>
          <a:p>
            <a:fld id="{A27DF09E-8508-3A40-851B-1CAED0195E7E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 descr="En bild som visar tänd, tecken, mörk, stor&#10;&#10;Automatiskt genererad beskrivning">
            <a:extLst>
              <a:ext uri="{FF2B5EF4-FFF2-40B4-BE49-F238E27FC236}">
                <a16:creationId xmlns:a16="http://schemas.microsoft.com/office/drawing/2014/main" id="{EF92380A-5C75-124C-B036-F8C59E2A6DE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308" y="476250"/>
            <a:ext cx="765708" cy="7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1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4" r:id="rId5"/>
    <p:sldLayoutId id="2147483705" r:id="rId6"/>
    <p:sldLayoutId id="2147483706" r:id="rId7"/>
    <p:sldLayoutId id="2147483708" r:id="rId8"/>
    <p:sldLayoutId id="2147483703" r:id="rId9"/>
    <p:sldLayoutId id="2147483713" r:id="rId10"/>
    <p:sldLayoutId id="2147483714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Greycliff CF Heav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eycliff CF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1207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  <p15:guide id="5" pos="2593" userDrawn="1">
          <p15:clr>
            <a:srgbClr val="F26B43"/>
          </p15:clr>
        </p15:guide>
        <p15:guide id="6" pos="5087" userDrawn="1">
          <p15:clr>
            <a:srgbClr val="F26B43"/>
          </p15:clr>
        </p15:guide>
        <p15:guide id="7" pos="4906" userDrawn="1">
          <p15:clr>
            <a:srgbClr val="F26B43"/>
          </p15:clr>
        </p15:guide>
        <p15:guide id="8" pos="2774" userDrawn="1">
          <p15:clr>
            <a:srgbClr val="F26B43"/>
          </p15:clr>
        </p15:guide>
        <p15:guide id="9" pos="71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.se/en/ai-transformatio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ai.se/newsletter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3.emf"/><Relationship Id="rId12" Type="http://schemas.openxmlformats.org/officeDocument/2006/relationships/hyperlink" Target="https://my.ai.s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inkedin.com/company/aisweden" TargetMode="External"/><Relationship Id="rId11" Type="http://schemas.openxmlformats.org/officeDocument/2006/relationships/image" Target="../media/image27.emf"/><Relationship Id="rId5" Type="http://schemas.openxmlformats.org/officeDocument/2006/relationships/hyperlink" Target="https://youtube.com/c/aisweden" TargetMode="External"/><Relationship Id="rId10" Type="http://schemas.openxmlformats.org/officeDocument/2006/relationships/image" Target="../media/image26.emf"/><Relationship Id="rId4" Type="http://schemas.openxmlformats.org/officeDocument/2006/relationships/hyperlink" Target="https://ai.se/" TargetMode="External"/><Relationship Id="rId9" Type="http://schemas.openxmlformats.org/officeDocument/2006/relationships/image" Target="../media/image25.svg"/><Relationship Id="rId1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ai.se/newsletter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23.emf"/><Relationship Id="rId12" Type="http://schemas.openxmlformats.org/officeDocument/2006/relationships/hyperlink" Target="https://my.ai.s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inkedin.com/company/aisweden" TargetMode="External"/><Relationship Id="rId11" Type="http://schemas.openxmlformats.org/officeDocument/2006/relationships/image" Target="../media/image27.emf"/><Relationship Id="rId5" Type="http://schemas.openxmlformats.org/officeDocument/2006/relationships/hyperlink" Target="https://youtube.com/c/aisweden" TargetMode="External"/><Relationship Id="rId10" Type="http://schemas.openxmlformats.org/officeDocument/2006/relationships/image" Target="../media/image26.emf"/><Relationship Id="rId4" Type="http://schemas.openxmlformats.org/officeDocument/2006/relationships/hyperlink" Target="https://ai.se/" TargetMode="External"/><Relationship Id="rId9" Type="http://schemas.openxmlformats.org/officeDocument/2006/relationships/image" Target="../media/image25.svg"/><Relationship Id="rId1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ai.se/newsletter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23.emf"/><Relationship Id="rId12" Type="http://schemas.openxmlformats.org/officeDocument/2006/relationships/hyperlink" Target="https://my.ai.s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inkedin.com/company/aisweden" TargetMode="External"/><Relationship Id="rId11" Type="http://schemas.openxmlformats.org/officeDocument/2006/relationships/image" Target="../media/image27.emf"/><Relationship Id="rId5" Type="http://schemas.openxmlformats.org/officeDocument/2006/relationships/hyperlink" Target="https://youtube.com/c/aisweden" TargetMode="External"/><Relationship Id="rId10" Type="http://schemas.openxmlformats.org/officeDocument/2006/relationships/image" Target="../media/image26.emf"/><Relationship Id="rId4" Type="http://schemas.openxmlformats.org/officeDocument/2006/relationships/hyperlink" Target="https://ai.se/" TargetMode="External"/><Relationship Id="rId9" Type="http://schemas.openxmlformats.org/officeDocument/2006/relationships/image" Target="../media/image25.svg"/><Relationship Id="rId1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emf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D2BD0F-44AD-97E1-532D-3738A7A1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898285"/>
            <a:ext cx="7749682" cy="1040130"/>
          </a:xfrm>
        </p:spPr>
        <p:txBody>
          <a:bodyPr/>
          <a:lstStyle/>
          <a:p>
            <a:r>
              <a:rPr lang="sv-SE" dirty="0"/>
              <a:t>Cover page/</a:t>
            </a:r>
            <a:r>
              <a:rPr lang="sv-SE" dirty="0" err="1"/>
              <a:t>Heading</a:t>
            </a:r>
            <a:r>
              <a:rPr lang="sv-SE" dirty="0"/>
              <a:t> on image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62AB64-BEF9-8CA5-803A-ACA5EF39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1916113"/>
            <a:ext cx="3349625" cy="338824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Place </a:t>
            </a:r>
            <a:r>
              <a:rPr lang="sv-SE" sz="1800" dirty="0" err="1"/>
              <a:t>suitable</a:t>
            </a:r>
            <a:r>
              <a:rPr lang="sv-SE" sz="1800" dirty="0"/>
              <a:t> </a:t>
            </a:r>
            <a:r>
              <a:rPr lang="sv-SE" sz="1800" dirty="0" err="1"/>
              <a:t>background</a:t>
            </a:r>
            <a:r>
              <a:rPr lang="sv-SE" sz="1800" dirty="0"/>
              <a:t> image on dark </a:t>
            </a:r>
            <a:r>
              <a:rPr lang="sv-SE" sz="1800" dirty="0" err="1"/>
              <a:t>background</a:t>
            </a:r>
            <a:r>
              <a:rPr lang="sv-SE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Set image </a:t>
            </a:r>
            <a:r>
              <a:rPr lang="sv-SE" sz="1800" dirty="0" err="1"/>
              <a:t>transparency</a:t>
            </a:r>
            <a:r>
              <a:rPr lang="sv-SE" sz="1800" dirty="0"/>
              <a:t> to </a:t>
            </a:r>
            <a:r>
              <a:rPr lang="sv-SE" sz="1800" dirty="0" err="1"/>
              <a:t>allow</a:t>
            </a:r>
            <a:r>
              <a:rPr lang="sv-SE" sz="1800" dirty="0"/>
              <a:t> for </a:t>
            </a:r>
            <a:r>
              <a:rPr lang="sv-SE" sz="1800" dirty="0" err="1"/>
              <a:t>white</a:t>
            </a:r>
            <a:r>
              <a:rPr lang="sv-SE" sz="1800" dirty="0"/>
              <a:t> text </a:t>
            </a:r>
            <a:br>
              <a:rPr lang="sv-SE" sz="1800" dirty="0"/>
            </a:br>
            <a:r>
              <a:rPr lang="sv-SE" sz="1800" dirty="0" err="1"/>
              <a:t>if</a:t>
            </a:r>
            <a:r>
              <a:rPr lang="sv-SE" sz="1800" dirty="0"/>
              <a:t> </a:t>
            </a:r>
            <a:r>
              <a:rPr lang="sv-SE" sz="1800" dirty="0" err="1"/>
              <a:t>possible</a:t>
            </a:r>
            <a:r>
              <a:rPr lang="sv-SE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 err="1"/>
              <a:t>Let</a:t>
            </a:r>
            <a:r>
              <a:rPr lang="sv-SE" sz="1800" dirty="0"/>
              <a:t> </a:t>
            </a:r>
            <a:r>
              <a:rPr lang="sv-SE" sz="1800" dirty="0" err="1"/>
              <a:t>yellow</a:t>
            </a:r>
            <a:r>
              <a:rPr lang="sv-SE" sz="1800" dirty="0"/>
              <a:t> logo be on </a:t>
            </a:r>
            <a:r>
              <a:rPr lang="sv-SE" sz="1800" dirty="0" err="1"/>
              <a:t>top</a:t>
            </a:r>
            <a:r>
              <a:rPr lang="sv-SE" sz="1800" dirty="0"/>
              <a:t>. </a:t>
            </a:r>
            <a:r>
              <a:rPr lang="sv-SE" sz="1800" dirty="0" err="1"/>
              <a:t>Shift</a:t>
            </a:r>
            <a:r>
              <a:rPr lang="sv-SE" sz="1800" dirty="0"/>
              <a:t> for dark logo </a:t>
            </a:r>
            <a:r>
              <a:rPr lang="sv-SE" sz="1800" dirty="0" err="1"/>
              <a:t>if</a:t>
            </a:r>
            <a:r>
              <a:rPr lang="sv-SE" sz="1800" dirty="0"/>
              <a:t> image </a:t>
            </a:r>
            <a:br>
              <a:rPr lang="sv-SE" sz="1800" dirty="0"/>
            </a:br>
            <a:r>
              <a:rPr lang="sv-SE" sz="1800" dirty="0"/>
              <a:t>is </a:t>
            </a:r>
            <a:r>
              <a:rPr lang="sv-SE" sz="1800" dirty="0" err="1"/>
              <a:t>light</a:t>
            </a:r>
            <a:r>
              <a:rPr lang="sv-SE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Images: </a:t>
            </a:r>
            <a:r>
              <a:rPr lang="sv-SE" sz="1800" dirty="0" err="1"/>
              <a:t>Preferably</a:t>
            </a:r>
            <a:r>
              <a:rPr lang="sv-SE" sz="1800" dirty="0"/>
              <a:t> </a:t>
            </a:r>
            <a:r>
              <a:rPr lang="sv-SE" sz="1800" dirty="0" err="1"/>
              <a:t>explore</a:t>
            </a:r>
            <a:r>
              <a:rPr lang="sv-SE" sz="1800" dirty="0"/>
              <a:t> </a:t>
            </a:r>
            <a:r>
              <a:rPr lang="sv-SE" sz="1800" dirty="0" err="1"/>
              <a:t>our</a:t>
            </a:r>
            <a:r>
              <a:rPr lang="sv-SE" sz="1800" dirty="0"/>
              <a:t> </a:t>
            </a:r>
            <a:r>
              <a:rPr lang="sv-SE" sz="1800" dirty="0" err="1"/>
              <a:t>dropbox</a:t>
            </a:r>
            <a:r>
              <a:rPr lang="sv-SE" sz="1800" dirty="0"/>
              <a:t> or </a:t>
            </a:r>
            <a:r>
              <a:rPr lang="sv-SE" sz="1800" dirty="0" err="1"/>
              <a:t>use</a:t>
            </a:r>
            <a:r>
              <a:rPr lang="sv-SE" sz="1800" dirty="0"/>
              <a:t> images from </a:t>
            </a:r>
            <a:r>
              <a:rPr lang="sv-SE" sz="1800" dirty="0" err="1"/>
              <a:t>this</a:t>
            </a:r>
            <a:r>
              <a:rPr lang="sv-SE" sz="1800" dirty="0"/>
              <a:t> template </a:t>
            </a:r>
          </a:p>
          <a:p>
            <a:endParaRPr lang="sv-SE" sz="1800" dirty="0"/>
          </a:p>
          <a:p>
            <a:r>
              <a:rPr lang="sv-SE" sz="1800" b="1" dirty="0">
                <a:latin typeface="Greycliff CF Heavy" pitchFamily="2" charset="77"/>
              </a:rPr>
              <a:t>Layout: </a:t>
            </a:r>
            <a:r>
              <a:rPr lang="sv-SE" sz="1800" b="1" dirty="0" err="1">
                <a:latin typeface="Greycliff CF Heavy" pitchFamily="2" charset="77"/>
              </a:rPr>
              <a:t>Header</a:t>
            </a:r>
            <a:endParaRPr lang="sv-SE" sz="1800" b="1" dirty="0">
              <a:latin typeface="Greycliff CF Heavy" pitchFamily="2" charset="77"/>
            </a:endParaRPr>
          </a:p>
        </p:txBody>
      </p:sp>
      <p:sp>
        <p:nvSpPr>
          <p:cNvPr id="7" name="Underrubrik 4">
            <a:extLst>
              <a:ext uri="{FF2B5EF4-FFF2-40B4-BE49-F238E27FC236}">
                <a16:creationId xmlns:a16="http://schemas.microsoft.com/office/drawing/2014/main" id="{EE92DF97-330C-473D-77C2-F95BAC4E0288}"/>
              </a:ext>
            </a:extLst>
          </p:cNvPr>
          <p:cNvSpPr txBox="1">
            <a:spLocks/>
          </p:cNvSpPr>
          <p:nvPr/>
        </p:nvSpPr>
        <p:spPr>
          <a:xfrm>
            <a:off x="4403725" y="1916113"/>
            <a:ext cx="3384550" cy="338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sz="1800" dirty="0" err="1"/>
              <a:t>You</a:t>
            </a:r>
            <a:r>
              <a:rPr lang="sv-SE" sz="1800" dirty="0"/>
              <a:t> </a:t>
            </a:r>
            <a:r>
              <a:rPr lang="sv-SE" sz="1800" dirty="0" err="1"/>
              <a:t>can</a:t>
            </a:r>
            <a:r>
              <a:rPr lang="sv-SE" sz="1800" dirty="0"/>
              <a:t> </a:t>
            </a:r>
            <a:r>
              <a:rPr lang="sv-SE" sz="1800" dirty="0" err="1"/>
              <a:t>use</a:t>
            </a:r>
            <a:r>
              <a:rPr lang="sv-SE" sz="1800" dirty="0"/>
              <a:t> </a:t>
            </a:r>
            <a:r>
              <a:rPr lang="sv-SE" sz="1800" dirty="0" err="1"/>
              <a:t>one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the corner </a:t>
            </a:r>
            <a:r>
              <a:rPr lang="sv-SE" sz="1800" dirty="0" err="1"/>
              <a:t>patterns</a:t>
            </a:r>
            <a:r>
              <a:rPr lang="sv-SE" sz="1800" dirty="0"/>
              <a:t> on </a:t>
            </a:r>
            <a:r>
              <a:rPr lang="sv-SE" sz="1800" dirty="0" err="1"/>
              <a:t>top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an image. </a:t>
            </a:r>
            <a:r>
              <a:rPr lang="sv-SE" sz="1800" dirty="0" err="1"/>
              <a:t>See</a:t>
            </a:r>
            <a:r>
              <a:rPr lang="sv-SE" sz="1800" dirty="0"/>
              <a:t> </a:t>
            </a:r>
            <a:r>
              <a:rPr lang="sv-SE" sz="1800" dirty="0" err="1"/>
              <a:t>slide</a:t>
            </a:r>
            <a:r>
              <a:rPr lang="sv-SE" sz="1800" dirty="0"/>
              <a:t> 6-7 and 31-36 for </a:t>
            </a:r>
            <a:r>
              <a:rPr lang="sv-SE" sz="1800" dirty="0" err="1"/>
              <a:t>examples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3976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06F963-68EF-AA49-B3C8-C293C759E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084" y="4569850"/>
            <a:ext cx="3977690" cy="1040130"/>
          </a:xfrm>
        </p:spPr>
        <p:txBody>
          <a:bodyPr/>
          <a:lstStyle/>
          <a:p>
            <a:r>
              <a:rPr lang="sv-SE" sz="4800" dirty="0" err="1">
                <a:solidFill>
                  <a:schemeClr val="bg1"/>
                </a:solidFill>
              </a:rPr>
              <a:t>Heading</a:t>
            </a:r>
            <a:r>
              <a:rPr lang="sv-SE" sz="4800" dirty="0">
                <a:solidFill>
                  <a:schemeClr val="bg1"/>
                </a:solidFill>
              </a:rPr>
              <a:t> on image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4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0354810-5448-2485-1A95-5955A5749FF6}"/>
              </a:ext>
            </a:extLst>
          </p:cNvPr>
          <p:cNvSpPr txBox="1">
            <a:spLocks/>
          </p:cNvSpPr>
          <p:nvPr/>
        </p:nvSpPr>
        <p:spPr>
          <a:xfrm>
            <a:off x="1135084" y="1089230"/>
            <a:ext cx="3977690" cy="10401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3200" rIns="90000" bIns="432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sv-SE" sz="4800" dirty="0" err="1"/>
              <a:t>Heading</a:t>
            </a:r>
            <a:r>
              <a:rPr lang="sv-SE" sz="4800" dirty="0"/>
              <a:t> on image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3218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7512EB-0DFA-9347-84BD-F9C343C0E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Big </a:t>
            </a:r>
            <a:r>
              <a:rPr lang="sv-SE" dirty="0" err="1"/>
              <a:t>heading</a:t>
            </a:r>
            <a:endParaRPr lang="en-US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BF6F8EDC-BB85-3B4B-A670-7931C9DD8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1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objekt 35">
            <a:extLst>
              <a:ext uri="{FF2B5EF4-FFF2-40B4-BE49-F238E27FC236}">
                <a16:creationId xmlns:a16="http://schemas.microsoft.com/office/drawing/2014/main" id="{31358E6E-8D8F-326D-72B3-0923F5278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" t="7202" r="17911" b="7202"/>
          <a:stretch/>
        </p:blipFill>
        <p:spPr>
          <a:xfrm>
            <a:off x="7905572" y="1"/>
            <a:ext cx="4300496" cy="6857999"/>
          </a:xfrm>
          <a:prstGeom prst="rect">
            <a:avLst/>
          </a:prstGeom>
        </p:spPr>
      </p:pic>
      <p:sp>
        <p:nvSpPr>
          <p:cNvPr id="9" name="Platshållare för text 71">
            <a:extLst>
              <a:ext uri="{FF2B5EF4-FFF2-40B4-BE49-F238E27FC236}">
                <a16:creationId xmlns:a16="http://schemas.microsoft.com/office/drawing/2014/main" id="{9AD8E345-4C12-B646-8677-C06353DA18EC}"/>
              </a:ext>
            </a:extLst>
          </p:cNvPr>
          <p:cNvSpPr txBox="1">
            <a:spLocks/>
          </p:cNvSpPr>
          <p:nvPr/>
        </p:nvSpPr>
        <p:spPr>
          <a:xfrm>
            <a:off x="664649" y="897837"/>
            <a:ext cx="9022276" cy="778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dirty="0"/>
              <a:t>Heading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Greycliff CF Heavy" pitchFamily="2" charset="77"/>
              <a:ea typeface="+mn-ea"/>
              <a:cs typeface="+mn-cs"/>
              <a:sym typeface="Arial"/>
            </a:endParaRP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B1EA4591-D405-CF4C-99D1-349EA065758B}"/>
              </a:ext>
            </a:extLst>
          </p:cNvPr>
          <p:cNvGrpSpPr/>
          <p:nvPr/>
        </p:nvGrpSpPr>
        <p:grpSpPr>
          <a:xfrm>
            <a:off x="998489" y="2078476"/>
            <a:ext cx="3201340" cy="1179454"/>
            <a:chOff x="858595" y="2495989"/>
            <a:chExt cx="3201340" cy="1179454"/>
          </a:xfrm>
        </p:grpSpPr>
        <p:sp>
          <p:nvSpPr>
            <p:cNvPr id="13" name="Platshållare för text 8">
              <a:extLst>
                <a:ext uri="{FF2B5EF4-FFF2-40B4-BE49-F238E27FC236}">
                  <a16:creationId xmlns:a16="http://schemas.microsoft.com/office/drawing/2014/main" id="{E2E3238C-1F05-974D-AEF3-67FC1DF82D03}"/>
                </a:ext>
              </a:extLst>
            </p:cNvPr>
            <p:cNvSpPr txBox="1">
              <a:spLocks/>
            </p:cNvSpPr>
            <p:nvPr/>
          </p:nvSpPr>
          <p:spPr>
            <a:xfrm>
              <a:off x="858596" y="2495989"/>
              <a:ext cx="3201339" cy="78549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2400" dirty="0">
                  <a:solidFill>
                    <a:srgbClr val="FFFDF9"/>
                  </a:solidFill>
                  <a:sym typeface="Arial"/>
                </a:rPr>
                <a:t>Lorem ipsum</a:t>
              </a:r>
              <a:endPara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5C8D87-45B4-7C41-9DEB-32CBC37CD58D}"/>
                </a:ext>
              </a:extLst>
            </p:cNvPr>
            <p:cNvSpPr txBox="1"/>
            <p:nvPr/>
          </p:nvSpPr>
          <p:spPr>
            <a:xfrm>
              <a:off x="858595" y="2936779"/>
              <a:ext cx="30366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FDF9"/>
                  </a:solidFill>
                  <a:latin typeface="Greycliff CF" pitchFamily="2" charset="77"/>
                  <a:sym typeface="Arial"/>
                </a:rPr>
                <a:t>Lorem ipsum dolor sit amet, consectetuer adipiscing elit. Maecenas porttitor congue massa. </a:t>
              </a:r>
              <a:endParaRPr lang="en-US" sz="1400" dirty="0">
                <a:latin typeface="Greycliff CF" pitchFamily="2" charset="77"/>
              </a:endParaRPr>
            </a:p>
          </p:txBody>
        </p:sp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8E9B2FA2-75EB-DC46-A178-F95E19801F0C}"/>
              </a:ext>
            </a:extLst>
          </p:cNvPr>
          <p:cNvGrpSpPr/>
          <p:nvPr/>
        </p:nvGrpSpPr>
        <p:grpSpPr>
          <a:xfrm>
            <a:off x="4621701" y="2060758"/>
            <a:ext cx="2890258" cy="1274590"/>
            <a:chOff x="4392823" y="2419980"/>
            <a:chExt cx="2890258" cy="1274590"/>
          </a:xfrm>
        </p:grpSpPr>
        <p:sp>
          <p:nvSpPr>
            <p:cNvPr id="16" name="Platshållare för text 8">
              <a:extLst>
                <a:ext uri="{FF2B5EF4-FFF2-40B4-BE49-F238E27FC236}">
                  <a16:creationId xmlns:a16="http://schemas.microsoft.com/office/drawing/2014/main" id="{D4806326-2463-974F-86BF-B5FE066CE4B6}"/>
                </a:ext>
              </a:extLst>
            </p:cNvPr>
            <p:cNvSpPr txBox="1">
              <a:spLocks/>
            </p:cNvSpPr>
            <p:nvPr/>
          </p:nvSpPr>
          <p:spPr>
            <a:xfrm>
              <a:off x="4392823" y="2419980"/>
              <a:ext cx="2148441" cy="730423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2400" dirty="0">
                  <a:solidFill>
                    <a:srgbClr val="FFFDF9"/>
                  </a:solidFill>
                </a:rPr>
                <a:t>Maecenas porttitor</a:t>
              </a:r>
              <a:endPara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5D3F68-1874-414C-BBE8-F69E3ED76544}"/>
                </a:ext>
              </a:extLst>
            </p:cNvPr>
            <p:cNvSpPr txBox="1"/>
            <p:nvPr/>
          </p:nvSpPr>
          <p:spPr>
            <a:xfrm>
              <a:off x="4392823" y="3171350"/>
              <a:ext cx="289025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DF9"/>
                  </a:solidFill>
                  <a:latin typeface="Greycliff CF" pitchFamily="2" charset="77"/>
                </a:rPr>
                <a:t>Nunc viverra imperdiet enim. Fusce est. Vivamus a tellus.</a:t>
              </a:r>
            </a:p>
          </p:txBody>
        </p:sp>
      </p:grpSp>
      <p:sp>
        <p:nvSpPr>
          <p:cNvPr id="22" name="Platshållare för text 8">
            <a:extLst>
              <a:ext uri="{FF2B5EF4-FFF2-40B4-BE49-F238E27FC236}">
                <a16:creationId xmlns:a16="http://schemas.microsoft.com/office/drawing/2014/main" id="{4383E135-4F9F-EE41-A003-6A2DE7D8A358}"/>
              </a:ext>
            </a:extLst>
          </p:cNvPr>
          <p:cNvSpPr txBox="1">
            <a:spLocks/>
          </p:cNvSpPr>
          <p:nvPr/>
        </p:nvSpPr>
        <p:spPr>
          <a:xfrm>
            <a:off x="998491" y="4140243"/>
            <a:ext cx="3061292" cy="48873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400" dirty="0">
                <a:solidFill>
                  <a:srgbClr val="FFFDF9"/>
                </a:solidFill>
                <a:sym typeface="Arial"/>
              </a:rPr>
              <a:t>Lectus malesuada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D11B67-EFAC-0749-BF69-38E5150C9817}"/>
              </a:ext>
            </a:extLst>
          </p:cNvPr>
          <p:cNvSpPr txBox="1"/>
          <p:nvPr/>
        </p:nvSpPr>
        <p:spPr>
          <a:xfrm>
            <a:off x="998489" y="4594470"/>
            <a:ext cx="30768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DF9"/>
                </a:solidFill>
                <a:latin typeface="Greycliff CF" pitchFamily="2" charset="77"/>
              </a:rPr>
              <a:t>Fusce posuere, magna sed pulvinar ultricies, purus lectus malesuada libero, sit amet commodo magna eros quis urna.</a:t>
            </a:r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94A49DDA-A6B0-494F-80AA-8B1F79993813}"/>
              </a:ext>
            </a:extLst>
          </p:cNvPr>
          <p:cNvSpPr txBox="1">
            <a:spLocks/>
          </p:cNvSpPr>
          <p:nvPr/>
        </p:nvSpPr>
        <p:spPr>
          <a:xfrm>
            <a:off x="4591218" y="4176819"/>
            <a:ext cx="3475767" cy="4521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400" dirty="0">
                <a:solidFill>
                  <a:srgbClr val="FFFDF9"/>
                </a:solidFill>
                <a:sym typeface="Arial"/>
              </a:rPr>
              <a:t>Lorem ipsum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1" name="Platshållare för text 71">
            <a:extLst>
              <a:ext uri="{FF2B5EF4-FFF2-40B4-BE49-F238E27FC236}">
                <a16:creationId xmlns:a16="http://schemas.microsoft.com/office/drawing/2014/main" id="{7A653689-1D6F-D843-BDF7-1DB4B987E3EB}"/>
              </a:ext>
            </a:extLst>
          </p:cNvPr>
          <p:cNvSpPr txBox="1">
            <a:spLocks/>
          </p:cNvSpPr>
          <p:nvPr/>
        </p:nvSpPr>
        <p:spPr>
          <a:xfrm>
            <a:off x="664651" y="1536192"/>
            <a:ext cx="6623111" cy="540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0" dirty="0">
              <a:latin typeface="Greycliff CF" pitchFamily="2" charset="77"/>
            </a:endParaRPr>
          </a:p>
        </p:txBody>
      </p:sp>
      <p:cxnSp>
        <p:nvCxnSpPr>
          <p:cNvPr id="30" name="Rak 29">
            <a:extLst>
              <a:ext uri="{FF2B5EF4-FFF2-40B4-BE49-F238E27FC236}">
                <a16:creationId xmlns:a16="http://schemas.microsoft.com/office/drawing/2014/main" id="{AE46CBE2-E145-4649-8221-D226A99C93BB}"/>
              </a:ext>
            </a:extLst>
          </p:cNvPr>
          <p:cNvCxnSpPr>
            <a:cxnSpLocks/>
          </p:cNvCxnSpPr>
          <p:nvPr/>
        </p:nvCxnSpPr>
        <p:spPr>
          <a:xfrm>
            <a:off x="805495" y="2053743"/>
            <a:ext cx="0" cy="143167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8D9A8DFB-1133-6444-B907-77DE35F1BE43}"/>
              </a:ext>
            </a:extLst>
          </p:cNvPr>
          <p:cNvCxnSpPr>
            <a:cxnSpLocks/>
          </p:cNvCxnSpPr>
          <p:nvPr/>
        </p:nvCxnSpPr>
        <p:spPr>
          <a:xfrm>
            <a:off x="4428705" y="2053743"/>
            <a:ext cx="0" cy="143167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33">
            <a:extLst>
              <a:ext uri="{FF2B5EF4-FFF2-40B4-BE49-F238E27FC236}">
                <a16:creationId xmlns:a16="http://schemas.microsoft.com/office/drawing/2014/main" id="{F19C75BE-3EAC-7F4D-B1AB-2DD730D75E4F}"/>
              </a:ext>
            </a:extLst>
          </p:cNvPr>
          <p:cNvCxnSpPr>
            <a:cxnSpLocks/>
          </p:cNvCxnSpPr>
          <p:nvPr/>
        </p:nvCxnSpPr>
        <p:spPr>
          <a:xfrm>
            <a:off x="805495" y="4224917"/>
            <a:ext cx="0" cy="14739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36">
            <a:extLst>
              <a:ext uri="{FF2B5EF4-FFF2-40B4-BE49-F238E27FC236}">
                <a16:creationId xmlns:a16="http://schemas.microsoft.com/office/drawing/2014/main" id="{5CB72046-E5CA-D247-B15A-A172F0EBA487}"/>
              </a:ext>
            </a:extLst>
          </p:cNvPr>
          <p:cNvCxnSpPr>
            <a:cxnSpLocks/>
          </p:cNvCxnSpPr>
          <p:nvPr/>
        </p:nvCxnSpPr>
        <p:spPr>
          <a:xfrm>
            <a:off x="4428705" y="4224917"/>
            <a:ext cx="0" cy="14739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2">
            <a:extLst>
              <a:ext uri="{FF2B5EF4-FFF2-40B4-BE49-F238E27FC236}">
                <a16:creationId xmlns:a16="http://schemas.microsoft.com/office/drawing/2014/main" id="{7039B8A9-A850-F8AD-4B17-FE7B124954A7}"/>
              </a:ext>
            </a:extLst>
          </p:cNvPr>
          <p:cNvSpPr txBox="1"/>
          <p:nvPr/>
        </p:nvSpPr>
        <p:spPr>
          <a:xfrm>
            <a:off x="4621698" y="4594470"/>
            <a:ext cx="307681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DF9"/>
                </a:solidFill>
                <a:latin typeface="Greycliff CF" pitchFamily="2" charset="77"/>
              </a:rPr>
              <a:t>Pellentesque habitant morbi tristique senectus et netus et malesuada fames ac turpis egestas. Proin pharetra nonummy pede. Mauris et orci.</a:t>
            </a:r>
          </a:p>
        </p:txBody>
      </p:sp>
      <p:pic>
        <p:nvPicPr>
          <p:cNvPr id="21" name="Bildobjekt 20" descr="En bild som visar tänd, tecken, mörk, stor&#10;&#10;Automatiskt genererad beskrivning">
            <a:extLst>
              <a:ext uri="{FF2B5EF4-FFF2-40B4-BE49-F238E27FC236}">
                <a16:creationId xmlns:a16="http://schemas.microsoft.com/office/drawing/2014/main" id="{08109A66-BA8D-3708-68B3-4897C5E50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308" y="476250"/>
            <a:ext cx="765708" cy="7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33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mörk&#10;&#10;Automatiskt genererad beskrivning">
            <a:extLst>
              <a:ext uri="{FF2B5EF4-FFF2-40B4-BE49-F238E27FC236}">
                <a16:creationId xmlns:a16="http://schemas.microsoft.com/office/drawing/2014/main" id="{1B4CCE2F-CE97-FA95-EE94-F2E597B9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34000" y="0"/>
            <a:ext cx="6858000" cy="6858000"/>
          </a:xfrm>
          <a:prstGeom prst="rect">
            <a:avLst/>
          </a:prstGeom>
        </p:spPr>
      </p:pic>
      <p:sp>
        <p:nvSpPr>
          <p:cNvPr id="20" name="Rubrik 1">
            <a:extLst>
              <a:ext uri="{FF2B5EF4-FFF2-40B4-BE49-F238E27FC236}">
                <a16:creationId xmlns:a16="http://schemas.microsoft.com/office/drawing/2014/main" id="{FCAACA98-88CC-E94B-97E4-F21BD22CFFA1}"/>
              </a:ext>
            </a:extLst>
          </p:cNvPr>
          <p:cNvSpPr txBox="1">
            <a:spLocks/>
          </p:cNvSpPr>
          <p:nvPr/>
        </p:nvSpPr>
        <p:spPr>
          <a:xfrm>
            <a:off x="6163637" y="4138155"/>
            <a:ext cx="4289652" cy="4869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0" i="0" kern="1200" dirty="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en-US" sz="3000" b="1" u="none" strike="noStrike" kern="120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sym typeface="Arial"/>
              </a:rPr>
              <a:t>Lorem ipsum</a:t>
            </a:r>
            <a:endParaRPr lang="en-US" sz="3000" b="1" dirty="0">
              <a:solidFill>
                <a:srgbClr val="FFFDF9"/>
              </a:solidFill>
              <a:sym typeface="Arial"/>
            </a:endParaRPr>
          </a:p>
        </p:txBody>
      </p:sp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B7AD1318-580E-0A42-8818-056E930B41A1}"/>
              </a:ext>
            </a:extLst>
          </p:cNvPr>
          <p:cNvSpPr txBox="1">
            <a:spLocks/>
          </p:cNvSpPr>
          <p:nvPr/>
        </p:nvSpPr>
        <p:spPr>
          <a:xfrm>
            <a:off x="993730" y="4138155"/>
            <a:ext cx="4673947" cy="8769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200" dirty="0">
                <a:solidFill>
                  <a:srgbClr val="FFFDF9"/>
                </a:solidFill>
              </a:rPr>
              <a:t>Lectus malesuada</a:t>
            </a:r>
          </a:p>
        </p:txBody>
      </p:sp>
      <p:sp>
        <p:nvSpPr>
          <p:cNvPr id="27" name="Google Shape;141;p1">
            <a:extLst>
              <a:ext uri="{FF2B5EF4-FFF2-40B4-BE49-F238E27FC236}">
                <a16:creationId xmlns:a16="http://schemas.microsoft.com/office/drawing/2014/main" id="{EB51B602-6969-9240-8E31-456BAEEB52EE}"/>
              </a:ext>
            </a:extLst>
          </p:cNvPr>
          <p:cNvSpPr txBox="1">
            <a:spLocks/>
          </p:cNvSpPr>
          <p:nvPr/>
        </p:nvSpPr>
        <p:spPr>
          <a:xfrm>
            <a:off x="662355" y="904224"/>
            <a:ext cx="4750040" cy="7613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3200" rIns="90000" bIns="432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 cap="all" baseline="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000" b="0" cap="none" dirty="0">
                <a:latin typeface="Greycliff CF Heavy"/>
              </a:rPr>
              <a:t>Lorem ipsum?</a:t>
            </a:r>
            <a:endParaRPr lang="sv-SE" sz="4000" b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916812-2244-BB4B-8031-1B3B877FADB5}"/>
              </a:ext>
            </a:extLst>
          </p:cNvPr>
          <p:cNvSpPr txBox="1"/>
          <p:nvPr/>
        </p:nvSpPr>
        <p:spPr>
          <a:xfrm>
            <a:off x="978473" y="4644550"/>
            <a:ext cx="4457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DF9"/>
                </a:solidFill>
                <a:latin typeface="Greycliff CF" pitchFamily="2" charset="77"/>
              </a:rPr>
              <a:t>Pellentesque habitant morbi tristique senectus et netus et malesuada fames ac turpis egestas. Proin pharetra nonummy pede. Mauris et orci.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A1672F-11BA-0F43-93E8-4F2A3D2D9082}"/>
              </a:ext>
            </a:extLst>
          </p:cNvPr>
          <p:cNvSpPr txBox="1"/>
          <p:nvPr/>
        </p:nvSpPr>
        <p:spPr>
          <a:xfrm>
            <a:off x="6163636" y="4600391"/>
            <a:ext cx="3863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DF9"/>
                </a:solidFill>
                <a:latin typeface="Greycliff CF" pitchFamily="2" charset="77"/>
              </a:rPr>
              <a:t>Pellentesque habitant morbi tristique senectus et netus et malesuada fames ac turpis egestas. Proin pharetra nonummy pede. Mauris et orci.</a:t>
            </a:r>
          </a:p>
        </p:txBody>
      </p:sp>
      <p:sp>
        <p:nvSpPr>
          <p:cNvPr id="31" name="Rubrik 1">
            <a:extLst>
              <a:ext uri="{FF2B5EF4-FFF2-40B4-BE49-F238E27FC236}">
                <a16:creationId xmlns:a16="http://schemas.microsoft.com/office/drawing/2014/main" id="{FBCF6097-D285-8149-95BE-9CE4B89AE25B}"/>
              </a:ext>
            </a:extLst>
          </p:cNvPr>
          <p:cNvSpPr txBox="1">
            <a:spLocks/>
          </p:cNvSpPr>
          <p:nvPr/>
        </p:nvSpPr>
        <p:spPr>
          <a:xfrm>
            <a:off x="6163637" y="2056692"/>
            <a:ext cx="3683747" cy="4869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0" i="0" kern="1200" dirty="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rgbClr val="FFFDF9"/>
                </a:solidFill>
              </a:rPr>
              <a:t>Lectus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B7FEAE-B181-B243-B0E4-9A6875E6882F}"/>
              </a:ext>
            </a:extLst>
          </p:cNvPr>
          <p:cNvSpPr txBox="1"/>
          <p:nvPr/>
        </p:nvSpPr>
        <p:spPr>
          <a:xfrm>
            <a:off x="6163637" y="2508784"/>
            <a:ext cx="3683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DF9"/>
                </a:solidFill>
                <a:latin typeface="Greycliff CF" pitchFamily="2" charset="77"/>
              </a:rPr>
              <a:t>Lorem ipsum dolor sit amet, consectetuer adipiscing elit. Maecenas porttitor congue massa. </a:t>
            </a:r>
            <a:endParaRPr lang="en-US" sz="1600" kern="1200" dirty="0">
              <a:solidFill>
                <a:srgbClr val="FFFDF9"/>
              </a:solidFill>
              <a:latin typeface="Greycliff CF" pitchFamily="2" charset="77"/>
            </a:endParaRPr>
          </a:p>
        </p:txBody>
      </p:sp>
      <p:sp>
        <p:nvSpPr>
          <p:cNvPr id="34" name="Rubrik 1">
            <a:extLst>
              <a:ext uri="{FF2B5EF4-FFF2-40B4-BE49-F238E27FC236}">
                <a16:creationId xmlns:a16="http://schemas.microsoft.com/office/drawing/2014/main" id="{D42C7FA7-214D-A54E-B4D2-271ABCB2254E}"/>
              </a:ext>
            </a:extLst>
          </p:cNvPr>
          <p:cNvSpPr txBox="1">
            <a:spLocks/>
          </p:cNvSpPr>
          <p:nvPr/>
        </p:nvSpPr>
        <p:spPr>
          <a:xfrm>
            <a:off x="963483" y="2056692"/>
            <a:ext cx="3534987" cy="4869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0" i="0" kern="1200" dirty="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en-US" sz="3000" b="1" u="none" strike="noStrike" kern="120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sym typeface="Arial"/>
              </a:rPr>
              <a:t>Lorem ipsum</a:t>
            </a:r>
            <a:endParaRPr lang="en-US" sz="3000" b="1" dirty="0">
              <a:solidFill>
                <a:srgbClr val="FFFDF9"/>
              </a:solidFill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A98CFE-A81D-7F4A-82D3-B5FFE1091BBC}"/>
              </a:ext>
            </a:extLst>
          </p:cNvPr>
          <p:cNvSpPr txBox="1"/>
          <p:nvPr/>
        </p:nvSpPr>
        <p:spPr>
          <a:xfrm>
            <a:off x="963483" y="2508784"/>
            <a:ext cx="3794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DF9"/>
                </a:solidFill>
                <a:latin typeface="Greycliff CF" pitchFamily="2" charset="77"/>
                <a:sym typeface="Arial"/>
              </a:rPr>
              <a:t>Lorem ipsum dolor sit amet, consectetuer adipiscing elit. Maecenas porttitor congue massa.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Greycliff CF" pitchFamily="2" charset="77"/>
              <a:ea typeface="+mn-ea"/>
              <a:cs typeface="+mn-cs"/>
              <a:sym typeface="Arial"/>
            </a:endParaRPr>
          </a:p>
        </p:txBody>
      </p:sp>
      <p:cxnSp>
        <p:nvCxnSpPr>
          <p:cNvPr id="3" name="Rak 2">
            <a:extLst>
              <a:ext uri="{FF2B5EF4-FFF2-40B4-BE49-F238E27FC236}">
                <a16:creationId xmlns:a16="http://schemas.microsoft.com/office/drawing/2014/main" id="{4D406217-2395-AB40-B81E-D2082C20E65E}"/>
              </a:ext>
            </a:extLst>
          </p:cNvPr>
          <p:cNvCxnSpPr/>
          <p:nvPr/>
        </p:nvCxnSpPr>
        <p:spPr>
          <a:xfrm>
            <a:off x="807072" y="2056692"/>
            <a:ext cx="0" cy="128308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20">
            <a:extLst>
              <a:ext uri="{FF2B5EF4-FFF2-40B4-BE49-F238E27FC236}">
                <a16:creationId xmlns:a16="http://schemas.microsoft.com/office/drawing/2014/main" id="{BBB25037-0076-9242-B0A5-AD35AF6D972D}"/>
              </a:ext>
            </a:extLst>
          </p:cNvPr>
          <p:cNvCxnSpPr>
            <a:cxnSpLocks/>
          </p:cNvCxnSpPr>
          <p:nvPr/>
        </p:nvCxnSpPr>
        <p:spPr>
          <a:xfrm>
            <a:off x="807072" y="4138155"/>
            <a:ext cx="0" cy="16774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>
            <a:extLst>
              <a:ext uri="{FF2B5EF4-FFF2-40B4-BE49-F238E27FC236}">
                <a16:creationId xmlns:a16="http://schemas.microsoft.com/office/drawing/2014/main" id="{C0EC388C-6310-C64F-B887-66B26A224238}"/>
              </a:ext>
            </a:extLst>
          </p:cNvPr>
          <p:cNvCxnSpPr/>
          <p:nvPr/>
        </p:nvCxnSpPr>
        <p:spPr>
          <a:xfrm>
            <a:off x="6036102" y="2056692"/>
            <a:ext cx="0" cy="128308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>
            <a:extLst>
              <a:ext uri="{FF2B5EF4-FFF2-40B4-BE49-F238E27FC236}">
                <a16:creationId xmlns:a16="http://schemas.microsoft.com/office/drawing/2014/main" id="{8824760B-8135-7D44-85D9-F76A40958CEC}"/>
              </a:ext>
            </a:extLst>
          </p:cNvPr>
          <p:cNvCxnSpPr>
            <a:cxnSpLocks/>
          </p:cNvCxnSpPr>
          <p:nvPr/>
        </p:nvCxnSpPr>
        <p:spPr>
          <a:xfrm>
            <a:off x="6012038" y="4138155"/>
            <a:ext cx="24064" cy="159330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objekt 23" descr="En bild som visar ritning&#10;&#10;Automatiskt genererad beskrivning">
            <a:extLst>
              <a:ext uri="{FF2B5EF4-FFF2-40B4-BE49-F238E27FC236}">
                <a16:creationId xmlns:a16="http://schemas.microsoft.com/office/drawing/2014/main" id="{0673D0B1-37C6-689D-C570-31AD6537F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594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1B4CCE2F-CE97-FA95-EE94-F2E597B9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0" y="10536"/>
            <a:ext cx="6858000" cy="6858000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B7AD1318-580E-0A42-8818-056E930B41A1}"/>
              </a:ext>
            </a:extLst>
          </p:cNvPr>
          <p:cNvSpPr txBox="1">
            <a:spLocks/>
          </p:cNvSpPr>
          <p:nvPr/>
        </p:nvSpPr>
        <p:spPr>
          <a:xfrm>
            <a:off x="993730" y="4138155"/>
            <a:ext cx="4673947" cy="8769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200" dirty="0">
                <a:solidFill>
                  <a:srgbClr val="FFFDF9"/>
                </a:solidFill>
              </a:rPr>
              <a:t>Lectus malesuada</a:t>
            </a:r>
          </a:p>
        </p:txBody>
      </p:sp>
      <p:sp>
        <p:nvSpPr>
          <p:cNvPr id="27" name="Google Shape;141;p1">
            <a:extLst>
              <a:ext uri="{FF2B5EF4-FFF2-40B4-BE49-F238E27FC236}">
                <a16:creationId xmlns:a16="http://schemas.microsoft.com/office/drawing/2014/main" id="{EB51B602-6969-9240-8E31-456BAEEB52EE}"/>
              </a:ext>
            </a:extLst>
          </p:cNvPr>
          <p:cNvSpPr txBox="1">
            <a:spLocks/>
          </p:cNvSpPr>
          <p:nvPr/>
        </p:nvSpPr>
        <p:spPr>
          <a:xfrm>
            <a:off x="662355" y="904224"/>
            <a:ext cx="4750040" cy="7613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3200" rIns="90000" bIns="432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 cap="all" baseline="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000" b="0" cap="none" dirty="0">
                <a:latin typeface="Greycliff CF Heavy"/>
              </a:rPr>
              <a:t>Lorem ipsum?</a:t>
            </a:r>
            <a:endParaRPr lang="sv-SE" sz="4000" b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916812-2244-BB4B-8031-1B3B877FADB5}"/>
              </a:ext>
            </a:extLst>
          </p:cNvPr>
          <p:cNvSpPr txBox="1"/>
          <p:nvPr/>
        </p:nvSpPr>
        <p:spPr>
          <a:xfrm>
            <a:off x="978473" y="4644550"/>
            <a:ext cx="4457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DF9"/>
                </a:solidFill>
                <a:latin typeface="Greycliff CF" pitchFamily="2" charset="77"/>
              </a:rPr>
              <a:t>Pellentesque habitant morbi tristique senectus et netus et malesuada fames ac turpis egestas. Proin pharetra nonummy pede. Mauris et orci.</a:t>
            </a:r>
          </a:p>
        </p:txBody>
      </p:sp>
      <p:sp>
        <p:nvSpPr>
          <p:cNvPr id="34" name="Rubrik 1">
            <a:extLst>
              <a:ext uri="{FF2B5EF4-FFF2-40B4-BE49-F238E27FC236}">
                <a16:creationId xmlns:a16="http://schemas.microsoft.com/office/drawing/2014/main" id="{D42C7FA7-214D-A54E-B4D2-271ABCB2254E}"/>
              </a:ext>
            </a:extLst>
          </p:cNvPr>
          <p:cNvSpPr txBox="1">
            <a:spLocks/>
          </p:cNvSpPr>
          <p:nvPr/>
        </p:nvSpPr>
        <p:spPr>
          <a:xfrm>
            <a:off x="963483" y="2056692"/>
            <a:ext cx="3534987" cy="4869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0" i="0" kern="1200" dirty="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kumimoji="0" lang="en-US" sz="3000" b="1" u="none" strike="noStrike" kern="120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sym typeface="Arial"/>
              </a:rPr>
              <a:t>Lorem ipsum</a:t>
            </a:r>
            <a:endParaRPr lang="en-US" sz="3000" b="1" dirty="0">
              <a:solidFill>
                <a:srgbClr val="FFFDF9"/>
              </a:solidFill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A98CFE-A81D-7F4A-82D3-B5FFE1091BBC}"/>
              </a:ext>
            </a:extLst>
          </p:cNvPr>
          <p:cNvSpPr txBox="1"/>
          <p:nvPr/>
        </p:nvSpPr>
        <p:spPr>
          <a:xfrm>
            <a:off x="963483" y="2508784"/>
            <a:ext cx="3794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DF9"/>
                </a:solidFill>
                <a:latin typeface="Greycliff CF" pitchFamily="2" charset="77"/>
                <a:sym typeface="Arial"/>
              </a:rPr>
              <a:t>Lorem ipsum dolor sit amet, consectetuer adipiscing elit. Maecenas porttitor congue massa.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Greycliff CF" pitchFamily="2" charset="77"/>
              <a:ea typeface="+mn-ea"/>
              <a:cs typeface="+mn-cs"/>
              <a:sym typeface="Arial"/>
            </a:endParaRPr>
          </a:p>
        </p:txBody>
      </p:sp>
      <p:cxnSp>
        <p:nvCxnSpPr>
          <p:cNvPr id="3" name="Rak 2">
            <a:extLst>
              <a:ext uri="{FF2B5EF4-FFF2-40B4-BE49-F238E27FC236}">
                <a16:creationId xmlns:a16="http://schemas.microsoft.com/office/drawing/2014/main" id="{4D406217-2395-AB40-B81E-D2082C20E65E}"/>
              </a:ext>
            </a:extLst>
          </p:cNvPr>
          <p:cNvCxnSpPr/>
          <p:nvPr/>
        </p:nvCxnSpPr>
        <p:spPr>
          <a:xfrm>
            <a:off x="807072" y="2056692"/>
            <a:ext cx="0" cy="128308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20">
            <a:extLst>
              <a:ext uri="{FF2B5EF4-FFF2-40B4-BE49-F238E27FC236}">
                <a16:creationId xmlns:a16="http://schemas.microsoft.com/office/drawing/2014/main" id="{BBB25037-0076-9242-B0A5-AD35AF6D972D}"/>
              </a:ext>
            </a:extLst>
          </p:cNvPr>
          <p:cNvCxnSpPr>
            <a:cxnSpLocks/>
          </p:cNvCxnSpPr>
          <p:nvPr/>
        </p:nvCxnSpPr>
        <p:spPr>
          <a:xfrm>
            <a:off x="807072" y="4138155"/>
            <a:ext cx="0" cy="16774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ubrik 1">
            <a:extLst>
              <a:ext uri="{FF2B5EF4-FFF2-40B4-BE49-F238E27FC236}">
                <a16:creationId xmlns:a16="http://schemas.microsoft.com/office/drawing/2014/main" id="{6308D186-C8AA-BF6A-CD16-93A355DACCB5}"/>
              </a:ext>
            </a:extLst>
          </p:cNvPr>
          <p:cNvSpPr txBox="1">
            <a:spLocks/>
          </p:cNvSpPr>
          <p:nvPr/>
        </p:nvSpPr>
        <p:spPr>
          <a:xfrm>
            <a:off x="6163637" y="2056692"/>
            <a:ext cx="3683747" cy="4869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0" i="0" kern="1200" dirty="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rgbClr val="FFFDF9"/>
                </a:solidFill>
              </a:rPr>
              <a:t>Lectus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86B16423-01B1-4365-F7EF-AFF7D5FCEC09}"/>
              </a:ext>
            </a:extLst>
          </p:cNvPr>
          <p:cNvSpPr txBox="1"/>
          <p:nvPr/>
        </p:nvSpPr>
        <p:spPr>
          <a:xfrm>
            <a:off x="6163637" y="2508784"/>
            <a:ext cx="3683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DF9"/>
                </a:solidFill>
                <a:latin typeface="Greycliff CF" pitchFamily="2" charset="77"/>
              </a:rPr>
              <a:t>Lorem ipsum dolor sit amet, consectetuer adipiscing elit. Maecenas porttitor congue massa. </a:t>
            </a:r>
            <a:endParaRPr lang="en-US" sz="1600" kern="1200" dirty="0">
              <a:solidFill>
                <a:srgbClr val="FFFDF9"/>
              </a:solidFill>
              <a:latin typeface="Greycliff CF" pitchFamily="2" charset="77"/>
            </a:endParaRPr>
          </a:p>
        </p:txBody>
      </p:sp>
      <p:cxnSp>
        <p:nvCxnSpPr>
          <p:cNvPr id="16" name="Rak 15">
            <a:extLst>
              <a:ext uri="{FF2B5EF4-FFF2-40B4-BE49-F238E27FC236}">
                <a16:creationId xmlns:a16="http://schemas.microsoft.com/office/drawing/2014/main" id="{7900D8A0-4BAF-034F-5DD7-F613767D2E4D}"/>
              </a:ext>
            </a:extLst>
          </p:cNvPr>
          <p:cNvCxnSpPr/>
          <p:nvPr/>
        </p:nvCxnSpPr>
        <p:spPr>
          <a:xfrm>
            <a:off x="6036102" y="2056692"/>
            <a:ext cx="0" cy="128308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57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71">
            <a:extLst>
              <a:ext uri="{FF2B5EF4-FFF2-40B4-BE49-F238E27FC236}">
                <a16:creationId xmlns:a16="http://schemas.microsoft.com/office/drawing/2014/main" id="{9AD8E345-4C12-B646-8677-C06353DA18EC}"/>
              </a:ext>
            </a:extLst>
          </p:cNvPr>
          <p:cNvSpPr txBox="1">
            <a:spLocks/>
          </p:cNvSpPr>
          <p:nvPr/>
        </p:nvSpPr>
        <p:spPr>
          <a:xfrm>
            <a:off x="664649" y="897837"/>
            <a:ext cx="9022276" cy="778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dirty="0"/>
              <a:t>Tools for transformation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Greycliff CF Heavy" pitchFamily="2" charset="77"/>
              <a:ea typeface="+mn-ea"/>
              <a:cs typeface="+mn-cs"/>
              <a:sym typeface="Arial"/>
            </a:endParaRPr>
          </a:p>
        </p:txBody>
      </p:sp>
      <p:grpSp>
        <p:nvGrpSpPr>
          <p:cNvPr id="38" name="Grupp 37">
            <a:extLst>
              <a:ext uri="{FF2B5EF4-FFF2-40B4-BE49-F238E27FC236}">
                <a16:creationId xmlns:a16="http://schemas.microsoft.com/office/drawing/2014/main" id="{9623DEFE-461D-244B-887C-81E83C8B5ADF}"/>
              </a:ext>
            </a:extLst>
          </p:cNvPr>
          <p:cNvGrpSpPr/>
          <p:nvPr/>
        </p:nvGrpSpPr>
        <p:grpSpPr>
          <a:xfrm>
            <a:off x="8088960" y="5646264"/>
            <a:ext cx="3427462" cy="379967"/>
            <a:chOff x="8106736" y="5052641"/>
            <a:chExt cx="3427462" cy="379967"/>
          </a:xfrm>
        </p:grpSpPr>
        <p:sp>
          <p:nvSpPr>
            <p:cNvPr id="27" name="Platshållare för text 71">
              <a:extLst>
                <a:ext uri="{FF2B5EF4-FFF2-40B4-BE49-F238E27FC236}">
                  <a16:creationId xmlns:a16="http://schemas.microsoft.com/office/drawing/2014/main" id="{72F86083-1789-0F4A-8693-1D950AE2110C}"/>
                </a:ext>
              </a:extLst>
            </p:cNvPr>
            <p:cNvSpPr txBox="1">
              <a:spLocks/>
            </p:cNvSpPr>
            <p:nvPr/>
          </p:nvSpPr>
          <p:spPr>
            <a:xfrm>
              <a:off x="8420029" y="5052641"/>
              <a:ext cx="3114169" cy="379967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tx1"/>
                  </a:solidFill>
                  <a:latin typeface="Greycliff CF Heavy" pitchFamily="2" charset="77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Greycliff CF" pitchFamily="2" charset="77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Greycliff CF" pitchFamily="2" charset="77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reycliff CF" pitchFamily="2" charset="77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reycliff CF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defRPr/>
              </a:pPr>
              <a:r>
                <a:rPr lang="en-US" sz="1600" dirty="0">
                  <a:solidFill>
                    <a:srgbClr val="FFFFFD"/>
                  </a:solidFill>
                  <a:latin typeface="Greycliff CF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Read more about AI Sweden’s tools for AI Transformation</a:t>
              </a:r>
              <a:r>
                <a:rPr lang="en-US" sz="1600" dirty="0">
                  <a:solidFill>
                    <a:srgbClr val="FFFFFD"/>
                  </a:solidFill>
                  <a:latin typeface="Greycliff CF" pitchFamily="2" charset="77"/>
                </a:rPr>
                <a:t>.</a:t>
              </a:r>
              <a:endParaRPr kumimoji="0" lang="en-US" sz="1600" strike="noStrike" kern="1200" cap="none" spc="0" normalizeH="0" baseline="0" noProof="0" dirty="0">
                <a:ln>
                  <a:noFill/>
                </a:ln>
                <a:solidFill>
                  <a:srgbClr val="FFFFFD"/>
                </a:solidFill>
                <a:effectLst/>
                <a:uLnTx/>
                <a:uFillTx/>
                <a:latin typeface="Greycliff CF" pitchFamily="2" charset="77"/>
                <a:sym typeface="Arial"/>
              </a:endParaRPr>
            </a:p>
          </p:txBody>
        </p:sp>
        <p:sp>
          <p:nvSpPr>
            <p:cNvPr id="28" name="Ned 22">
              <a:extLst>
                <a:ext uri="{FF2B5EF4-FFF2-40B4-BE49-F238E27FC236}">
                  <a16:creationId xmlns:a16="http://schemas.microsoft.com/office/drawing/2014/main" id="{FE2A55BE-F2B7-6A47-BD6B-64A22A86387F}"/>
                </a:ext>
              </a:extLst>
            </p:cNvPr>
            <p:cNvSpPr/>
            <p:nvPr/>
          </p:nvSpPr>
          <p:spPr>
            <a:xfrm rot="16200000" flipH="1">
              <a:off x="8142257" y="5082108"/>
              <a:ext cx="178723" cy="249765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DF9"/>
                </a:solidFill>
                <a:effectLst/>
                <a:uLnTx/>
                <a:uFillTx/>
                <a:latin typeface="Greycliff CF" pitchFamily="2" charset="77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3A43ED96-FC84-0107-469F-163BA146BF13}"/>
              </a:ext>
            </a:extLst>
          </p:cNvPr>
          <p:cNvGrpSpPr/>
          <p:nvPr/>
        </p:nvGrpSpPr>
        <p:grpSpPr>
          <a:xfrm>
            <a:off x="805495" y="1920570"/>
            <a:ext cx="3394334" cy="1481793"/>
            <a:chOff x="805495" y="1920570"/>
            <a:chExt cx="3394334" cy="1481793"/>
          </a:xfrm>
        </p:grpSpPr>
        <p:grpSp>
          <p:nvGrpSpPr>
            <p:cNvPr id="3" name="Grupp 2">
              <a:extLst>
                <a:ext uri="{FF2B5EF4-FFF2-40B4-BE49-F238E27FC236}">
                  <a16:creationId xmlns:a16="http://schemas.microsoft.com/office/drawing/2014/main" id="{B1EA4591-D405-CF4C-99D1-349EA065758B}"/>
                </a:ext>
              </a:extLst>
            </p:cNvPr>
            <p:cNvGrpSpPr/>
            <p:nvPr/>
          </p:nvGrpSpPr>
          <p:grpSpPr>
            <a:xfrm>
              <a:off x="998489" y="1920570"/>
              <a:ext cx="3201340" cy="1397403"/>
              <a:chOff x="858595" y="2421133"/>
              <a:chExt cx="3201340" cy="1397403"/>
            </a:xfrm>
          </p:grpSpPr>
          <p:sp>
            <p:nvSpPr>
              <p:cNvPr id="13" name="Platshållare för text 8">
                <a:extLst>
                  <a:ext uri="{FF2B5EF4-FFF2-40B4-BE49-F238E27FC236}">
                    <a16:creationId xmlns:a16="http://schemas.microsoft.com/office/drawing/2014/main" id="{E2E3238C-1F05-974D-AEF3-67FC1DF82D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596" y="2421133"/>
                <a:ext cx="3201339" cy="78549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2400" dirty="0">
                    <a:solidFill>
                      <a:srgbClr val="FFFDF9"/>
                    </a:solidFill>
                    <a:sym typeface="Arial"/>
                  </a:rPr>
                  <a:t>Lorem ipsum</a:t>
                </a:r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FFFDF9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5C8D87-45B4-7C41-9DEB-32CBC37CD58D}"/>
                  </a:ext>
                </a:extLst>
              </p:cNvPr>
              <p:cNvSpPr txBox="1"/>
              <p:nvPr/>
            </p:nvSpPr>
            <p:spPr>
              <a:xfrm>
                <a:off x="858595" y="2864429"/>
                <a:ext cx="303660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FDF9"/>
                    </a:solidFill>
                    <a:latin typeface="Greycliff CF" pitchFamily="2" charset="77"/>
                    <a:sym typeface="Arial"/>
                  </a:rPr>
                  <a:t>Lorem ipsum dolor sit amet, consectetuer adipiscing elit. Maecenas porttitor congue massa. Fusce posuere, magna sed.</a:t>
                </a:r>
                <a:endParaRPr lang="en-US" sz="1400" dirty="0">
                  <a:latin typeface="Greycliff CF" pitchFamily="2" charset="77"/>
                </a:endParaRPr>
              </a:p>
            </p:txBody>
          </p:sp>
        </p:grpSp>
        <p:cxnSp>
          <p:nvCxnSpPr>
            <p:cNvPr id="30" name="Rak 29">
              <a:extLst>
                <a:ext uri="{FF2B5EF4-FFF2-40B4-BE49-F238E27FC236}">
                  <a16:creationId xmlns:a16="http://schemas.microsoft.com/office/drawing/2014/main" id="{AE46CBE2-E145-4649-8221-D226A99C93BB}"/>
                </a:ext>
              </a:extLst>
            </p:cNvPr>
            <p:cNvCxnSpPr>
              <a:cxnSpLocks/>
            </p:cNvCxnSpPr>
            <p:nvPr/>
          </p:nvCxnSpPr>
          <p:spPr>
            <a:xfrm>
              <a:off x="805495" y="1970693"/>
              <a:ext cx="0" cy="143167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4D08F6D1-17F2-1CE8-6E1D-392D12A78480}"/>
              </a:ext>
            </a:extLst>
          </p:cNvPr>
          <p:cNvGrpSpPr/>
          <p:nvPr/>
        </p:nvGrpSpPr>
        <p:grpSpPr>
          <a:xfrm>
            <a:off x="805495" y="3897288"/>
            <a:ext cx="3394334" cy="1481793"/>
            <a:chOff x="805495" y="1920570"/>
            <a:chExt cx="3394334" cy="1481793"/>
          </a:xfrm>
        </p:grpSpPr>
        <p:grpSp>
          <p:nvGrpSpPr>
            <p:cNvPr id="43" name="Grupp 42">
              <a:extLst>
                <a:ext uri="{FF2B5EF4-FFF2-40B4-BE49-F238E27FC236}">
                  <a16:creationId xmlns:a16="http://schemas.microsoft.com/office/drawing/2014/main" id="{EE5FB6C7-0A37-6CDA-CBEB-952A3888F8BD}"/>
                </a:ext>
              </a:extLst>
            </p:cNvPr>
            <p:cNvGrpSpPr/>
            <p:nvPr/>
          </p:nvGrpSpPr>
          <p:grpSpPr>
            <a:xfrm>
              <a:off x="998489" y="1920570"/>
              <a:ext cx="3201340" cy="1397403"/>
              <a:chOff x="858595" y="2421133"/>
              <a:chExt cx="3201340" cy="1397403"/>
            </a:xfrm>
          </p:grpSpPr>
          <p:sp>
            <p:nvSpPr>
              <p:cNvPr id="45" name="Platshållare för text 8">
                <a:extLst>
                  <a:ext uri="{FF2B5EF4-FFF2-40B4-BE49-F238E27FC236}">
                    <a16:creationId xmlns:a16="http://schemas.microsoft.com/office/drawing/2014/main" id="{F84E5E85-FAB8-9124-72E6-628BB68D19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596" y="2421133"/>
                <a:ext cx="3201339" cy="78549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2400" dirty="0">
                    <a:solidFill>
                      <a:srgbClr val="FFFDF9"/>
                    </a:solidFill>
                    <a:sym typeface="Arial"/>
                  </a:rPr>
                  <a:t>Lorem ipsum</a:t>
                </a:r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FFFDF9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46" name="TextBox 13">
                <a:extLst>
                  <a:ext uri="{FF2B5EF4-FFF2-40B4-BE49-F238E27FC236}">
                    <a16:creationId xmlns:a16="http://schemas.microsoft.com/office/drawing/2014/main" id="{1DF60024-D0A3-7C1B-FFC0-4899C5F60C52}"/>
                  </a:ext>
                </a:extLst>
              </p:cNvPr>
              <p:cNvSpPr txBox="1"/>
              <p:nvPr/>
            </p:nvSpPr>
            <p:spPr>
              <a:xfrm>
                <a:off x="858595" y="2864429"/>
                <a:ext cx="303660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FDF9"/>
                    </a:solidFill>
                    <a:latin typeface="Greycliff CF" pitchFamily="2" charset="77"/>
                    <a:sym typeface="Arial"/>
                  </a:rPr>
                  <a:t>Lorem ipsum dolor sit amet, consectetuer adipiscing elit. Maecenas porttitor congue massa. Fusce posuere, magna sed.</a:t>
                </a:r>
                <a:endParaRPr lang="en-US" sz="1400" dirty="0">
                  <a:latin typeface="Greycliff CF" pitchFamily="2" charset="77"/>
                </a:endParaRPr>
              </a:p>
            </p:txBody>
          </p:sp>
        </p:grpSp>
        <p:cxnSp>
          <p:nvCxnSpPr>
            <p:cNvPr id="44" name="Rak 43">
              <a:extLst>
                <a:ext uri="{FF2B5EF4-FFF2-40B4-BE49-F238E27FC236}">
                  <a16:creationId xmlns:a16="http://schemas.microsoft.com/office/drawing/2014/main" id="{AE6B4482-1D79-2952-7CA7-D5F681F59ACC}"/>
                </a:ext>
              </a:extLst>
            </p:cNvPr>
            <p:cNvCxnSpPr>
              <a:cxnSpLocks/>
            </p:cNvCxnSpPr>
            <p:nvPr/>
          </p:nvCxnSpPr>
          <p:spPr>
            <a:xfrm>
              <a:off x="805495" y="1970693"/>
              <a:ext cx="0" cy="143167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2B65560D-425D-76E7-CCC6-F3D6C3458DEF}"/>
              </a:ext>
            </a:extLst>
          </p:cNvPr>
          <p:cNvGrpSpPr/>
          <p:nvPr/>
        </p:nvGrpSpPr>
        <p:grpSpPr>
          <a:xfrm>
            <a:off x="4422754" y="1920570"/>
            <a:ext cx="3394334" cy="1481793"/>
            <a:chOff x="805495" y="1920570"/>
            <a:chExt cx="3394334" cy="1481793"/>
          </a:xfrm>
        </p:grpSpPr>
        <p:grpSp>
          <p:nvGrpSpPr>
            <p:cNvPr id="48" name="Grupp 47">
              <a:extLst>
                <a:ext uri="{FF2B5EF4-FFF2-40B4-BE49-F238E27FC236}">
                  <a16:creationId xmlns:a16="http://schemas.microsoft.com/office/drawing/2014/main" id="{A7E33234-F884-848E-4D22-CCF6C6A55046}"/>
                </a:ext>
              </a:extLst>
            </p:cNvPr>
            <p:cNvGrpSpPr/>
            <p:nvPr/>
          </p:nvGrpSpPr>
          <p:grpSpPr>
            <a:xfrm>
              <a:off x="998489" y="1920570"/>
              <a:ext cx="3201340" cy="1397403"/>
              <a:chOff x="858595" y="2421133"/>
              <a:chExt cx="3201340" cy="1397403"/>
            </a:xfrm>
          </p:grpSpPr>
          <p:sp>
            <p:nvSpPr>
              <p:cNvPr id="50" name="Platshållare för text 8">
                <a:extLst>
                  <a:ext uri="{FF2B5EF4-FFF2-40B4-BE49-F238E27FC236}">
                    <a16:creationId xmlns:a16="http://schemas.microsoft.com/office/drawing/2014/main" id="{8C639082-8CEF-B998-BF23-705936AAC3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596" y="2421133"/>
                <a:ext cx="3201339" cy="78549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2400" dirty="0">
                    <a:solidFill>
                      <a:srgbClr val="FFFDF9"/>
                    </a:solidFill>
                    <a:sym typeface="Arial"/>
                  </a:rPr>
                  <a:t>Lorem ipsum</a:t>
                </a:r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FFFDF9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51" name="TextBox 13">
                <a:extLst>
                  <a:ext uri="{FF2B5EF4-FFF2-40B4-BE49-F238E27FC236}">
                    <a16:creationId xmlns:a16="http://schemas.microsoft.com/office/drawing/2014/main" id="{26D522D0-5280-DE4C-328F-1509F60322D8}"/>
                  </a:ext>
                </a:extLst>
              </p:cNvPr>
              <p:cNvSpPr txBox="1"/>
              <p:nvPr/>
            </p:nvSpPr>
            <p:spPr>
              <a:xfrm>
                <a:off x="858595" y="2864429"/>
                <a:ext cx="303660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FDF9"/>
                    </a:solidFill>
                    <a:latin typeface="Greycliff CF" pitchFamily="2" charset="77"/>
                    <a:sym typeface="Arial"/>
                  </a:rPr>
                  <a:t>Lorem ipsum dolor sit amet, consectetuer adipiscing elit. Maecenas porttitor congue massa. Fusce posuere, magna sed.</a:t>
                </a:r>
                <a:endParaRPr lang="en-US" sz="1400" dirty="0">
                  <a:latin typeface="Greycliff CF" pitchFamily="2" charset="77"/>
                </a:endParaRPr>
              </a:p>
            </p:txBody>
          </p:sp>
        </p:grpSp>
        <p:cxnSp>
          <p:nvCxnSpPr>
            <p:cNvPr id="49" name="Rak 48">
              <a:extLst>
                <a:ext uri="{FF2B5EF4-FFF2-40B4-BE49-F238E27FC236}">
                  <a16:creationId xmlns:a16="http://schemas.microsoft.com/office/drawing/2014/main" id="{D61130AE-C8FA-AEF6-6FCD-29572A68C499}"/>
                </a:ext>
              </a:extLst>
            </p:cNvPr>
            <p:cNvCxnSpPr>
              <a:cxnSpLocks/>
            </p:cNvCxnSpPr>
            <p:nvPr/>
          </p:nvCxnSpPr>
          <p:spPr>
            <a:xfrm>
              <a:off x="805495" y="1970693"/>
              <a:ext cx="0" cy="143167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 51">
            <a:extLst>
              <a:ext uri="{FF2B5EF4-FFF2-40B4-BE49-F238E27FC236}">
                <a16:creationId xmlns:a16="http://schemas.microsoft.com/office/drawing/2014/main" id="{53CFD1B0-AB1A-ACF5-E8A3-5CC22725DEF7}"/>
              </a:ext>
            </a:extLst>
          </p:cNvPr>
          <p:cNvGrpSpPr/>
          <p:nvPr/>
        </p:nvGrpSpPr>
        <p:grpSpPr>
          <a:xfrm>
            <a:off x="4422754" y="3897288"/>
            <a:ext cx="3394334" cy="1481793"/>
            <a:chOff x="805495" y="1920570"/>
            <a:chExt cx="3394334" cy="1481793"/>
          </a:xfrm>
        </p:grpSpPr>
        <p:grpSp>
          <p:nvGrpSpPr>
            <p:cNvPr id="53" name="Grupp 52">
              <a:extLst>
                <a:ext uri="{FF2B5EF4-FFF2-40B4-BE49-F238E27FC236}">
                  <a16:creationId xmlns:a16="http://schemas.microsoft.com/office/drawing/2014/main" id="{01B60611-91D8-117D-131B-7B041070D0D3}"/>
                </a:ext>
              </a:extLst>
            </p:cNvPr>
            <p:cNvGrpSpPr/>
            <p:nvPr/>
          </p:nvGrpSpPr>
          <p:grpSpPr>
            <a:xfrm>
              <a:off x="998489" y="1920570"/>
              <a:ext cx="3201340" cy="1397403"/>
              <a:chOff x="858595" y="2421133"/>
              <a:chExt cx="3201340" cy="1397403"/>
            </a:xfrm>
          </p:grpSpPr>
          <p:sp>
            <p:nvSpPr>
              <p:cNvPr id="55" name="Platshållare för text 8">
                <a:extLst>
                  <a:ext uri="{FF2B5EF4-FFF2-40B4-BE49-F238E27FC236}">
                    <a16:creationId xmlns:a16="http://schemas.microsoft.com/office/drawing/2014/main" id="{9477A616-B7D4-4C4A-C2E0-1D81E64EF6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596" y="2421133"/>
                <a:ext cx="3201339" cy="78549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2400" dirty="0">
                    <a:solidFill>
                      <a:srgbClr val="FFFDF9"/>
                    </a:solidFill>
                    <a:sym typeface="Arial"/>
                  </a:rPr>
                  <a:t>Lorem ipsum</a:t>
                </a:r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FFFDF9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56" name="TextBox 13">
                <a:extLst>
                  <a:ext uri="{FF2B5EF4-FFF2-40B4-BE49-F238E27FC236}">
                    <a16:creationId xmlns:a16="http://schemas.microsoft.com/office/drawing/2014/main" id="{4DCE1EAC-A2D6-91CE-D4A0-3FF0B98B067D}"/>
                  </a:ext>
                </a:extLst>
              </p:cNvPr>
              <p:cNvSpPr txBox="1"/>
              <p:nvPr/>
            </p:nvSpPr>
            <p:spPr>
              <a:xfrm>
                <a:off x="858595" y="2864429"/>
                <a:ext cx="303660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FDF9"/>
                    </a:solidFill>
                    <a:latin typeface="Greycliff CF" pitchFamily="2" charset="77"/>
                    <a:sym typeface="Arial"/>
                  </a:rPr>
                  <a:t>Lorem ipsum dolor sit amet, consectetuer adipiscing elit. Maecenas porttitor congue massa. Fusce posuere, magna sed.</a:t>
                </a:r>
                <a:endParaRPr lang="en-US" sz="1400" dirty="0">
                  <a:latin typeface="Greycliff CF" pitchFamily="2" charset="77"/>
                </a:endParaRPr>
              </a:p>
            </p:txBody>
          </p:sp>
        </p:grpSp>
        <p:cxnSp>
          <p:nvCxnSpPr>
            <p:cNvPr id="54" name="Rak 53">
              <a:extLst>
                <a:ext uri="{FF2B5EF4-FFF2-40B4-BE49-F238E27FC236}">
                  <a16:creationId xmlns:a16="http://schemas.microsoft.com/office/drawing/2014/main" id="{98C39A8A-BFF2-F9DA-A524-5E55E1ABF4EE}"/>
                </a:ext>
              </a:extLst>
            </p:cNvPr>
            <p:cNvCxnSpPr>
              <a:cxnSpLocks/>
            </p:cNvCxnSpPr>
            <p:nvPr/>
          </p:nvCxnSpPr>
          <p:spPr>
            <a:xfrm>
              <a:off x="805495" y="1970693"/>
              <a:ext cx="0" cy="143167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 56">
            <a:extLst>
              <a:ext uri="{FF2B5EF4-FFF2-40B4-BE49-F238E27FC236}">
                <a16:creationId xmlns:a16="http://schemas.microsoft.com/office/drawing/2014/main" id="{E5055CA5-5B30-FD15-6DCC-E7F31F7C3414}"/>
              </a:ext>
            </a:extLst>
          </p:cNvPr>
          <p:cNvGrpSpPr/>
          <p:nvPr/>
        </p:nvGrpSpPr>
        <p:grpSpPr>
          <a:xfrm>
            <a:off x="8107248" y="1920570"/>
            <a:ext cx="3394334" cy="1481793"/>
            <a:chOff x="805495" y="1920570"/>
            <a:chExt cx="3394334" cy="1481793"/>
          </a:xfrm>
        </p:grpSpPr>
        <p:grpSp>
          <p:nvGrpSpPr>
            <p:cNvPr id="58" name="Grupp 57">
              <a:extLst>
                <a:ext uri="{FF2B5EF4-FFF2-40B4-BE49-F238E27FC236}">
                  <a16:creationId xmlns:a16="http://schemas.microsoft.com/office/drawing/2014/main" id="{A31724CE-EF2B-4FE7-A152-B65DD23999EC}"/>
                </a:ext>
              </a:extLst>
            </p:cNvPr>
            <p:cNvGrpSpPr/>
            <p:nvPr/>
          </p:nvGrpSpPr>
          <p:grpSpPr>
            <a:xfrm>
              <a:off x="998489" y="1920570"/>
              <a:ext cx="3201340" cy="1397403"/>
              <a:chOff x="858595" y="2421133"/>
              <a:chExt cx="3201340" cy="1397403"/>
            </a:xfrm>
          </p:grpSpPr>
          <p:sp>
            <p:nvSpPr>
              <p:cNvPr id="60" name="Platshållare för text 8">
                <a:extLst>
                  <a:ext uri="{FF2B5EF4-FFF2-40B4-BE49-F238E27FC236}">
                    <a16:creationId xmlns:a16="http://schemas.microsoft.com/office/drawing/2014/main" id="{3BA2390C-95B0-E872-2897-4147C78715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596" y="2421133"/>
                <a:ext cx="3201339" cy="78549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2400" dirty="0">
                    <a:solidFill>
                      <a:srgbClr val="FFFDF9"/>
                    </a:solidFill>
                    <a:sym typeface="Arial"/>
                  </a:rPr>
                  <a:t>Lorem ipsum</a:t>
                </a:r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FFFDF9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61" name="TextBox 13">
                <a:extLst>
                  <a:ext uri="{FF2B5EF4-FFF2-40B4-BE49-F238E27FC236}">
                    <a16:creationId xmlns:a16="http://schemas.microsoft.com/office/drawing/2014/main" id="{C7312386-1EBE-989A-B79A-180E09541894}"/>
                  </a:ext>
                </a:extLst>
              </p:cNvPr>
              <p:cNvSpPr txBox="1"/>
              <p:nvPr/>
            </p:nvSpPr>
            <p:spPr>
              <a:xfrm>
                <a:off x="858595" y="2864429"/>
                <a:ext cx="303660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FDF9"/>
                    </a:solidFill>
                    <a:latin typeface="Greycliff CF" pitchFamily="2" charset="77"/>
                    <a:sym typeface="Arial"/>
                  </a:rPr>
                  <a:t>Lorem ipsum dolor sit amet, consectetuer adipiscing elit. Maecenas porttitor congue massa. Fusce posuere, magna sed.</a:t>
                </a:r>
                <a:endParaRPr lang="en-US" sz="1400" dirty="0">
                  <a:latin typeface="Greycliff CF" pitchFamily="2" charset="77"/>
                </a:endParaRPr>
              </a:p>
            </p:txBody>
          </p:sp>
        </p:grpSp>
        <p:cxnSp>
          <p:nvCxnSpPr>
            <p:cNvPr id="59" name="Rak 58">
              <a:extLst>
                <a:ext uri="{FF2B5EF4-FFF2-40B4-BE49-F238E27FC236}">
                  <a16:creationId xmlns:a16="http://schemas.microsoft.com/office/drawing/2014/main" id="{012210B5-A118-5D44-FB86-B628EFDC189E}"/>
                </a:ext>
              </a:extLst>
            </p:cNvPr>
            <p:cNvCxnSpPr>
              <a:cxnSpLocks/>
            </p:cNvCxnSpPr>
            <p:nvPr/>
          </p:nvCxnSpPr>
          <p:spPr>
            <a:xfrm>
              <a:off x="805495" y="1970693"/>
              <a:ext cx="0" cy="143167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 61">
            <a:extLst>
              <a:ext uri="{FF2B5EF4-FFF2-40B4-BE49-F238E27FC236}">
                <a16:creationId xmlns:a16="http://schemas.microsoft.com/office/drawing/2014/main" id="{22916B2C-1711-0C04-F146-2799AD3E641C}"/>
              </a:ext>
            </a:extLst>
          </p:cNvPr>
          <p:cNvGrpSpPr/>
          <p:nvPr/>
        </p:nvGrpSpPr>
        <p:grpSpPr>
          <a:xfrm>
            <a:off x="8107248" y="3897288"/>
            <a:ext cx="3394334" cy="1481793"/>
            <a:chOff x="805495" y="1920570"/>
            <a:chExt cx="3394334" cy="1481793"/>
          </a:xfrm>
        </p:grpSpPr>
        <p:grpSp>
          <p:nvGrpSpPr>
            <p:cNvPr id="63" name="Grupp 62">
              <a:extLst>
                <a:ext uri="{FF2B5EF4-FFF2-40B4-BE49-F238E27FC236}">
                  <a16:creationId xmlns:a16="http://schemas.microsoft.com/office/drawing/2014/main" id="{73271108-0F12-9773-CA5D-CE23D8C93F0B}"/>
                </a:ext>
              </a:extLst>
            </p:cNvPr>
            <p:cNvGrpSpPr/>
            <p:nvPr/>
          </p:nvGrpSpPr>
          <p:grpSpPr>
            <a:xfrm>
              <a:off x="998489" y="1920570"/>
              <a:ext cx="3201340" cy="1397403"/>
              <a:chOff x="858595" y="2421133"/>
              <a:chExt cx="3201340" cy="1397403"/>
            </a:xfrm>
          </p:grpSpPr>
          <p:sp>
            <p:nvSpPr>
              <p:cNvPr id="65" name="Platshållare för text 8">
                <a:extLst>
                  <a:ext uri="{FF2B5EF4-FFF2-40B4-BE49-F238E27FC236}">
                    <a16:creationId xmlns:a16="http://schemas.microsoft.com/office/drawing/2014/main" id="{AE136461-BD54-64FD-D54A-03F0DA8126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596" y="2421133"/>
                <a:ext cx="3201339" cy="785491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Greycliff CF Heavy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US" sz="2400" dirty="0">
                    <a:solidFill>
                      <a:srgbClr val="FFFDF9"/>
                    </a:solidFill>
                    <a:sym typeface="Arial"/>
                  </a:rPr>
                  <a:t>Lorem ipsum</a:t>
                </a:r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FFFDF9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66" name="TextBox 13">
                <a:extLst>
                  <a:ext uri="{FF2B5EF4-FFF2-40B4-BE49-F238E27FC236}">
                    <a16:creationId xmlns:a16="http://schemas.microsoft.com/office/drawing/2014/main" id="{634BF1F5-86AF-6B0A-D81D-8841C2906DD2}"/>
                  </a:ext>
                </a:extLst>
              </p:cNvPr>
              <p:cNvSpPr txBox="1"/>
              <p:nvPr/>
            </p:nvSpPr>
            <p:spPr>
              <a:xfrm>
                <a:off x="858595" y="2864429"/>
                <a:ext cx="303660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FDF9"/>
                    </a:solidFill>
                    <a:latin typeface="Greycliff CF" pitchFamily="2" charset="77"/>
                    <a:sym typeface="Arial"/>
                  </a:rPr>
                  <a:t>Lorem ipsum dolor sit amet, consectetuer adipiscing elit. Maecenas porttitor congue massa. Fusce posuere, magna sed.</a:t>
                </a:r>
                <a:endParaRPr lang="en-US" sz="1400" dirty="0">
                  <a:latin typeface="Greycliff CF" pitchFamily="2" charset="77"/>
                </a:endParaRPr>
              </a:p>
            </p:txBody>
          </p:sp>
        </p:grpSp>
        <p:cxnSp>
          <p:nvCxnSpPr>
            <p:cNvPr id="64" name="Rak 63">
              <a:extLst>
                <a:ext uri="{FF2B5EF4-FFF2-40B4-BE49-F238E27FC236}">
                  <a16:creationId xmlns:a16="http://schemas.microsoft.com/office/drawing/2014/main" id="{C310F01B-41C9-C366-A4B6-CE78EB4A44D2}"/>
                </a:ext>
              </a:extLst>
            </p:cNvPr>
            <p:cNvCxnSpPr>
              <a:cxnSpLocks/>
            </p:cNvCxnSpPr>
            <p:nvPr/>
          </p:nvCxnSpPr>
          <p:spPr>
            <a:xfrm>
              <a:off x="805495" y="1970693"/>
              <a:ext cx="0" cy="143167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596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 13">
            <a:extLst>
              <a:ext uri="{FF2B5EF4-FFF2-40B4-BE49-F238E27FC236}">
                <a16:creationId xmlns:a16="http://schemas.microsoft.com/office/drawing/2014/main" id="{D1477762-1DCF-A746-9944-68B26404CB5B}"/>
              </a:ext>
            </a:extLst>
          </p:cNvPr>
          <p:cNvSpPr/>
          <p:nvPr/>
        </p:nvSpPr>
        <p:spPr>
          <a:xfrm>
            <a:off x="838200" y="2383811"/>
            <a:ext cx="1400031" cy="14000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A0D6A7FC-CBF6-2845-808E-0DFDBA47BCD8}"/>
              </a:ext>
            </a:extLst>
          </p:cNvPr>
          <p:cNvSpPr/>
          <p:nvPr/>
        </p:nvSpPr>
        <p:spPr>
          <a:xfrm>
            <a:off x="4665254" y="2383811"/>
            <a:ext cx="1400031" cy="14000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7BF2E750-EF1F-B544-AA62-6CB0867D9E69}"/>
              </a:ext>
            </a:extLst>
          </p:cNvPr>
          <p:cNvSpPr/>
          <p:nvPr/>
        </p:nvSpPr>
        <p:spPr>
          <a:xfrm>
            <a:off x="8492308" y="2365616"/>
            <a:ext cx="1400031" cy="14000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0C7E5A57-0843-6F4F-AB45-B141E9FA2E60}"/>
              </a:ext>
            </a:extLst>
          </p:cNvPr>
          <p:cNvSpPr/>
          <p:nvPr/>
        </p:nvSpPr>
        <p:spPr>
          <a:xfrm>
            <a:off x="838200" y="4253555"/>
            <a:ext cx="1400031" cy="14000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40AC9232-B37F-C346-9DF0-64C7DA6F3B67}"/>
              </a:ext>
            </a:extLst>
          </p:cNvPr>
          <p:cNvSpPr/>
          <p:nvPr/>
        </p:nvSpPr>
        <p:spPr>
          <a:xfrm>
            <a:off x="4665254" y="4253555"/>
            <a:ext cx="1400031" cy="14000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38" name="Rubrik 1">
            <a:extLst>
              <a:ext uri="{FF2B5EF4-FFF2-40B4-BE49-F238E27FC236}">
                <a16:creationId xmlns:a16="http://schemas.microsoft.com/office/drawing/2014/main" id="{D5842D61-F985-CC40-95BC-E6A112B9EE87}"/>
              </a:ext>
            </a:extLst>
          </p:cNvPr>
          <p:cNvSpPr txBox="1">
            <a:spLocks/>
          </p:cNvSpPr>
          <p:nvPr/>
        </p:nvSpPr>
        <p:spPr>
          <a:xfrm>
            <a:off x="1111153" y="2669933"/>
            <a:ext cx="3094307" cy="823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0" i="0" kern="1200" dirty="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</a:lstStyle>
          <a:p>
            <a:pPr>
              <a:buClrTx/>
              <a:buFontTx/>
            </a:pPr>
            <a:r>
              <a:rPr lang="en-US">
                <a:latin typeface="Greycliff CF" pitchFamily="2" charset="77"/>
              </a:rPr>
              <a:t>Lorem ipsum dolor sit amet</a:t>
            </a:r>
          </a:p>
        </p:txBody>
      </p:sp>
      <p:sp>
        <p:nvSpPr>
          <p:cNvPr id="39" name="Platshållare för text 4">
            <a:extLst>
              <a:ext uri="{FF2B5EF4-FFF2-40B4-BE49-F238E27FC236}">
                <a16:creationId xmlns:a16="http://schemas.microsoft.com/office/drawing/2014/main" id="{284F32F4-84D9-F144-90DD-235198653B97}"/>
              </a:ext>
            </a:extLst>
          </p:cNvPr>
          <p:cNvSpPr txBox="1">
            <a:spLocks/>
          </p:cNvSpPr>
          <p:nvPr/>
        </p:nvSpPr>
        <p:spPr>
          <a:xfrm>
            <a:off x="4958276" y="2669933"/>
            <a:ext cx="3094307" cy="823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0"/>
              <a:t>Purus semper eget duis</a:t>
            </a:r>
            <a:endParaRPr lang="en-US" b="0" dirty="0"/>
          </a:p>
        </p:txBody>
      </p:sp>
      <p:sp>
        <p:nvSpPr>
          <p:cNvPr id="40" name="Platshållare för text 5">
            <a:extLst>
              <a:ext uri="{FF2B5EF4-FFF2-40B4-BE49-F238E27FC236}">
                <a16:creationId xmlns:a16="http://schemas.microsoft.com/office/drawing/2014/main" id="{46D82EC8-6F10-E440-8113-6C412D15E414}"/>
              </a:ext>
            </a:extLst>
          </p:cNvPr>
          <p:cNvSpPr txBox="1">
            <a:spLocks/>
          </p:cNvSpPr>
          <p:nvPr/>
        </p:nvSpPr>
        <p:spPr>
          <a:xfrm>
            <a:off x="8805399" y="2691151"/>
            <a:ext cx="3094307" cy="823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Greycliff CF" pitchFamily="2" charset="77"/>
              </a:rPr>
              <a:t>Id consectetur purus </a:t>
            </a:r>
            <a:endParaRPr lang="en-US" b="0" dirty="0">
              <a:latin typeface="Greycliff CF" pitchFamily="2" charset="77"/>
            </a:endParaRPr>
          </a:p>
        </p:txBody>
      </p:sp>
      <p:sp>
        <p:nvSpPr>
          <p:cNvPr id="41" name="Platshållare för text 7">
            <a:extLst>
              <a:ext uri="{FF2B5EF4-FFF2-40B4-BE49-F238E27FC236}">
                <a16:creationId xmlns:a16="http://schemas.microsoft.com/office/drawing/2014/main" id="{71AFDCCD-991A-5445-BB53-EEA071970CFA}"/>
              </a:ext>
            </a:extLst>
          </p:cNvPr>
          <p:cNvSpPr txBox="1">
            <a:spLocks/>
          </p:cNvSpPr>
          <p:nvPr/>
        </p:nvSpPr>
        <p:spPr>
          <a:xfrm>
            <a:off x="1111422" y="4536126"/>
            <a:ext cx="3094038" cy="834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0">
                <a:latin typeface="Greycliff CF" pitchFamily="2" charset="77"/>
              </a:rPr>
              <a:t>Cras semper auctor neque </a:t>
            </a:r>
            <a:endParaRPr lang="en-US" b="0" dirty="0">
              <a:latin typeface="Greycliff CF" pitchFamily="2" charset="77"/>
            </a:endParaRPr>
          </a:p>
        </p:txBody>
      </p:sp>
      <p:sp>
        <p:nvSpPr>
          <p:cNvPr id="42" name="Platshållare för text 8">
            <a:extLst>
              <a:ext uri="{FF2B5EF4-FFF2-40B4-BE49-F238E27FC236}">
                <a16:creationId xmlns:a16="http://schemas.microsoft.com/office/drawing/2014/main" id="{29DB8463-5539-E647-8ECC-12020F6CF2B0}"/>
              </a:ext>
            </a:extLst>
          </p:cNvPr>
          <p:cNvSpPr txBox="1">
            <a:spLocks/>
          </p:cNvSpPr>
          <p:nvPr/>
        </p:nvSpPr>
        <p:spPr>
          <a:xfrm>
            <a:off x="4957618" y="4536126"/>
            <a:ext cx="3095625" cy="834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0">
                <a:latin typeface="Greycliff CF" pitchFamily="2" charset="77"/>
              </a:rPr>
              <a:t>Auctor urna nunc id cursus </a:t>
            </a:r>
            <a:endParaRPr lang="en-US" b="0" dirty="0">
              <a:latin typeface="Greycliff CF" pitchFamily="2" charset="77"/>
            </a:endParaRPr>
          </a:p>
        </p:txBody>
      </p:sp>
      <p:sp>
        <p:nvSpPr>
          <p:cNvPr id="19" name="Google Shape;141;p1">
            <a:extLst>
              <a:ext uri="{FF2B5EF4-FFF2-40B4-BE49-F238E27FC236}">
                <a16:creationId xmlns:a16="http://schemas.microsoft.com/office/drawing/2014/main" id="{2FDB6306-43CF-F5DD-18E9-E9C5A5B465B1}"/>
              </a:ext>
            </a:extLst>
          </p:cNvPr>
          <p:cNvSpPr txBox="1">
            <a:spLocks/>
          </p:cNvSpPr>
          <p:nvPr/>
        </p:nvSpPr>
        <p:spPr>
          <a:xfrm>
            <a:off x="685800" y="896409"/>
            <a:ext cx="3191256" cy="7613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3200" rIns="90000" bIns="432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 cap="all" baseline="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l">
              <a:buClrTx/>
              <a:buFontTx/>
            </a:pPr>
            <a:r>
              <a:rPr lang="en-US" sz="4000" cap="none" dirty="0"/>
              <a:t>#5 bullets</a:t>
            </a:r>
          </a:p>
        </p:txBody>
      </p:sp>
    </p:spTree>
    <p:extLst>
      <p:ext uri="{BB962C8B-B14F-4D97-AF65-F5344CB8AC3E}">
        <p14:creationId xmlns:p14="http://schemas.microsoft.com/office/powerpoint/2010/main" val="436114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Greycliff CF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1" name="Rubrik 2">
            <a:extLst>
              <a:ext uri="{FF2B5EF4-FFF2-40B4-BE49-F238E27FC236}">
                <a16:creationId xmlns:a16="http://schemas.microsoft.com/office/drawing/2014/main" id="{784AB897-603C-8A4B-839C-961421BEAD55}"/>
              </a:ext>
            </a:extLst>
          </p:cNvPr>
          <p:cNvSpPr txBox="1">
            <a:spLocks/>
          </p:cNvSpPr>
          <p:nvPr/>
        </p:nvSpPr>
        <p:spPr>
          <a:xfrm>
            <a:off x="7417916" y="1916113"/>
            <a:ext cx="4102777" cy="3437904"/>
          </a:xfrm>
          <a:prstGeom prst="rect">
            <a:avLst/>
          </a:prstGeom>
          <a:solidFill>
            <a:schemeClr val="bg2"/>
          </a:solidFill>
        </p:spPr>
        <p:txBody>
          <a:bodyPr vert="horz" lIns="360000" tIns="360000" rIns="360000" bIns="36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1F2C"/>
                </a:solidFill>
                <a:effectLst/>
                <a:uLnTx/>
                <a:uFillTx/>
                <a:latin typeface="Greycliff CF Heavy" pitchFamily="2" charset="77"/>
                <a:ea typeface="+mj-ea"/>
                <a:cs typeface="+mj-cs"/>
                <a:sym typeface="Arial"/>
              </a:rPr>
              <a:t>Sub-title</a:t>
            </a:r>
            <a:b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0D1F2C"/>
                </a:solidFill>
                <a:effectLst/>
                <a:uLnTx/>
                <a:uFillTx/>
                <a:latin typeface="Greycliff CF Heavy" pitchFamily="2" charset="77"/>
                <a:ea typeface="+mj-ea"/>
                <a:cs typeface="+mj-cs"/>
                <a:sym typeface="Arial"/>
              </a:rPr>
            </a:b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0D1F2C"/>
              </a:solidFill>
              <a:effectLst/>
              <a:uLnTx/>
              <a:uFillTx/>
              <a:latin typeface="Greycliff CF Heavy" pitchFamily="2" charset="77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0D1F2C"/>
                </a:solidFill>
                <a:effectLst/>
                <a:uLnTx/>
                <a:uFillTx/>
                <a:latin typeface="Greycliff CF Heavy" pitchFamily="2" charset="77"/>
                <a:ea typeface="+mj-ea"/>
                <a:cs typeface="+mj-cs"/>
                <a:sym typeface="Arial"/>
              </a:rPr>
              <a:t>Call to action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9AE455E-9DA3-8043-80CB-D60A24BD4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68"/>
          <a:stretch/>
        </p:blipFill>
        <p:spPr>
          <a:xfrm>
            <a:off x="0" y="-27700"/>
            <a:ext cx="6919413" cy="6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58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Greycliff CF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5" name="Bildobjekt 4" descr="En bild som visar person, kvinna, inomhus, fönster&#10;&#10;Automatiskt genererad beskrivning">
            <a:extLst>
              <a:ext uri="{FF2B5EF4-FFF2-40B4-BE49-F238E27FC236}">
                <a16:creationId xmlns:a16="http://schemas.microsoft.com/office/drawing/2014/main" id="{ED268A1F-41AE-A446-809C-3E135AD4C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6919415" cy="6858000"/>
          </a:xfrm>
          <a:prstGeom prst="rect">
            <a:avLst/>
          </a:prstGeom>
        </p:spPr>
      </p:pic>
      <p:sp>
        <p:nvSpPr>
          <p:cNvPr id="7" name="Rubrik 2">
            <a:extLst>
              <a:ext uri="{FF2B5EF4-FFF2-40B4-BE49-F238E27FC236}">
                <a16:creationId xmlns:a16="http://schemas.microsoft.com/office/drawing/2014/main" id="{9D12DB25-AA62-A145-34C2-2F5DA6C84CE3}"/>
              </a:ext>
            </a:extLst>
          </p:cNvPr>
          <p:cNvSpPr txBox="1">
            <a:spLocks/>
          </p:cNvSpPr>
          <p:nvPr/>
        </p:nvSpPr>
        <p:spPr>
          <a:xfrm>
            <a:off x="7417916" y="1916113"/>
            <a:ext cx="4102777" cy="3437904"/>
          </a:xfrm>
          <a:prstGeom prst="rect">
            <a:avLst/>
          </a:prstGeom>
          <a:solidFill>
            <a:schemeClr val="bg2"/>
          </a:solidFill>
        </p:spPr>
        <p:txBody>
          <a:bodyPr vert="horz" lIns="360000" tIns="360000" rIns="360000" bIns="36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1F2C"/>
                </a:solidFill>
                <a:effectLst/>
                <a:uLnTx/>
                <a:uFillTx/>
                <a:latin typeface="Greycliff CF Heavy" pitchFamily="2" charset="77"/>
                <a:ea typeface="+mj-ea"/>
                <a:cs typeface="+mj-cs"/>
                <a:sym typeface="Arial"/>
              </a:rPr>
              <a:t>Sub-title</a:t>
            </a:r>
            <a:b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0D1F2C"/>
                </a:solidFill>
                <a:effectLst/>
                <a:uLnTx/>
                <a:uFillTx/>
                <a:latin typeface="Greycliff CF Heavy" pitchFamily="2" charset="77"/>
                <a:ea typeface="+mj-ea"/>
                <a:cs typeface="+mj-cs"/>
                <a:sym typeface="Arial"/>
              </a:rPr>
            </a:b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0D1F2C"/>
              </a:solidFill>
              <a:effectLst/>
              <a:uLnTx/>
              <a:uFillTx/>
              <a:latin typeface="Greycliff CF Heavy" pitchFamily="2" charset="77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0D1F2C"/>
                </a:solidFill>
                <a:effectLst/>
                <a:uLnTx/>
                <a:uFillTx/>
                <a:latin typeface="Greycliff CF Heavy" pitchFamily="2" charset="77"/>
                <a:ea typeface="+mj-ea"/>
                <a:cs typeface="+mj-cs"/>
                <a:sym typeface="Arial"/>
              </a:rPr>
              <a:t>Call to action </a:t>
            </a:r>
          </a:p>
        </p:txBody>
      </p:sp>
    </p:spTree>
    <p:extLst>
      <p:ext uri="{BB962C8B-B14F-4D97-AF65-F5344CB8AC3E}">
        <p14:creationId xmlns:p14="http://schemas.microsoft.com/office/powerpoint/2010/main" val="3193209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D2BD0F-44AD-97E1-532D-3738A7A1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906831"/>
            <a:ext cx="7749682" cy="1040130"/>
          </a:xfrm>
        </p:spPr>
        <p:txBody>
          <a:bodyPr/>
          <a:lstStyle/>
          <a:p>
            <a:r>
              <a:rPr lang="sv-SE" dirty="0" err="1"/>
              <a:t>Follow</a:t>
            </a:r>
            <a:r>
              <a:rPr lang="sv-SE" dirty="0"/>
              <a:t> the </a:t>
            </a:r>
            <a:r>
              <a:rPr lang="sv-SE" dirty="0" err="1"/>
              <a:t>grid</a:t>
            </a:r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62AB64-BEF9-8CA5-803A-ACA5EF39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672" y="1916113"/>
            <a:ext cx="3366716" cy="338824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All </a:t>
            </a:r>
            <a:r>
              <a:rPr lang="sv-SE" sz="1800" dirty="0" err="1"/>
              <a:t>content</a:t>
            </a:r>
            <a:r>
              <a:rPr lang="sv-SE" sz="1800" dirty="0"/>
              <a:t> is </a:t>
            </a:r>
            <a:r>
              <a:rPr lang="sv-SE" sz="1800" dirty="0" err="1"/>
              <a:t>subject</a:t>
            </a:r>
            <a:r>
              <a:rPr lang="sv-SE" sz="1800" dirty="0"/>
              <a:t> to </a:t>
            </a:r>
            <a:r>
              <a:rPr lang="sv-SE" sz="1800" dirty="0" err="1"/>
              <a:t>our</a:t>
            </a:r>
            <a:r>
              <a:rPr lang="sv-SE" sz="1800" dirty="0"/>
              <a:t> presentation </a:t>
            </a:r>
            <a:r>
              <a:rPr lang="sv-SE" sz="1800" dirty="0" err="1"/>
              <a:t>grid</a:t>
            </a:r>
            <a:r>
              <a:rPr lang="sv-SE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The </a:t>
            </a:r>
            <a:r>
              <a:rPr lang="sv-SE" sz="1800" dirty="0" err="1"/>
              <a:t>grid</a:t>
            </a:r>
            <a:r>
              <a:rPr lang="sv-SE" sz="1800" dirty="0"/>
              <a:t> </a:t>
            </a:r>
            <a:r>
              <a:rPr lang="sv-SE" sz="1800" dirty="0" err="1"/>
              <a:t>helps</a:t>
            </a:r>
            <a:r>
              <a:rPr lang="sv-SE" sz="1800" dirty="0"/>
              <a:t> </a:t>
            </a:r>
            <a:r>
              <a:rPr lang="sv-SE" sz="1800" dirty="0" err="1"/>
              <a:t>aligning</a:t>
            </a:r>
            <a:r>
              <a:rPr lang="sv-SE" sz="1800" dirty="0"/>
              <a:t> </a:t>
            </a:r>
            <a:r>
              <a:rPr lang="sv-SE" sz="1800" dirty="0" err="1"/>
              <a:t>things</a:t>
            </a:r>
            <a:r>
              <a:rPr lang="sv-SE" sz="1800" dirty="0"/>
              <a:t> and </a:t>
            </a:r>
            <a:r>
              <a:rPr lang="sv-SE" sz="1800" dirty="0" err="1"/>
              <a:t>should</a:t>
            </a:r>
            <a:r>
              <a:rPr lang="sv-SE" sz="1800" dirty="0"/>
              <a:t> be </a:t>
            </a:r>
            <a:r>
              <a:rPr lang="sv-SE" sz="1800" dirty="0" err="1"/>
              <a:t>followed</a:t>
            </a:r>
            <a:r>
              <a:rPr lang="sv-SE" sz="1800" dirty="0"/>
              <a:t> in the </a:t>
            </a:r>
            <a:r>
              <a:rPr lang="sv-SE" sz="1800" dirty="0" err="1"/>
              <a:t>vast</a:t>
            </a:r>
            <a:r>
              <a:rPr lang="sv-SE" sz="1800" dirty="0"/>
              <a:t> </a:t>
            </a:r>
            <a:r>
              <a:rPr lang="sv-SE" sz="1800" dirty="0" err="1"/>
              <a:t>majority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</a:t>
            </a:r>
            <a:r>
              <a:rPr lang="sv-SE" sz="1800" dirty="0" err="1"/>
              <a:t>cases</a:t>
            </a:r>
            <a:r>
              <a:rPr lang="sv-SE" sz="1800" dirty="0"/>
              <a:t>.</a:t>
            </a:r>
            <a:endParaRPr lang="sv-SE" sz="1800" dirty="0">
              <a:latin typeface="Greycliff CF Heavy" pitchFamily="2" charset="77"/>
            </a:endParaRPr>
          </a:p>
        </p:txBody>
      </p:sp>
      <p:sp>
        <p:nvSpPr>
          <p:cNvPr id="7" name="Underrubrik 4">
            <a:extLst>
              <a:ext uri="{FF2B5EF4-FFF2-40B4-BE49-F238E27FC236}">
                <a16:creationId xmlns:a16="http://schemas.microsoft.com/office/drawing/2014/main" id="{EE92DF97-330C-473D-77C2-F95BAC4E0288}"/>
              </a:ext>
            </a:extLst>
          </p:cNvPr>
          <p:cNvSpPr txBox="1">
            <a:spLocks/>
          </p:cNvSpPr>
          <p:nvPr/>
        </p:nvSpPr>
        <p:spPr>
          <a:xfrm>
            <a:off x="4403725" y="1916113"/>
            <a:ext cx="3384550" cy="338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sz="1800" dirty="0"/>
              <a:t>The </a:t>
            </a:r>
            <a:r>
              <a:rPr lang="sv-SE" sz="1800" dirty="0" err="1"/>
              <a:t>grid</a:t>
            </a:r>
            <a:r>
              <a:rPr lang="sv-SE" sz="1800" dirty="0"/>
              <a:t> is </a:t>
            </a:r>
            <a:r>
              <a:rPr lang="sv-SE" sz="1800" dirty="0" err="1"/>
              <a:t>always</a:t>
            </a:r>
            <a:r>
              <a:rPr lang="sv-SE" sz="1800" dirty="0"/>
              <a:t> </a:t>
            </a:r>
            <a:r>
              <a:rPr lang="sv-SE" sz="1800" dirty="0" err="1"/>
              <a:t>visible</a:t>
            </a:r>
            <a:r>
              <a:rPr lang="sv-SE" sz="1800" dirty="0"/>
              <a:t> on </a:t>
            </a:r>
            <a:r>
              <a:rPr lang="sv-SE" sz="1800" dirty="0" err="1"/>
              <a:t>this</a:t>
            </a:r>
            <a:r>
              <a:rPr lang="sv-SE" sz="1800" dirty="0"/>
              <a:t> page.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sz="1800" dirty="0" err="1"/>
              <a:t>You</a:t>
            </a:r>
            <a:r>
              <a:rPr lang="sv-SE" sz="1800" dirty="0"/>
              <a:t> </a:t>
            </a:r>
            <a:r>
              <a:rPr lang="sv-SE" sz="1800" dirty="0" err="1"/>
              <a:t>can</a:t>
            </a:r>
            <a:r>
              <a:rPr lang="sv-SE" sz="1800" dirty="0"/>
              <a:t> </a:t>
            </a:r>
            <a:r>
              <a:rPr lang="sv-SE" sz="1800" dirty="0" err="1"/>
              <a:t>view</a:t>
            </a:r>
            <a:r>
              <a:rPr lang="sv-SE" sz="1800" dirty="0"/>
              <a:t> it on </a:t>
            </a:r>
            <a:r>
              <a:rPr lang="sv-SE" sz="1800" dirty="0" err="1"/>
              <a:t>any</a:t>
            </a:r>
            <a:r>
              <a:rPr lang="sv-SE" sz="1800" dirty="0"/>
              <a:t> </a:t>
            </a:r>
            <a:r>
              <a:rPr lang="sv-SE" sz="1800" dirty="0" err="1"/>
              <a:t>other</a:t>
            </a:r>
            <a:r>
              <a:rPr lang="sv-SE" sz="1800" dirty="0"/>
              <a:t> </a:t>
            </a:r>
            <a:r>
              <a:rPr lang="sv-SE" sz="1800" dirty="0" err="1"/>
              <a:t>slide</a:t>
            </a:r>
            <a:r>
              <a:rPr lang="sv-SE" sz="1800" dirty="0"/>
              <a:t> by going to ”</a:t>
            </a:r>
            <a:r>
              <a:rPr lang="sv-SE" sz="1800" dirty="0" err="1"/>
              <a:t>View</a:t>
            </a:r>
            <a:r>
              <a:rPr lang="sv-SE" sz="1800" dirty="0"/>
              <a:t>/Visa” and check ”</a:t>
            </a:r>
            <a:r>
              <a:rPr lang="sv-SE" sz="1800" dirty="0" err="1"/>
              <a:t>Guidelines</a:t>
            </a:r>
            <a:r>
              <a:rPr lang="sv-SE" sz="1800" dirty="0"/>
              <a:t>/Stödlinjer”. </a:t>
            </a:r>
            <a:r>
              <a:rPr lang="sv-SE" sz="1800" dirty="0" err="1"/>
              <a:t>Objects</a:t>
            </a:r>
            <a:r>
              <a:rPr lang="sv-SE" sz="1800" dirty="0"/>
              <a:t> </a:t>
            </a:r>
            <a:r>
              <a:rPr lang="sv-SE" sz="1800" dirty="0" err="1"/>
              <a:t>should</a:t>
            </a:r>
            <a:r>
              <a:rPr lang="sv-SE" sz="1800" dirty="0"/>
              <a:t> </a:t>
            </a:r>
            <a:r>
              <a:rPr lang="sv-SE" sz="1800" dirty="0" err="1"/>
              <a:t>snap</a:t>
            </a:r>
            <a:r>
              <a:rPr lang="sv-SE" sz="1800" dirty="0"/>
              <a:t> to the </a:t>
            </a:r>
            <a:r>
              <a:rPr lang="sv-SE" sz="1800" dirty="0" err="1"/>
              <a:t>grid</a:t>
            </a:r>
            <a:r>
              <a:rPr lang="sv-SE" sz="1800" dirty="0"/>
              <a:t>.  and </a:t>
            </a:r>
            <a:r>
              <a:rPr lang="sv-SE" sz="1800" dirty="0" err="1"/>
              <a:t>objects</a:t>
            </a:r>
            <a:r>
              <a:rPr lang="sv-SE" sz="1800" dirty="0"/>
              <a:t>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sv-SE" sz="1800" dirty="0"/>
          </a:p>
        </p:txBody>
      </p:sp>
      <p:cxnSp>
        <p:nvCxnSpPr>
          <p:cNvPr id="3" name="Rak 2">
            <a:extLst>
              <a:ext uri="{FF2B5EF4-FFF2-40B4-BE49-F238E27FC236}">
                <a16:creationId xmlns:a16="http://schemas.microsoft.com/office/drawing/2014/main" id="{1477EAE5-4600-8955-9313-6AAE64C96922}"/>
              </a:ext>
            </a:extLst>
          </p:cNvPr>
          <p:cNvCxnSpPr/>
          <p:nvPr/>
        </p:nvCxnSpPr>
        <p:spPr>
          <a:xfrm>
            <a:off x="766763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7">
            <a:extLst>
              <a:ext uri="{FF2B5EF4-FFF2-40B4-BE49-F238E27FC236}">
                <a16:creationId xmlns:a16="http://schemas.microsoft.com/office/drawing/2014/main" id="{B1C0E072-01DA-77A1-E03A-33490A479EE6}"/>
              </a:ext>
            </a:extLst>
          </p:cNvPr>
          <p:cNvCxnSpPr/>
          <p:nvPr/>
        </p:nvCxnSpPr>
        <p:spPr>
          <a:xfrm>
            <a:off x="4125260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B0083681-4E82-DD4A-775F-D779258E1C39}"/>
              </a:ext>
            </a:extLst>
          </p:cNvPr>
          <p:cNvCxnSpPr/>
          <p:nvPr/>
        </p:nvCxnSpPr>
        <p:spPr>
          <a:xfrm>
            <a:off x="4407271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CB74C170-62DC-A490-8598-EFF12DA2866B}"/>
              </a:ext>
            </a:extLst>
          </p:cNvPr>
          <p:cNvCxnSpPr/>
          <p:nvPr/>
        </p:nvCxnSpPr>
        <p:spPr>
          <a:xfrm>
            <a:off x="7782860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D69F384F-34D7-7EF3-98EE-D1DADE89549E}"/>
              </a:ext>
            </a:extLst>
          </p:cNvPr>
          <p:cNvCxnSpPr/>
          <p:nvPr/>
        </p:nvCxnSpPr>
        <p:spPr>
          <a:xfrm>
            <a:off x="8081963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669274D9-14B2-564B-AF7D-8AD8E874A5FD}"/>
              </a:ext>
            </a:extLst>
          </p:cNvPr>
          <p:cNvCxnSpPr/>
          <p:nvPr/>
        </p:nvCxnSpPr>
        <p:spPr>
          <a:xfrm>
            <a:off x="11431914" y="0"/>
            <a:ext cx="0" cy="6858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B1D7A8E4-884B-004B-4B88-99A7D0D58D0E}"/>
              </a:ext>
            </a:extLst>
          </p:cNvPr>
          <p:cNvCxnSpPr/>
          <p:nvPr/>
        </p:nvCxnSpPr>
        <p:spPr>
          <a:xfrm>
            <a:off x="0" y="981075"/>
            <a:ext cx="12192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1357168B-67C3-5434-F44F-617373E18297}"/>
              </a:ext>
            </a:extLst>
          </p:cNvPr>
          <p:cNvCxnSpPr/>
          <p:nvPr/>
        </p:nvCxnSpPr>
        <p:spPr>
          <a:xfrm>
            <a:off x="0" y="1912566"/>
            <a:ext cx="12192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B6412395-6579-85C3-FC49-4BFCA8023F39}"/>
              </a:ext>
            </a:extLst>
          </p:cNvPr>
          <p:cNvCxnSpPr/>
          <p:nvPr/>
        </p:nvCxnSpPr>
        <p:spPr>
          <a:xfrm>
            <a:off x="0" y="6202555"/>
            <a:ext cx="12192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Underrubrik 4">
            <a:extLst>
              <a:ext uri="{FF2B5EF4-FFF2-40B4-BE49-F238E27FC236}">
                <a16:creationId xmlns:a16="http://schemas.microsoft.com/office/drawing/2014/main" id="{82FDAC74-5A91-6DFF-E5E5-13E1B75CA69B}"/>
              </a:ext>
            </a:extLst>
          </p:cNvPr>
          <p:cNvSpPr txBox="1">
            <a:spLocks/>
          </p:cNvSpPr>
          <p:nvPr/>
        </p:nvSpPr>
        <p:spPr>
          <a:xfrm rot="2700000">
            <a:off x="8678168" y="2291127"/>
            <a:ext cx="2156278" cy="2564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sv-SE" sz="1800" dirty="0" err="1"/>
              <a:t>Use</a:t>
            </a:r>
            <a:r>
              <a:rPr lang="sv-SE" sz="1800" dirty="0"/>
              <a:t> layouts for </a:t>
            </a:r>
            <a:r>
              <a:rPr lang="sv-SE" sz="1800" dirty="0" err="1"/>
              <a:t>structure</a:t>
            </a:r>
            <a:r>
              <a:rPr lang="sv-SE" sz="1800" dirty="0"/>
              <a:t> and </a:t>
            </a:r>
            <a:r>
              <a:rPr lang="sv-SE" sz="1800" dirty="0" err="1"/>
              <a:t>margins</a:t>
            </a:r>
            <a:r>
              <a:rPr lang="sv-SE" sz="1800" dirty="0"/>
              <a:t> – </a:t>
            </a:r>
            <a:r>
              <a:rPr lang="sv-SE" sz="1800" dirty="0" err="1"/>
              <a:t>even</a:t>
            </a:r>
            <a:r>
              <a:rPr lang="sv-SE" sz="1800" dirty="0"/>
              <a:t> </a:t>
            </a:r>
            <a:r>
              <a:rPr lang="sv-SE" sz="1800" dirty="0" err="1"/>
              <a:t>if</a:t>
            </a:r>
            <a:r>
              <a:rPr lang="sv-SE" sz="1800" dirty="0"/>
              <a:t> </a:t>
            </a:r>
            <a:r>
              <a:rPr lang="sv-SE" sz="1800" dirty="0" err="1"/>
              <a:t>you</a:t>
            </a:r>
            <a:r>
              <a:rPr lang="sv-SE" sz="1800" dirty="0"/>
              <a:t> do </a:t>
            </a:r>
            <a:r>
              <a:rPr lang="sv-SE" sz="1800" dirty="0" err="1"/>
              <a:t>something</a:t>
            </a:r>
            <a:r>
              <a:rPr lang="sv-SE" sz="1800" dirty="0"/>
              <a:t> different. </a:t>
            </a:r>
          </a:p>
        </p:txBody>
      </p:sp>
    </p:spTree>
    <p:extLst>
      <p:ext uri="{BB962C8B-B14F-4D97-AF65-F5344CB8AC3E}">
        <p14:creationId xmlns:p14="http://schemas.microsoft.com/office/powerpoint/2010/main" val="15214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7975C1-11CE-3E40-B0B7-36F3DAB0DCD4}"/>
              </a:ext>
            </a:extLst>
          </p:cNvPr>
          <p:cNvSpPr txBox="1">
            <a:spLocks/>
          </p:cNvSpPr>
          <p:nvPr/>
        </p:nvSpPr>
        <p:spPr>
          <a:xfrm>
            <a:off x="838200" y="1360901"/>
            <a:ext cx="10515600" cy="28429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dirty="0"/>
              <a:t>USE WHITE SELDOM, </a:t>
            </a:r>
            <a:br>
              <a:rPr lang="en-US" dirty="0"/>
            </a:br>
            <a:r>
              <a:rPr lang="en-US" dirty="0"/>
              <a:t>FOR THE EFFECT</a:t>
            </a:r>
          </a:p>
        </p:txBody>
      </p:sp>
    </p:spTree>
    <p:extLst>
      <p:ext uri="{BB962C8B-B14F-4D97-AF65-F5344CB8AC3E}">
        <p14:creationId xmlns:p14="http://schemas.microsoft.com/office/powerpoint/2010/main" val="14734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3AC531-A2FD-AC4A-872A-960611C47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154278"/>
            <a:ext cx="4422569" cy="1442089"/>
          </a:xfrm>
        </p:spPr>
        <p:txBody>
          <a:bodyPr/>
          <a:lstStyle/>
          <a:p>
            <a:r>
              <a:rPr lang="en-US" dirty="0"/>
              <a:t>Contrast and compare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B784C3D-5F48-CB47-87C9-95582D66A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45541"/>
            <a:ext cx="4422569" cy="2553503"/>
          </a:xfrm>
        </p:spPr>
        <p:txBody>
          <a:bodyPr/>
          <a:lstStyle/>
          <a:p>
            <a:r>
              <a:rPr lang="sv-SE" dirty="0"/>
              <a:t>2019 </a:t>
            </a:r>
            <a:r>
              <a:rPr lang="sv-SE" dirty="0" err="1"/>
              <a:t>was</a:t>
            </a:r>
            <a:r>
              <a:rPr lang="sv-SE" dirty="0"/>
              <a:t> a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 extremes</a:t>
            </a:r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D83CE4-8D75-B34F-B686-65068E0DC3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4338" y="3845334"/>
            <a:ext cx="4419461" cy="2553505"/>
          </a:xfrm>
        </p:spPr>
        <p:txBody>
          <a:bodyPr/>
          <a:lstStyle/>
          <a:p>
            <a:r>
              <a:rPr lang="en-US" dirty="0"/>
              <a:t>2020 looks like a good day to go fishing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9137647-41C3-9745-9C1B-53A9C750DC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4200" y="2153864"/>
            <a:ext cx="4419461" cy="1442089"/>
          </a:xfrm>
        </p:spPr>
        <p:txBody>
          <a:bodyPr/>
          <a:lstStyle/>
          <a:p>
            <a:r>
              <a:rPr lang="en-US" dirty="0"/>
              <a:t>In 50/50 </a:t>
            </a:r>
            <a:br>
              <a:rPr lang="en-US" dirty="0"/>
            </a:br>
            <a:r>
              <a:rPr lang="en-US" dirty="0"/>
              <a:t>boxes</a:t>
            </a:r>
          </a:p>
        </p:txBody>
      </p:sp>
    </p:spTree>
    <p:extLst>
      <p:ext uri="{BB962C8B-B14F-4D97-AF65-F5344CB8AC3E}">
        <p14:creationId xmlns:p14="http://schemas.microsoft.com/office/powerpoint/2010/main" val="183299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41E60AB-6872-6862-B4F6-BA883087C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467" y="0"/>
            <a:ext cx="6093533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F3AC531-A2FD-AC4A-872A-960611C47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154278"/>
            <a:ext cx="4422569" cy="1442089"/>
          </a:xfrm>
        </p:spPr>
        <p:txBody>
          <a:bodyPr/>
          <a:lstStyle/>
          <a:p>
            <a:r>
              <a:rPr lang="en-US" dirty="0"/>
              <a:t>Contrast and compare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B784C3D-5F48-CB47-87C9-95582D66A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45541"/>
            <a:ext cx="4422569" cy="2553503"/>
          </a:xfrm>
        </p:spPr>
        <p:txBody>
          <a:bodyPr/>
          <a:lstStyle/>
          <a:p>
            <a:r>
              <a:rPr lang="sv-SE" dirty="0"/>
              <a:t>2022 </a:t>
            </a:r>
            <a:r>
              <a:rPr lang="sv-SE" dirty="0" err="1"/>
              <a:t>was</a:t>
            </a:r>
            <a:r>
              <a:rPr lang="sv-SE" dirty="0"/>
              <a:t> a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 extremes</a:t>
            </a:r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D83CE4-8D75-B34F-B686-65068E0DC3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4338" y="3845334"/>
            <a:ext cx="4419461" cy="2553505"/>
          </a:xfrm>
        </p:spPr>
        <p:txBody>
          <a:bodyPr/>
          <a:lstStyle/>
          <a:p>
            <a:r>
              <a:rPr lang="en-US" dirty="0"/>
              <a:t>2023 looks like a good day to go fishing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9137647-41C3-9745-9C1B-53A9C750DC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4200" y="2153864"/>
            <a:ext cx="4419461" cy="1442089"/>
          </a:xfrm>
        </p:spPr>
        <p:txBody>
          <a:bodyPr/>
          <a:lstStyle/>
          <a:p>
            <a:r>
              <a:rPr lang="en-US" dirty="0"/>
              <a:t>In 50/50 </a:t>
            </a:r>
            <a:br>
              <a:rPr lang="en-US" dirty="0"/>
            </a:br>
            <a:r>
              <a:rPr lang="en-US" dirty="0"/>
              <a:t>boxes</a:t>
            </a:r>
          </a:p>
        </p:txBody>
      </p:sp>
    </p:spTree>
    <p:extLst>
      <p:ext uri="{BB962C8B-B14F-4D97-AF65-F5344CB8AC3E}">
        <p14:creationId xmlns:p14="http://schemas.microsoft.com/office/powerpoint/2010/main" val="1696031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D968565-A9D0-8E45-A343-878226DAC643}"/>
              </a:ext>
            </a:extLst>
          </p:cNvPr>
          <p:cNvSpPr/>
          <p:nvPr/>
        </p:nvSpPr>
        <p:spPr>
          <a:xfrm>
            <a:off x="1266262" y="4642272"/>
            <a:ext cx="8996516" cy="1327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713DDB57-3205-7848-822B-D40C08A41CA1}"/>
              </a:ext>
            </a:extLst>
          </p:cNvPr>
          <p:cNvSpPr/>
          <p:nvPr/>
        </p:nvSpPr>
        <p:spPr>
          <a:xfrm>
            <a:off x="914400" y="4111329"/>
            <a:ext cx="1194619" cy="11946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latin typeface="Greycliff CF" pitchFamily="2" charset="77"/>
              </a:rPr>
              <a:t>24/12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74F80905-8FB9-0B4B-B336-75DCC7BBA410}"/>
              </a:ext>
            </a:extLst>
          </p:cNvPr>
          <p:cNvSpPr/>
          <p:nvPr/>
        </p:nvSpPr>
        <p:spPr>
          <a:xfrm>
            <a:off x="4606413" y="4111328"/>
            <a:ext cx="1194619" cy="1194619"/>
          </a:xfrm>
          <a:prstGeom prst="ellipse">
            <a:avLst/>
          </a:prstGeom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latin typeface="Greycliff CF" pitchFamily="2" charset="77"/>
              </a:rPr>
              <a:t>1/1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4D4B36B0-DC14-9245-A01C-47D1E574982D}"/>
              </a:ext>
            </a:extLst>
          </p:cNvPr>
          <p:cNvSpPr/>
          <p:nvPr/>
        </p:nvSpPr>
        <p:spPr>
          <a:xfrm>
            <a:off x="7698658" y="4111329"/>
            <a:ext cx="1194619" cy="11946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Greycliff CF" pitchFamily="2" charset="77"/>
              </a:rPr>
              <a:t>24</a:t>
            </a:r>
            <a:r>
              <a:rPr lang="en-US" sz="2000" b="0" i="0" dirty="0">
                <a:solidFill>
                  <a:schemeClr val="tx1"/>
                </a:solidFill>
                <a:latin typeface="Greycliff CF" pitchFamily="2" charset="77"/>
              </a:rPr>
              <a:t>/2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FE5DB3FB-0CBA-6140-953A-882425CA4E2C}"/>
              </a:ext>
            </a:extLst>
          </p:cNvPr>
          <p:cNvSpPr/>
          <p:nvPr/>
        </p:nvSpPr>
        <p:spPr>
          <a:xfrm>
            <a:off x="9409471" y="4111329"/>
            <a:ext cx="1194619" cy="1194619"/>
          </a:xfrm>
          <a:prstGeom prst="ellipse">
            <a:avLst/>
          </a:prstGeom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latin typeface="Greycliff CF" pitchFamily="2" charset="77"/>
              </a:rPr>
              <a:t>14/4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0B2F026F-26FE-7E47-A272-F92327AD8E7A}"/>
              </a:ext>
            </a:extLst>
          </p:cNvPr>
          <p:cNvSpPr/>
          <p:nvPr/>
        </p:nvSpPr>
        <p:spPr>
          <a:xfrm>
            <a:off x="2477729" y="4111329"/>
            <a:ext cx="1194619" cy="11946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latin typeface="Greycliff CF" pitchFamily="2" charset="77"/>
              </a:rPr>
              <a:t>31/12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4854F3A-9423-BC4E-B840-E8C04EECFAC1}"/>
              </a:ext>
            </a:extLst>
          </p:cNvPr>
          <p:cNvSpPr txBox="1"/>
          <p:nvPr/>
        </p:nvSpPr>
        <p:spPr>
          <a:xfrm rot="18900000">
            <a:off x="1059233" y="2649707"/>
            <a:ext cx="290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Greycliff CF" pitchFamily="2" charset="77"/>
              </a:rPr>
              <a:t>Christmas eve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16C6334-77F4-394C-A6A0-C80B69CB82AA}"/>
              </a:ext>
            </a:extLst>
          </p:cNvPr>
          <p:cNvSpPr txBox="1"/>
          <p:nvPr/>
        </p:nvSpPr>
        <p:spPr>
          <a:xfrm rot="18900000">
            <a:off x="4702637" y="2649707"/>
            <a:ext cx="290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Greycliff CF" pitchFamily="2" charset="77"/>
              </a:rPr>
              <a:t>New year begins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C3A29D5-5095-2449-B25B-28A742FEC171}"/>
              </a:ext>
            </a:extLst>
          </p:cNvPr>
          <p:cNvSpPr txBox="1"/>
          <p:nvPr/>
        </p:nvSpPr>
        <p:spPr>
          <a:xfrm rot="18900000">
            <a:off x="9436869" y="2649708"/>
            <a:ext cx="290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Greycliff CF" pitchFamily="2" charset="77"/>
              </a:rPr>
              <a:t>Final Mississippi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282E365-E04D-DF45-A953-FD2AE3219323}"/>
              </a:ext>
            </a:extLst>
          </p:cNvPr>
          <p:cNvSpPr txBox="1"/>
          <p:nvPr/>
        </p:nvSpPr>
        <p:spPr>
          <a:xfrm rot="18900000">
            <a:off x="2652611" y="2627585"/>
            <a:ext cx="290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Greycliff CF" pitchFamily="2" charset="77"/>
              </a:rPr>
              <a:t>New Years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3643851-CA0B-D542-BBAF-2970B89CAAD5}"/>
              </a:ext>
            </a:extLst>
          </p:cNvPr>
          <p:cNvSpPr txBox="1"/>
          <p:nvPr/>
        </p:nvSpPr>
        <p:spPr>
          <a:xfrm rot="18900000">
            <a:off x="7889395" y="2649706"/>
            <a:ext cx="290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Greycliff CF" pitchFamily="2" charset="77"/>
              </a:rPr>
              <a:t>Four Mississippi</a:t>
            </a:r>
          </a:p>
        </p:txBody>
      </p:sp>
      <p:sp>
        <p:nvSpPr>
          <p:cNvPr id="14" name="Google Shape;149;p5">
            <a:extLst>
              <a:ext uri="{FF2B5EF4-FFF2-40B4-BE49-F238E27FC236}">
                <a16:creationId xmlns:a16="http://schemas.microsoft.com/office/drawing/2014/main" id="{87CA845C-6DD8-F44D-B635-D13F76D06919}"/>
              </a:ext>
            </a:extLst>
          </p:cNvPr>
          <p:cNvSpPr txBox="1">
            <a:spLocks/>
          </p:cNvSpPr>
          <p:nvPr/>
        </p:nvSpPr>
        <p:spPr>
          <a:xfrm>
            <a:off x="660974" y="970015"/>
            <a:ext cx="4866594" cy="5048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3200" rIns="90000" bIns="432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2"/>
              </a:buClr>
              <a:buSzPts val="44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</a:rPr>
              <a:t>Roadmap example</a:t>
            </a:r>
          </a:p>
        </p:txBody>
      </p:sp>
    </p:spTree>
    <p:extLst>
      <p:ext uri="{BB962C8B-B14F-4D97-AF65-F5344CB8AC3E}">
        <p14:creationId xmlns:p14="http://schemas.microsoft.com/office/powerpoint/2010/main" val="1092085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72F81C4-7379-7D4D-BE2F-15851F352C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8255" y="889744"/>
            <a:ext cx="3336966" cy="557212"/>
          </a:xfrm>
        </p:spPr>
        <p:txBody>
          <a:bodyPr>
            <a:normAutofit/>
          </a:bodyPr>
          <a:lstStyle/>
          <a:p>
            <a:r>
              <a:rPr lang="en-US" dirty="0"/>
              <a:t>Call-to-actions</a:t>
            </a:r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33A141E0-79FD-DB49-BE36-703EDFA52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173" y="2786374"/>
            <a:ext cx="2904074" cy="1997076"/>
          </a:xfrm>
        </p:spPr>
        <p:txBody>
          <a:bodyPr anchor="ctr">
            <a:normAutofit/>
          </a:bodyPr>
          <a:lstStyle/>
          <a:p>
            <a:pPr algn="ctr"/>
            <a:r>
              <a:rPr lang="sv-SE" sz="3000" dirty="0" err="1"/>
              <a:t>Join</a:t>
            </a:r>
            <a:r>
              <a:rPr lang="sv-SE" sz="3000" dirty="0"/>
              <a:t> </a:t>
            </a:r>
            <a:r>
              <a:rPr lang="sv-SE" sz="3000" dirty="0" err="1"/>
              <a:t>our</a:t>
            </a:r>
            <a:r>
              <a:rPr lang="sv-SE" sz="3000" dirty="0"/>
              <a:t> Legal Expert Group</a:t>
            </a:r>
            <a:endParaRPr lang="en-US" sz="3000" dirty="0"/>
          </a:p>
        </p:txBody>
      </p:sp>
      <p:sp>
        <p:nvSpPr>
          <p:cNvPr id="24" name="Platshållare för text 4">
            <a:extLst>
              <a:ext uri="{FF2B5EF4-FFF2-40B4-BE49-F238E27FC236}">
                <a16:creationId xmlns:a16="http://schemas.microsoft.com/office/drawing/2014/main" id="{70CD8372-C5C6-2D4D-BA27-C08B331DC6BB}"/>
              </a:ext>
            </a:extLst>
          </p:cNvPr>
          <p:cNvSpPr txBox="1">
            <a:spLocks/>
          </p:cNvSpPr>
          <p:nvPr/>
        </p:nvSpPr>
        <p:spPr>
          <a:xfrm>
            <a:off x="4564943" y="2930078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/>
              <a:t>Sign up for Collaboration Workshop</a:t>
            </a:r>
            <a:endParaRPr lang="sv-SE" sz="3000" dirty="0"/>
          </a:p>
        </p:txBody>
      </p:sp>
      <p:sp>
        <p:nvSpPr>
          <p:cNvPr id="25" name="Platshållare för text 7">
            <a:extLst>
              <a:ext uri="{FF2B5EF4-FFF2-40B4-BE49-F238E27FC236}">
                <a16:creationId xmlns:a16="http://schemas.microsoft.com/office/drawing/2014/main" id="{FFFFA03E-BB05-404E-934F-DFC00753DA86}"/>
              </a:ext>
            </a:extLst>
          </p:cNvPr>
          <p:cNvSpPr txBox="1">
            <a:spLocks/>
          </p:cNvSpPr>
          <p:nvPr/>
        </p:nvSpPr>
        <p:spPr>
          <a:xfrm>
            <a:off x="8230357" y="2930078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/>
              <a:t>Nominate speakers</a:t>
            </a:r>
            <a:endParaRPr lang="sv-SE" sz="3000" dirty="0"/>
          </a:p>
        </p:txBody>
      </p:sp>
    </p:spTree>
    <p:extLst>
      <p:ext uri="{BB962C8B-B14F-4D97-AF65-F5344CB8AC3E}">
        <p14:creationId xmlns:p14="http://schemas.microsoft.com/office/powerpoint/2010/main" val="336231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192C137-D4CB-1C4A-A265-701C3AB58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897" y="1828801"/>
            <a:ext cx="2880000" cy="1709668"/>
          </a:xfrm>
        </p:spPr>
        <p:txBody>
          <a:bodyPr>
            <a:normAutofit/>
          </a:bodyPr>
          <a:lstStyle/>
          <a:p>
            <a:r>
              <a:rPr lang="en-US" dirty="0"/>
              <a:t>National initiative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3390E30F-698A-6045-A405-9B0FF8046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897" y="3716594"/>
            <a:ext cx="2880000" cy="1603480"/>
          </a:xfrm>
        </p:spPr>
        <p:txBody>
          <a:bodyPr/>
          <a:lstStyle/>
          <a:p>
            <a:r>
              <a:rPr lang="en-US" dirty="0"/>
              <a:t>Accelerating applied AI Swedish industry and society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3B28348-0A5D-3C41-BBB3-69DE4525E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5880" y="3716626"/>
            <a:ext cx="2880000" cy="1603656"/>
          </a:xfrm>
        </p:spPr>
        <p:txBody>
          <a:bodyPr>
            <a:normAutofit/>
          </a:bodyPr>
          <a:lstStyle/>
          <a:p>
            <a:r>
              <a:rPr lang="en-US" dirty="0"/>
              <a:t>Backed by Swedish government, by public and private sector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319F95D-0B9A-734A-9D7D-C1CF3BE194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45742" y="1828801"/>
            <a:ext cx="2880000" cy="1709668"/>
          </a:xfrm>
        </p:spPr>
        <p:txBody>
          <a:bodyPr>
            <a:normAutofit/>
          </a:bodyPr>
          <a:lstStyle/>
          <a:p>
            <a:r>
              <a:rPr lang="en-US" dirty="0"/>
              <a:t>Funded broadly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834C77C-B4FE-6B48-ACAB-28B1E3B3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7007" y="1828801"/>
            <a:ext cx="2880000" cy="1709668"/>
          </a:xfrm>
        </p:spPr>
        <p:txBody>
          <a:bodyPr>
            <a:normAutofit/>
          </a:bodyPr>
          <a:lstStyle/>
          <a:p>
            <a:r>
              <a:rPr lang="en-US" dirty="0"/>
              <a:t>Here to </a:t>
            </a:r>
            <a:br>
              <a:rPr lang="en-US" dirty="0"/>
            </a:br>
            <a:r>
              <a:rPr lang="en-US" dirty="0"/>
              <a:t>help you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13F6AC-596D-574C-921E-24949FCA3F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7279" y="3716604"/>
            <a:ext cx="2880000" cy="1603536"/>
          </a:xfrm>
        </p:spPr>
        <p:txBody>
          <a:bodyPr/>
          <a:lstStyle/>
          <a:p>
            <a:r>
              <a:rPr lang="en-US" dirty="0"/>
              <a:t>Strengthen and transform operations through the use of AI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7EBB88C-BC53-524F-A845-43DDCE049C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8255" y="885815"/>
            <a:ext cx="3336966" cy="557212"/>
          </a:xfrm>
        </p:spPr>
        <p:txBody>
          <a:bodyPr>
            <a:noAutofit/>
          </a:bodyPr>
          <a:lstStyle/>
          <a:p>
            <a:r>
              <a:rPr lang="en-US" dirty="0"/>
              <a:t>AI Sweden: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CF5818F-77B8-1B4E-9BAB-0F01FD4FB9D5}"/>
              </a:ext>
            </a:extLst>
          </p:cNvPr>
          <p:cNvSpPr txBox="1"/>
          <p:nvPr/>
        </p:nvSpPr>
        <p:spPr>
          <a:xfrm>
            <a:off x="12290612" y="0"/>
            <a:ext cx="215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1600" b="1" dirty="0">
                <a:solidFill>
                  <a:schemeClr val="bg1"/>
                </a:solidFill>
                <a:latin typeface="Greycliff CF" pitchFamily="2" charset="77"/>
              </a:rPr>
              <a:t>Layout: Three bullets colored background</a:t>
            </a:r>
          </a:p>
        </p:txBody>
      </p:sp>
    </p:spTree>
    <p:extLst>
      <p:ext uri="{BB962C8B-B14F-4D97-AF65-F5344CB8AC3E}">
        <p14:creationId xmlns:p14="http://schemas.microsoft.com/office/powerpoint/2010/main" val="358434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D2BD0F-44AD-97E1-532D-3738A7A1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898285"/>
            <a:ext cx="7749682" cy="1040130"/>
          </a:xfrm>
        </p:spPr>
        <p:txBody>
          <a:bodyPr/>
          <a:lstStyle/>
          <a:p>
            <a:r>
              <a:rPr lang="sv-SE"/>
              <a:t>Patterns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62AB64-BEF9-8CA5-803A-ACA5EF39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081" y="1916113"/>
            <a:ext cx="3426307" cy="338824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The blue patterns can be used in a box with a short text in a big font size on. 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6" name="Underrubrik 4">
            <a:extLst>
              <a:ext uri="{FF2B5EF4-FFF2-40B4-BE49-F238E27FC236}">
                <a16:creationId xmlns:a16="http://schemas.microsoft.com/office/drawing/2014/main" id="{EA2F087A-CE6C-4992-4161-3266AC244132}"/>
              </a:ext>
            </a:extLst>
          </p:cNvPr>
          <p:cNvSpPr txBox="1">
            <a:spLocks/>
          </p:cNvSpPr>
          <p:nvPr/>
        </p:nvSpPr>
        <p:spPr>
          <a:xfrm>
            <a:off x="4361968" y="1916113"/>
            <a:ext cx="3426307" cy="338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/>
              <a:t>The yellow patterns can be used in details that you want to draw attention to.</a:t>
            </a:r>
          </a:p>
        </p:txBody>
      </p:sp>
      <p:sp>
        <p:nvSpPr>
          <p:cNvPr id="7" name="Underrubrik 4">
            <a:extLst>
              <a:ext uri="{FF2B5EF4-FFF2-40B4-BE49-F238E27FC236}">
                <a16:creationId xmlns:a16="http://schemas.microsoft.com/office/drawing/2014/main" id="{5C0D1B06-71DC-F352-2E56-AE03CE87BDB2}"/>
              </a:ext>
            </a:extLst>
          </p:cNvPr>
          <p:cNvSpPr txBox="1">
            <a:spLocks/>
          </p:cNvSpPr>
          <p:nvPr/>
        </p:nvSpPr>
        <p:spPr>
          <a:xfrm>
            <a:off x="8098962" y="1916113"/>
            <a:ext cx="3426307" cy="338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/>
              <a:t>The darkest patterns can be used as a background for an entire page.</a:t>
            </a:r>
          </a:p>
        </p:txBody>
      </p:sp>
    </p:spTree>
    <p:extLst>
      <p:ext uri="{BB962C8B-B14F-4D97-AF65-F5344CB8AC3E}">
        <p14:creationId xmlns:p14="http://schemas.microsoft.com/office/powerpoint/2010/main" val="2038416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A7BE8B5E-A0AB-C8BC-A317-8D81DAE0EBDF}"/>
              </a:ext>
            </a:extLst>
          </p:cNvPr>
          <p:cNvSpPr/>
          <p:nvPr/>
        </p:nvSpPr>
        <p:spPr>
          <a:xfrm>
            <a:off x="8088272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r="-51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D105ACA7-9D23-EBE8-8901-B5F24CCC52A9}"/>
              </a:ext>
            </a:extLst>
          </p:cNvPr>
          <p:cNvSpPr/>
          <p:nvPr/>
        </p:nvSpPr>
        <p:spPr>
          <a:xfrm>
            <a:off x="4427517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r="-51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C7B2F7E-7E84-BCFA-2D3F-7B7E3F257475}"/>
              </a:ext>
            </a:extLst>
          </p:cNvPr>
          <p:cNvSpPr/>
          <p:nvPr/>
        </p:nvSpPr>
        <p:spPr>
          <a:xfrm>
            <a:off x="766763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r="-51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atshållare för text 9">
            <a:extLst>
              <a:ext uri="{FF2B5EF4-FFF2-40B4-BE49-F238E27FC236}">
                <a16:creationId xmlns:a16="http://schemas.microsoft.com/office/drawing/2014/main" id="{89194A63-78BF-7DDC-A9D6-06D2B8A4E3CF}"/>
              </a:ext>
            </a:extLst>
          </p:cNvPr>
          <p:cNvSpPr txBox="1">
            <a:spLocks/>
          </p:cNvSpPr>
          <p:nvPr/>
        </p:nvSpPr>
        <p:spPr>
          <a:xfrm>
            <a:off x="687785" y="931792"/>
            <a:ext cx="3336966" cy="5572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Greycliff CF Heavy" pitchFamily="2" charset="77"/>
              </a:rPr>
              <a:t>Call-to-actions</a:t>
            </a:r>
          </a:p>
        </p:txBody>
      </p:sp>
      <p:sp>
        <p:nvSpPr>
          <p:cNvPr id="36" name="Platshållare för text 4">
            <a:extLst>
              <a:ext uri="{FF2B5EF4-FFF2-40B4-BE49-F238E27FC236}">
                <a16:creationId xmlns:a16="http://schemas.microsoft.com/office/drawing/2014/main" id="{BEEB6C8B-6A6C-C203-2CDE-A087B00C637D}"/>
              </a:ext>
            </a:extLst>
          </p:cNvPr>
          <p:cNvSpPr txBox="1">
            <a:spLocks/>
          </p:cNvSpPr>
          <p:nvPr/>
        </p:nvSpPr>
        <p:spPr>
          <a:xfrm>
            <a:off x="4564943" y="2942027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 b="0"/>
              <a:t>Sign up for Collaboration Workshop</a:t>
            </a:r>
            <a:endParaRPr lang="sv-SE" sz="3000" b="0" dirty="0"/>
          </a:p>
        </p:txBody>
      </p:sp>
      <p:sp>
        <p:nvSpPr>
          <p:cNvPr id="37" name="Platshållare för text 7">
            <a:extLst>
              <a:ext uri="{FF2B5EF4-FFF2-40B4-BE49-F238E27FC236}">
                <a16:creationId xmlns:a16="http://schemas.microsoft.com/office/drawing/2014/main" id="{12DEF52A-E4F1-E796-B2FA-C4A28FC2C6DF}"/>
              </a:ext>
            </a:extLst>
          </p:cNvPr>
          <p:cNvSpPr txBox="1">
            <a:spLocks/>
          </p:cNvSpPr>
          <p:nvPr/>
        </p:nvSpPr>
        <p:spPr>
          <a:xfrm>
            <a:off x="8242042" y="2920498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/>
              <a:t>Nominate speakers</a:t>
            </a:r>
            <a:endParaRPr lang="sv-SE" sz="3000" dirty="0"/>
          </a:p>
        </p:txBody>
      </p:sp>
      <p:sp>
        <p:nvSpPr>
          <p:cNvPr id="38" name="Rubrik 1">
            <a:extLst>
              <a:ext uri="{FF2B5EF4-FFF2-40B4-BE49-F238E27FC236}">
                <a16:creationId xmlns:a16="http://schemas.microsoft.com/office/drawing/2014/main" id="{9D6507D6-5DE1-5741-992C-A1ED5C59CDD5}"/>
              </a:ext>
            </a:extLst>
          </p:cNvPr>
          <p:cNvSpPr txBox="1">
            <a:spLocks/>
          </p:cNvSpPr>
          <p:nvPr/>
        </p:nvSpPr>
        <p:spPr>
          <a:xfrm>
            <a:off x="983209" y="2820407"/>
            <a:ext cx="2904074" cy="199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sv-SE" sz="3000" dirty="0" err="1"/>
              <a:t>Join</a:t>
            </a:r>
            <a:r>
              <a:rPr lang="sv-SE" sz="3000" dirty="0"/>
              <a:t> </a:t>
            </a:r>
            <a:r>
              <a:rPr lang="sv-SE" sz="3000" dirty="0" err="1"/>
              <a:t>our</a:t>
            </a:r>
            <a:r>
              <a:rPr lang="sv-SE" sz="3000" dirty="0"/>
              <a:t> Legal Expert Group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34018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27D85CD-7407-EB9B-F8A6-F080A5D2BA3C}"/>
              </a:ext>
            </a:extLst>
          </p:cNvPr>
          <p:cNvSpPr/>
          <p:nvPr/>
        </p:nvSpPr>
        <p:spPr>
          <a:xfrm>
            <a:off x="766763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r="-51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51F726D-3272-44B1-6BEC-F8EC4D7B89E9}"/>
              </a:ext>
            </a:extLst>
          </p:cNvPr>
          <p:cNvSpPr/>
          <p:nvPr/>
        </p:nvSpPr>
        <p:spPr>
          <a:xfrm>
            <a:off x="4427517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r="-51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D738724B-5E45-73E7-6E10-4AD3149A56EF}"/>
              </a:ext>
            </a:extLst>
          </p:cNvPr>
          <p:cNvSpPr/>
          <p:nvPr/>
        </p:nvSpPr>
        <p:spPr>
          <a:xfrm>
            <a:off x="8085117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r="-51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0FBD7EAA-DB60-7BE0-BCBC-3A3E79704B0A}"/>
              </a:ext>
            </a:extLst>
          </p:cNvPr>
          <p:cNvSpPr txBox="1">
            <a:spLocks/>
          </p:cNvSpPr>
          <p:nvPr/>
        </p:nvSpPr>
        <p:spPr>
          <a:xfrm>
            <a:off x="4564943" y="2942027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 b="0">
                <a:solidFill>
                  <a:schemeClr val="bg1"/>
                </a:solidFill>
              </a:rPr>
              <a:t>Sign up for Collaboration Workshop</a:t>
            </a:r>
            <a:endParaRPr lang="sv-SE" sz="3000" b="0" dirty="0">
              <a:solidFill>
                <a:schemeClr val="bg1"/>
              </a:solidFill>
            </a:endParaRPr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1FF917B7-C8D9-4E30-8491-9816A7393DF7}"/>
              </a:ext>
            </a:extLst>
          </p:cNvPr>
          <p:cNvSpPr txBox="1">
            <a:spLocks/>
          </p:cNvSpPr>
          <p:nvPr/>
        </p:nvSpPr>
        <p:spPr>
          <a:xfrm>
            <a:off x="8238540" y="2920498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>
                <a:solidFill>
                  <a:schemeClr val="bg1"/>
                </a:solidFill>
              </a:rPr>
              <a:t>Nominate speakers</a:t>
            </a:r>
            <a:endParaRPr lang="sv-SE" sz="3000" dirty="0">
              <a:solidFill>
                <a:schemeClr val="bg1"/>
              </a:solidFill>
            </a:endParaRPr>
          </a:p>
        </p:txBody>
      </p:sp>
      <p:sp>
        <p:nvSpPr>
          <p:cNvPr id="17" name="Platshållare för text 9">
            <a:extLst>
              <a:ext uri="{FF2B5EF4-FFF2-40B4-BE49-F238E27FC236}">
                <a16:creationId xmlns:a16="http://schemas.microsoft.com/office/drawing/2014/main" id="{389433BA-5227-6D09-EA26-9E47C26A89AC}"/>
              </a:ext>
            </a:extLst>
          </p:cNvPr>
          <p:cNvSpPr txBox="1">
            <a:spLocks/>
          </p:cNvSpPr>
          <p:nvPr/>
        </p:nvSpPr>
        <p:spPr>
          <a:xfrm>
            <a:off x="690176" y="920149"/>
            <a:ext cx="3336966" cy="5572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Greycliff CF Heavy" pitchFamily="2" charset="77"/>
              </a:rPr>
              <a:t>Call-to-actions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5199BA98-A23C-5F58-E8EA-0B933C70B783}"/>
              </a:ext>
            </a:extLst>
          </p:cNvPr>
          <p:cNvSpPr txBox="1">
            <a:spLocks/>
          </p:cNvSpPr>
          <p:nvPr/>
        </p:nvSpPr>
        <p:spPr>
          <a:xfrm>
            <a:off x="983209" y="2820407"/>
            <a:ext cx="2904074" cy="199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sv-SE" sz="3000" dirty="0" err="1">
                <a:solidFill>
                  <a:schemeClr val="bg1"/>
                </a:solidFill>
              </a:rPr>
              <a:t>Join</a:t>
            </a:r>
            <a:r>
              <a:rPr lang="sv-SE" sz="3000" dirty="0">
                <a:solidFill>
                  <a:schemeClr val="bg1"/>
                </a:solidFill>
              </a:rPr>
              <a:t> </a:t>
            </a:r>
            <a:r>
              <a:rPr lang="sv-SE" sz="3000" dirty="0" err="1">
                <a:solidFill>
                  <a:schemeClr val="bg1"/>
                </a:solidFill>
              </a:rPr>
              <a:t>our</a:t>
            </a:r>
            <a:r>
              <a:rPr lang="sv-SE" sz="3000" dirty="0">
                <a:solidFill>
                  <a:schemeClr val="bg1"/>
                </a:solidFill>
              </a:rPr>
              <a:t> Legal Expert Group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65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72277D4-FAE7-EFBC-4F82-FF9338F1AE20}"/>
              </a:ext>
            </a:extLst>
          </p:cNvPr>
          <p:cNvSpPr/>
          <p:nvPr/>
        </p:nvSpPr>
        <p:spPr>
          <a:xfrm>
            <a:off x="4414675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t="-50484" r="-153645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1052D1E-1BC1-4FCA-5692-B5DD50ACCACA}"/>
              </a:ext>
            </a:extLst>
          </p:cNvPr>
          <p:cNvSpPr/>
          <p:nvPr/>
        </p:nvSpPr>
        <p:spPr>
          <a:xfrm>
            <a:off x="8088272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t="-50484" r="-153645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C7B2F7E-7E84-BCFA-2D3F-7B7E3F257475}"/>
              </a:ext>
            </a:extLst>
          </p:cNvPr>
          <p:cNvSpPr/>
          <p:nvPr/>
        </p:nvSpPr>
        <p:spPr>
          <a:xfrm>
            <a:off x="779422" y="1916113"/>
            <a:ext cx="3336966" cy="3805664"/>
          </a:xfrm>
          <a:prstGeom prst="rect">
            <a:avLst/>
          </a:prstGeom>
          <a:blipFill>
            <a:blip r:embed="rId3"/>
            <a:srcRect/>
            <a:stretch>
              <a:fillRect l="-51333" t="-50484" r="-153645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atshållare för text 4">
            <a:extLst>
              <a:ext uri="{FF2B5EF4-FFF2-40B4-BE49-F238E27FC236}">
                <a16:creationId xmlns:a16="http://schemas.microsoft.com/office/drawing/2014/main" id="{70CD8372-C5C6-2D4D-BA27-C08B331DC6BB}"/>
              </a:ext>
            </a:extLst>
          </p:cNvPr>
          <p:cNvSpPr txBox="1">
            <a:spLocks/>
          </p:cNvSpPr>
          <p:nvPr/>
        </p:nvSpPr>
        <p:spPr>
          <a:xfrm>
            <a:off x="4564943" y="2942027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 b="0"/>
              <a:t>Sign up for Collaboration Workshop</a:t>
            </a:r>
            <a:endParaRPr lang="sv-SE" sz="3000" b="0" dirty="0"/>
          </a:p>
        </p:txBody>
      </p:sp>
      <p:sp>
        <p:nvSpPr>
          <p:cNvPr id="25" name="Platshållare för text 7">
            <a:extLst>
              <a:ext uri="{FF2B5EF4-FFF2-40B4-BE49-F238E27FC236}">
                <a16:creationId xmlns:a16="http://schemas.microsoft.com/office/drawing/2014/main" id="{FFFFA03E-BB05-404E-934F-DFC00753DA86}"/>
              </a:ext>
            </a:extLst>
          </p:cNvPr>
          <p:cNvSpPr txBox="1">
            <a:spLocks/>
          </p:cNvSpPr>
          <p:nvPr/>
        </p:nvSpPr>
        <p:spPr>
          <a:xfrm>
            <a:off x="8238540" y="2920498"/>
            <a:ext cx="3036430" cy="170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sv-SE" sz="3000"/>
              <a:t>Nominate speakers</a:t>
            </a:r>
            <a:endParaRPr lang="sv-SE" sz="3000" dirty="0"/>
          </a:p>
        </p:txBody>
      </p:sp>
      <p:sp>
        <p:nvSpPr>
          <p:cNvPr id="26" name="Platshållare för text 9">
            <a:extLst>
              <a:ext uri="{FF2B5EF4-FFF2-40B4-BE49-F238E27FC236}">
                <a16:creationId xmlns:a16="http://schemas.microsoft.com/office/drawing/2014/main" id="{89194A63-78BF-7DDC-A9D6-06D2B8A4E3CF}"/>
              </a:ext>
            </a:extLst>
          </p:cNvPr>
          <p:cNvSpPr txBox="1">
            <a:spLocks/>
          </p:cNvSpPr>
          <p:nvPr/>
        </p:nvSpPr>
        <p:spPr>
          <a:xfrm>
            <a:off x="690176" y="929202"/>
            <a:ext cx="3336966" cy="5572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Greycliff CF Heavy" pitchFamily="2" charset="77"/>
              </a:rPr>
              <a:t>Call-to-actions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3CA87622-1850-16C7-E739-D7F3EC80A284}"/>
              </a:ext>
            </a:extLst>
          </p:cNvPr>
          <p:cNvSpPr txBox="1">
            <a:spLocks/>
          </p:cNvSpPr>
          <p:nvPr/>
        </p:nvSpPr>
        <p:spPr>
          <a:xfrm>
            <a:off x="983209" y="2820407"/>
            <a:ext cx="2904074" cy="199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sv-SE" sz="3000" dirty="0" err="1"/>
              <a:t>Join</a:t>
            </a:r>
            <a:r>
              <a:rPr lang="sv-SE" sz="3000" dirty="0"/>
              <a:t> </a:t>
            </a:r>
            <a:r>
              <a:rPr lang="sv-SE" sz="3000" dirty="0" err="1"/>
              <a:t>our</a:t>
            </a:r>
            <a:r>
              <a:rPr lang="sv-SE" sz="3000" dirty="0"/>
              <a:t> Legal Expert Group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83660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23E0F42-79B0-8160-DC94-AA6D8E650991}"/>
              </a:ext>
            </a:extLst>
          </p:cNvPr>
          <p:cNvSpPr/>
          <p:nvPr/>
        </p:nvSpPr>
        <p:spPr>
          <a:xfrm>
            <a:off x="4403725" y="3429000"/>
            <a:ext cx="3384550" cy="2771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D61B6A1-B1E9-20F5-373E-BD0A22DD9AE3}"/>
              </a:ext>
            </a:extLst>
          </p:cNvPr>
          <p:cNvSpPr/>
          <p:nvPr/>
        </p:nvSpPr>
        <p:spPr>
          <a:xfrm>
            <a:off x="8075613" y="3429000"/>
            <a:ext cx="3353170" cy="2771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6B34646-A724-807C-EA58-128507A80186}"/>
              </a:ext>
            </a:extLst>
          </p:cNvPr>
          <p:cNvSpPr/>
          <p:nvPr/>
        </p:nvSpPr>
        <p:spPr>
          <a:xfrm>
            <a:off x="766764" y="3429000"/>
            <a:ext cx="3349624" cy="2771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03EEF67-A5B8-2669-902B-B404BD22A45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64212" y="815975"/>
            <a:ext cx="7197916" cy="10398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Corner patterns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8E6CDE3-0223-BA06-3EE4-CA90454B1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96314" y="2671851"/>
            <a:ext cx="3528924" cy="3528924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9061B4E6-BF55-CC22-81BE-BA28E03064C5}"/>
              </a:ext>
            </a:extLst>
          </p:cNvPr>
          <p:cNvSpPr txBox="1">
            <a:spLocks/>
          </p:cNvSpPr>
          <p:nvPr/>
        </p:nvSpPr>
        <p:spPr>
          <a:xfrm>
            <a:off x="766764" y="1916113"/>
            <a:ext cx="7021510" cy="1039813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2000" b="0" dirty="0">
                <a:solidFill>
                  <a:schemeClr val="bg1"/>
                </a:solidFill>
                <a:latin typeface="Greycliff CF" pitchFamily="2" charset="77"/>
              </a:rPr>
              <a:t>NB: never use more than one on any slide, this is for display only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32F1E6B-35FD-D1A3-6F36-2D930B645B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72141" y="1984641"/>
            <a:ext cx="4216133" cy="4216133"/>
          </a:xfrm>
          <a:prstGeom prst="rect">
            <a:avLst/>
          </a:prstGeom>
        </p:spPr>
      </p:pic>
      <p:pic>
        <p:nvPicPr>
          <p:cNvPr id="7" name="Bildobjekt 6" descr="En bild som visar mörk&#10;&#10;Automatiskt genererad beskrivning">
            <a:extLst>
              <a:ext uri="{FF2B5EF4-FFF2-40B4-BE49-F238E27FC236}">
                <a16:creationId xmlns:a16="http://schemas.microsoft.com/office/drawing/2014/main" id="{6046F3A0-3B7A-4CF7-2644-620381CE0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898" y="3429000"/>
            <a:ext cx="3453035" cy="34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23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257FDE5-17D7-0551-449A-01B9E2987C6E}"/>
              </a:ext>
            </a:extLst>
          </p:cNvPr>
          <p:cNvSpPr/>
          <p:nvPr/>
        </p:nvSpPr>
        <p:spPr>
          <a:xfrm>
            <a:off x="4581793" y="-14068"/>
            <a:ext cx="7630085" cy="6886135"/>
          </a:xfrm>
          <a:prstGeom prst="rect">
            <a:avLst/>
          </a:prstGeom>
          <a:blipFill>
            <a:blip r:embed="rId3"/>
            <a:srcRect/>
            <a:stretch>
              <a:fillRect l="-36948" t="204" r="-1926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1" name="Platshållare för text 71">
            <a:extLst>
              <a:ext uri="{FF2B5EF4-FFF2-40B4-BE49-F238E27FC236}">
                <a16:creationId xmlns:a16="http://schemas.microsoft.com/office/drawing/2014/main" id="{651A449F-345C-9443-9AB8-B5029B72D9DC}"/>
              </a:ext>
            </a:extLst>
          </p:cNvPr>
          <p:cNvSpPr txBox="1">
            <a:spLocks/>
          </p:cNvSpPr>
          <p:nvPr/>
        </p:nvSpPr>
        <p:spPr>
          <a:xfrm>
            <a:off x="662664" y="899375"/>
            <a:ext cx="3899252" cy="14682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dirty="0"/>
              <a:t>Lorem ipsum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DF9"/>
              </a:solidFill>
              <a:effectLst/>
              <a:uLnTx/>
              <a:uFillTx/>
              <a:latin typeface="Greycliff CF Heavy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E6708BA-60F4-C140-B0A6-8DC87B6A9B7D}"/>
              </a:ext>
            </a:extLst>
          </p:cNvPr>
          <p:cNvSpPr/>
          <p:nvPr/>
        </p:nvSpPr>
        <p:spPr>
          <a:xfrm>
            <a:off x="708485" y="2105602"/>
            <a:ext cx="3328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Greycliff CF" pitchFamily="2" charset="77"/>
              </a:rPr>
              <a:t>Lorem ipsum dolor sit amet, consectetuer adipiscing elit. Maecenas porttitor congue massa.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1BDD2B9-1881-B277-9460-68FFB0A3374D}"/>
              </a:ext>
            </a:extLst>
          </p:cNvPr>
          <p:cNvSpPr/>
          <p:nvPr/>
        </p:nvSpPr>
        <p:spPr>
          <a:xfrm>
            <a:off x="822524" y="4490441"/>
            <a:ext cx="2619923" cy="807700"/>
          </a:xfrm>
          <a:prstGeom prst="rect">
            <a:avLst/>
          </a:prstGeom>
          <a:blipFill>
            <a:blip r:embed="rId4"/>
            <a:srcRect/>
            <a:stretch>
              <a:fillRect l="-31395" t="-199821" r="-77659" b="-817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6" name="Platshållare för text 71">
            <a:extLst>
              <a:ext uri="{FF2B5EF4-FFF2-40B4-BE49-F238E27FC236}">
                <a16:creationId xmlns:a16="http://schemas.microsoft.com/office/drawing/2014/main" id="{17C3497C-0492-4A86-12DB-6D56229EB58B}"/>
              </a:ext>
            </a:extLst>
          </p:cNvPr>
          <p:cNvSpPr txBox="1">
            <a:spLocks/>
          </p:cNvSpPr>
          <p:nvPr/>
        </p:nvSpPr>
        <p:spPr>
          <a:xfrm>
            <a:off x="1205311" y="4720559"/>
            <a:ext cx="1854347" cy="7004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sv-SE" sz="2000" dirty="0">
                <a:solidFill>
                  <a:schemeClr val="bg2"/>
                </a:solidFill>
              </a:rPr>
              <a:t>Read </a:t>
            </a:r>
            <a:r>
              <a:rPr lang="sv-SE" sz="2000" dirty="0" err="1">
                <a:solidFill>
                  <a:schemeClr val="bg2"/>
                </a:solidFill>
              </a:rPr>
              <a:t>more</a:t>
            </a:r>
            <a:endParaRPr kumimoji="0" lang="sv-SE" sz="2000" strike="noStrike" kern="1200" cap="none" spc="0" normalizeH="0" baseline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676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71">
            <a:extLst>
              <a:ext uri="{FF2B5EF4-FFF2-40B4-BE49-F238E27FC236}">
                <a16:creationId xmlns:a16="http://schemas.microsoft.com/office/drawing/2014/main" id="{9AD8E345-4C12-B646-8677-C06353DA18EC}"/>
              </a:ext>
            </a:extLst>
          </p:cNvPr>
          <p:cNvSpPr txBox="1">
            <a:spLocks/>
          </p:cNvSpPr>
          <p:nvPr/>
        </p:nvSpPr>
        <p:spPr>
          <a:xfrm>
            <a:off x="0" y="2723744"/>
            <a:ext cx="12191999" cy="7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4000" dirty="0"/>
              <a:t>Thank you!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eycliff CF Heavy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ktangel 6">
            <a:hlinkClick r:id="rId4"/>
            <a:extLst>
              <a:ext uri="{FF2B5EF4-FFF2-40B4-BE49-F238E27FC236}">
                <a16:creationId xmlns:a16="http://schemas.microsoft.com/office/drawing/2014/main" id="{8866F4F5-A044-874A-9DAA-FB0BED2E3E8C}"/>
              </a:ext>
            </a:extLst>
          </p:cNvPr>
          <p:cNvSpPr/>
          <p:nvPr/>
        </p:nvSpPr>
        <p:spPr>
          <a:xfrm>
            <a:off x="1523202" y="5297041"/>
            <a:ext cx="439882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8" name="Rektangel 7">
            <a:hlinkClick r:id="rId5"/>
            <a:extLst>
              <a:ext uri="{FF2B5EF4-FFF2-40B4-BE49-F238E27FC236}">
                <a16:creationId xmlns:a16="http://schemas.microsoft.com/office/drawing/2014/main" id="{7275BBB2-0813-C94B-A5DF-1986735604E9}"/>
              </a:ext>
            </a:extLst>
          </p:cNvPr>
          <p:cNvSpPr/>
          <p:nvPr/>
        </p:nvSpPr>
        <p:spPr>
          <a:xfrm>
            <a:off x="1523202" y="5598369"/>
            <a:ext cx="2198342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0" name="Rektangel 9">
            <a:hlinkClick r:id="rId6"/>
            <a:extLst>
              <a:ext uri="{FF2B5EF4-FFF2-40B4-BE49-F238E27FC236}">
                <a16:creationId xmlns:a16="http://schemas.microsoft.com/office/drawing/2014/main" id="{88002260-DA34-544B-8C4A-7AACB73CAAE5}"/>
              </a:ext>
            </a:extLst>
          </p:cNvPr>
          <p:cNvSpPr/>
          <p:nvPr/>
        </p:nvSpPr>
        <p:spPr>
          <a:xfrm>
            <a:off x="1523201" y="5918090"/>
            <a:ext cx="2869755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C5136D-E9D1-B0B1-9CCD-0ED23DB8D207}"/>
              </a:ext>
            </a:extLst>
          </p:cNvPr>
          <p:cNvSpPr/>
          <p:nvPr/>
        </p:nvSpPr>
        <p:spPr>
          <a:xfrm>
            <a:off x="1494083" y="4619892"/>
            <a:ext cx="3029997" cy="16812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ai.se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my.ai.se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ai.se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/newsletter</a:t>
            </a: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youtube.com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/c/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aisweden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linkedin.com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company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aisweden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F11DA50-358D-F29C-9F6D-7C4BE0991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939" y="6026258"/>
            <a:ext cx="188393" cy="188393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AA7FCB04-08BF-ECE2-66DA-3A86FD07F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5402" y="5685014"/>
            <a:ext cx="251694" cy="251694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2F78D1D-4326-EF95-C211-9F00BC6E4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2964" y="4760360"/>
            <a:ext cx="191368" cy="19136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EC2DF5-919E-C3E0-5462-A24D1880E0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969" y="5424692"/>
            <a:ext cx="214251" cy="142245"/>
          </a:xfrm>
          <a:prstGeom prst="rect">
            <a:avLst/>
          </a:prstGeom>
        </p:spPr>
      </p:pic>
      <p:sp>
        <p:nvSpPr>
          <p:cNvPr id="17" name="Platshållare för text 71">
            <a:extLst>
              <a:ext uri="{FF2B5EF4-FFF2-40B4-BE49-F238E27FC236}">
                <a16:creationId xmlns:a16="http://schemas.microsoft.com/office/drawing/2014/main" id="{3F313136-B937-3CD6-700D-EB8AE023C1D1}"/>
              </a:ext>
            </a:extLst>
          </p:cNvPr>
          <p:cNvSpPr txBox="1">
            <a:spLocks/>
          </p:cNvSpPr>
          <p:nvPr/>
        </p:nvSpPr>
        <p:spPr>
          <a:xfrm>
            <a:off x="0" y="3376471"/>
            <a:ext cx="12191999" cy="7784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en-US" sz="1600" b="0" dirty="0">
                <a:latin typeface="Greycliff CF" pitchFamily="2" charset="77"/>
              </a:rPr>
              <a:t>And don’t forget: 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my.ai.se</a:t>
            </a:r>
            <a:r>
              <a:rPr lang="en-US" sz="1600" b="0" dirty="0">
                <a:latin typeface="Greycliff CF" pitchFamily="2" charset="77"/>
              </a:rPr>
              <a:t> and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</a:rPr>
              <a:t> 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ai.se/newsletter</a:t>
            </a:r>
            <a:r>
              <a:rPr lang="en-US" sz="1600" b="0" dirty="0">
                <a:latin typeface="Greycliff CF" pitchFamily="2" charset="77"/>
              </a:rPr>
              <a:t>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ECB00"/>
              </a:solidFill>
              <a:effectLst/>
              <a:uLnTx/>
              <a:uFillTx/>
              <a:latin typeface="Greycliff CF" pitchFamily="2" charset="77"/>
              <a:sym typeface="Arial"/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16B3A363-43A3-EE76-13A4-0892BB777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7090" y="5085904"/>
            <a:ext cx="187180" cy="1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5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71">
            <a:extLst>
              <a:ext uri="{FF2B5EF4-FFF2-40B4-BE49-F238E27FC236}">
                <a16:creationId xmlns:a16="http://schemas.microsoft.com/office/drawing/2014/main" id="{9AD8E345-4C12-B646-8677-C06353DA18EC}"/>
              </a:ext>
            </a:extLst>
          </p:cNvPr>
          <p:cNvSpPr txBox="1">
            <a:spLocks/>
          </p:cNvSpPr>
          <p:nvPr/>
        </p:nvSpPr>
        <p:spPr>
          <a:xfrm>
            <a:off x="0" y="2723744"/>
            <a:ext cx="12191999" cy="7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4000" dirty="0"/>
              <a:t>Thank you!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eycliff CF Heavy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ktangel 6">
            <a:hlinkClick r:id="rId4"/>
            <a:extLst>
              <a:ext uri="{FF2B5EF4-FFF2-40B4-BE49-F238E27FC236}">
                <a16:creationId xmlns:a16="http://schemas.microsoft.com/office/drawing/2014/main" id="{8866F4F5-A044-874A-9DAA-FB0BED2E3E8C}"/>
              </a:ext>
            </a:extLst>
          </p:cNvPr>
          <p:cNvSpPr/>
          <p:nvPr/>
        </p:nvSpPr>
        <p:spPr>
          <a:xfrm>
            <a:off x="1523202" y="5297041"/>
            <a:ext cx="439882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8" name="Rektangel 7">
            <a:hlinkClick r:id="rId5"/>
            <a:extLst>
              <a:ext uri="{FF2B5EF4-FFF2-40B4-BE49-F238E27FC236}">
                <a16:creationId xmlns:a16="http://schemas.microsoft.com/office/drawing/2014/main" id="{7275BBB2-0813-C94B-A5DF-1986735604E9}"/>
              </a:ext>
            </a:extLst>
          </p:cNvPr>
          <p:cNvSpPr/>
          <p:nvPr/>
        </p:nvSpPr>
        <p:spPr>
          <a:xfrm>
            <a:off x="1523202" y="5598369"/>
            <a:ext cx="2198342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0" name="Rektangel 9">
            <a:hlinkClick r:id="rId6"/>
            <a:extLst>
              <a:ext uri="{FF2B5EF4-FFF2-40B4-BE49-F238E27FC236}">
                <a16:creationId xmlns:a16="http://schemas.microsoft.com/office/drawing/2014/main" id="{88002260-DA34-544B-8C4A-7AACB73CAAE5}"/>
              </a:ext>
            </a:extLst>
          </p:cNvPr>
          <p:cNvSpPr/>
          <p:nvPr/>
        </p:nvSpPr>
        <p:spPr>
          <a:xfrm>
            <a:off x="1523201" y="5918090"/>
            <a:ext cx="2869755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C5136D-E9D1-B0B1-9CCD-0ED23DB8D207}"/>
              </a:ext>
            </a:extLst>
          </p:cNvPr>
          <p:cNvSpPr/>
          <p:nvPr/>
        </p:nvSpPr>
        <p:spPr>
          <a:xfrm>
            <a:off x="1494083" y="4619892"/>
            <a:ext cx="3029997" cy="16812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ai.se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my.ai.se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ai.se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/newsletter</a:t>
            </a: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youtube.com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/c/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aisweden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linkedin.com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company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aisweden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F11DA50-358D-F29C-9F6D-7C4BE0991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939" y="6026258"/>
            <a:ext cx="188393" cy="188393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AA7FCB04-08BF-ECE2-66DA-3A86FD07F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5402" y="5685014"/>
            <a:ext cx="251694" cy="251694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2F78D1D-4326-EF95-C211-9F00BC6E4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2964" y="4760360"/>
            <a:ext cx="191368" cy="19136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EC2DF5-919E-C3E0-5462-A24D1880E0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969" y="5424692"/>
            <a:ext cx="214251" cy="142245"/>
          </a:xfrm>
          <a:prstGeom prst="rect">
            <a:avLst/>
          </a:prstGeom>
        </p:spPr>
      </p:pic>
      <p:sp>
        <p:nvSpPr>
          <p:cNvPr id="17" name="Platshållare för text 71">
            <a:extLst>
              <a:ext uri="{FF2B5EF4-FFF2-40B4-BE49-F238E27FC236}">
                <a16:creationId xmlns:a16="http://schemas.microsoft.com/office/drawing/2014/main" id="{3F313136-B937-3CD6-700D-EB8AE023C1D1}"/>
              </a:ext>
            </a:extLst>
          </p:cNvPr>
          <p:cNvSpPr txBox="1">
            <a:spLocks/>
          </p:cNvSpPr>
          <p:nvPr/>
        </p:nvSpPr>
        <p:spPr>
          <a:xfrm>
            <a:off x="0" y="3376471"/>
            <a:ext cx="12191999" cy="7784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en-US" sz="1600" b="0" dirty="0">
                <a:latin typeface="Greycliff CF" pitchFamily="2" charset="77"/>
              </a:rPr>
              <a:t>And don’t forget: 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my.ai.se</a:t>
            </a:r>
            <a:r>
              <a:rPr lang="en-US" sz="1600" b="0" dirty="0">
                <a:latin typeface="Greycliff CF" pitchFamily="2" charset="77"/>
              </a:rPr>
              <a:t> and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</a:rPr>
              <a:t> 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ai.se/newsletter</a:t>
            </a:r>
            <a:r>
              <a:rPr lang="en-US" sz="1600" b="0" dirty="0">
                <a:latin typeface="Greycliff CF" pitchFamily="2" charset="77"/>
              </a:rPr>
              <a:t>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ECB00"/>
              </a:solidFill>
              <a:effectLst/>
              <a:uLnTx/>
              <a:uFillTx/>
              <a:latin typeface="Greycliff CF" pitchFamily="2" charset="77"/>
              <a:sym typeface="Arial"/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16B3A363-43A3-EE76-13A4-0892BB777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7090" y="5085904"/>
            <a:ext cx="187180" cy="1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18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71">
            <a:extLst>
              <a:ext uri="{FF2B5EF4-FFF2-40B4-BE49-F238E27FC236}">
                <a16:creationId xmlns:a16="http://schemas.microsoft.com/office/drawing/2014/main" id="{9AD8E345-4C12-B646-8677-C06353DA18EC}"/>
              </a:ext>
            </a:extLst>
          </p:cNvPr>
          <p:cNvSpPr txBox="1">
            <a:spLocks/>
          </p:cNvSpPr>
          <p:nvPr/>
        </p:nvSpPr>
        <p:spPr>
          <a:xfrm>
            <a:off x="0" y="2723744"/>
            <a:ext cx="12191999" cy="7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4000" dirty="0"/>
              <a:t>Thank you!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eycliff CF Heavy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ktangel 6">
            <a:hlinkClick r:id="rId4"/>
            <a:extLst>
              <a:ext uri="{FF2B5EF4-FFF2-40B4-BE49-F238E27FC236}">
                <a16:creationId xmlns:a16="http://schemas.microsoft.com/office/drawing/2014/main" id="{8866F4F5-A044-874A-9DAA-FB0BED2E3E8C}"/>
              </a:ext>
            </a:extLst>
          </p:cNvPr>
          <p:cNvSpPr/>
          <p:nvPr/>
        </p:nvSpPr>
        <p:spPr>
          <a:xfrm>
            <a:off x="1523202" y="5297041"/>
            <a:ext cx="439882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8" name="Rektangel 7">
            <a:hlinkClick r:id="rId5"/>
            <a:extLst>
              <a:ext uri="{FF2B5EF4-FFF2-40B4-BE49-F238E27FC236}">
                <a16:creationId xmlns:a16="http://schemas.microsoft.com/office/drawing/2014/main" id="{7275BBB2-0813-C94B-A5DF-1986735604E9}"/>
              </a:ext>
            </a:extLst>
          </p:cNvPr>
          <p:cNvSpPr/>
          <p:nvPr/>
        </p:nvSpPr>
        <p:spPr>
          <a:xfrm>
            <a:off x="1523202" y="5598369"/>
            <a:ext cx="2198342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0" name="Rektangel 9">
            <a:hlinkClick r:id="rId6"/>
            <a:extLst>
              <a:ext uri="{FF2B5EF4-FFF2-40B4-BE49-F238E27FC236}">
                <a16:creationId xmlns:a16="http://schemas.microsoft.com/office/drawing/2014/main" id="{88002260-DA34-544B-8C4A-7AACB73CAAE5}"/>
              </a:ext>
            </a:extLst>
          </p:cNvPr>
          <p:cNvSpPr/>
          <p:nvPr/>
        </p:nvSpPr>
        <p:spPr>
          <a:xfrm>
            <a:off x="1523201" y="5918090"/>
            <a:ext cx="2869755" cy="28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C5136D-E9D1-B0B1-9CCD-0ED23DB8D207}"/>
              </a:ext>
            </a:extLst>
          </p:cNvPr>
          <p:cNvSpPr/>
          <p:nvPr/>
        </p:nvSpPr>
        <p:spPr>
          <a:xfrm>
            <a:off x="1494083" y="4619892"/>
            <a:ext cx="3029997" cy="16812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ai.se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my.ai.se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ai.se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/newsletter</a:t>
            </a: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youtube.com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/c/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aisweden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  <a:p>
            <a:pPr>
              <a:lnSpc>
                <a:spcPct val="150000"/>
              </a:lnSpc>
            </a:pP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linkedin.com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company</a:t>
            </a:r>
            <a:r>
              <a:rPr lang="sv-SE" sz="1400" dirty="0">
                <a:solidFill>
                  <a:schemeClr val="tx2"/>
                </a:solidFill>
                <a:latin typeface="Greycliff CF" pitchFamily="2" charset="77"/>
              </a:rPr>
              <a:t>/</a:t>
            </a:r>
            <a:r>
              <a:rPr lang="sv-SE" sz="1400" dirty="0" err="1">
                <a:solidFill>
                  <a:schemeClr val="tx2"/>
                </a:solidFill>
                <a:latin typeface="Greycliff CF" pitchFamily="2" charset="77"/>
              </a:rPr>
              <a:t>aisweden</a:t>
            </a:r>
            <a:endParaRPr lang="sv-SE" sz="1400" dirty="0">
              <a:solidFill>
                <a:schemeClr val="tx2"/>
              </a:solidFill>
              <a:latin typeface="Greycliff CF" pitchFamily="2" charset="77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F11DA50-358D-F29C-9F6D-7C4BE0991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939" y="6026258"/>
            <a:ext cx="188393" cy="188393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AA7FCB04-08BF-ECE2-66DA-3A86FD07F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5402" y="5685014"/>
            <a:ext cx="251694" cy="251694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2F78D1D-4326-EF95-C211-9F00BC6E4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2964" y="4760360"/>
            <a:ext cx="191368" cy="19136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EC2DF5-919E-C3E0-5462-A24D1880E0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969" y="5424692"/>
            <a:ext cx="214251" cy="142245"/>
          </a:xfrm>
          <a:prstGeom prst="rect">
            <a:avLst/>
          </a:prstGeom>
        </p:spPr>
      </p:pic>
      <p:sp>
        <p:nvSpPr>
          <p:cNvPr id="17" name="Platshållare för text 71">
            <a:extLst>
              <a:ext uri="{FF2B5EF4-FFF2-40B4-BE49-F238E27FC236}">
                <a16:creationId xmlns:a16="http://schemas.microsoft.com/office/drawing/2014/main" id="{3F313136-B937-3CD6-700D-EB8AE023C1D1}"/>
              </a:ext>
            </a:extLst>
          </p:cNvPr>
          <p:cNvSpPr txBox="1">
            <a:spLocks/>
          </p:cNvSpPr>
          <p:nvPr/>
        </p:nvSpPr>
        <p:spPr>
          <a:xfrm>
            <a:off x="0" y="3376471"/>
            <a:ext cx="12191999" cy="7784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Greycliff CF Heav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en-US" sz="1600" b="0" dirty="0">
                <a:latin typeface="Greycliff CF" pitchFamily="2" charset="77"/>
              </a:rPr>
              <a:t>And don’t forget: 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my.ai.se</a:t>
            </a:r>
            <a:r>
              <a:rPr lang="en-US" sz="1600" b="0" dirty="0">
                <a:latin typeface="Greycliff CF" pitchFamily="2" charset="77"/>
              </a:rPr>
              <a:t> and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</a:rPr>
              <a:t> </a:t>
            </a:r>
            <a:r>
              <a:rPr lang="en-US" sz="1600" b="0" dirty="0">
                <a:solidFill>
                  <a:srgbClr val="FECB00"/>
                </a:solidFill>
                <a:latin typeface="Greycliff CF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ai.se/newsletter</a:t>
            </a:r>
            <a:r>
              <a:rPr lang="en-US" sz="1600" b="0" dirty="0">
                <a:latin typeface="Greycliff CF" pitchFamily="2" charset="77"/>
              </a:rPr>
              <a:t>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ECB00"/>
              </a:solidFill>
              <a:effectLst/>
              <a:uLnTx/>
              <a:uFillTx/>
              <a:latin typeface="Greycliff CF" pitchFamily="2" charset="77"/>
              <a:sym typeface="Arial"/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16B3A363-43A3-EE76-13A4-0892BB777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7090" y="5085904"/>
            <a:ext cx="187180" cy="1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33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D2BD0F-44AD-97E1-532D-3738A7A1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898285"/>
            <a:ext cx="7749682" cy="1040130"/>
          </a:xfrm>
        </p:spPr>
        <p:txBody>
          <a:bodyPr/>
          <a:lstStyle/>
          <a:p>
            <a:r>
              <a:rPr lang="sv-SE"/>
              <a:t>Agendas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62AB64-BEF9-8CA5-803A-ACA5EF39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081" y="1916113"/>
            <a:ext cx="3426307" cy="338824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There are many ways to do agendas or show larger chunks of text when it is absolutely </a:t>
            </a:r>
            <a:r>
              <a:rPr lang="en-US" dirty="0" err="1"/>
              <a:t>necessery</a:t>
            </a:r>
            <a:endParaRPr lang="en-US" dirty="0"/>
          </a:p>
        </p:txBody>
      </p:sp>
      <p:sp>
        <p:nvSpPr>
          <p:cNvPr id="6" name="Underrubrik 4">
            <a:extLst>
              <a:ext uri="{FF2B5EF4-FFF2-40B4-BE49-F238E27FC236}">
                <a16:creationId xmlns:a16="http://schemas.microsoft.com/office/drawing/2014/main" id="{EA2F087A-CE6C-4992-4161-3266AC244132}"/>
              </a:ext>
            </a:extLst>
          </p:cNvPr>
          <p:cNvSpPr txBox="1">
            <a:spLocks/>
          </p:cNvSpPr>
          <p:nvPr/>
        </p:nvSpPr>
        <p:spPr>
          <a:xfrm>
            <a:off x="4361968" y="1916113"/>
            <a:ext cx="3426307" cy="338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sv-SE" sz="1800"/>
              <a:t>You can use one of the corner patterns in the background if your agenda doesn’t take too much space.</a:t>
            </a:r>
          </a:p>
          <a:p>
            <a:pPr>
              <a:buClrTx/>
            </a:pPr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3859112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59993859-1B75-1A4B-2FEA-A257C11EEA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 flipH="1">
            <a:off x="5334000" y="10536"/>
            <a:ext cx="6858000" cy="6858000"/>
          </a:xfrm>
          <a:prstGeom prst="rect">
            <a:avLst/>
          </a:prstGeom>
          <a:noFill/>
        </p:spPr>
      </p:pic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441B5D0-F563-6F28-87EA-AF25B8967A92}"/>
              </a:ext>
            </a:extLst>
          </p:cNvPr>
          <p:cNvSpPr txBox="1">
            <a:spLocks/>
          </p:cNvSpPr>
          <p:nvPr/>
        </p:nvSpPr>
        <p:spPr>
          <a:xfrm>
            <a:off x="2566414" y="1125990"/>
            <a:ext cx="7059171" cy="481565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 indent="-720000">
              <a:spcAft>
                <a:spcPts val="900"/>
              </a:spcAft>
              <a:buClrTx/>
              <a:buFont typeface="Arial" panose="020B0604020202020204" pitchFamily="34" charset="0"/>
              <a:buNone/>
            </a:pPr>
            <a:r>
              <a:rPr lang="sv-SE" sz="1800" dirty="0">
                <a:solidFill>
                  <a:schemeClr val="bg1"/>
                </a:solidFill>
              </a:rPr>
              <a:t>17:00 	</a:t>
            </a:r>
            <a:r>
              <a:rPr lang="sv-SE" sz="1800" dirty="0" err="1">
                <a:solidFill>
                  <a:schemeClr val="bg1"/>
                </a:solidFill>
              </a:rPr>
              <a:t>Lorem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ipsum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dolor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sit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amet</a:t>
            </a:r>
            <a:r>
              <a:rPr lang="sv-SE" sz="1800" dirty="0">
                <a:solidFill>
                  <a:schemeClr val="bg1"/>
                </a:solidFill>
              </a:rPr>
              <a:t>, </a:t>
            </a:r>
            <a:r>
              <a:rPr lang="sv-SE" sz="1800" dirty="0" err="1">
                <a:solidFill>
                  <a:schemeClr val="bg1"/>
                </a:solidFill>
              </a:rPr>
              <a:t>consectetur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adipiscing</a:t>
            </a:r>
            <a:r>
              <a:rPr lang="sv-SE" sz="1800" dirty="0">
                <a:solidFill>
                  <a:schemeClr val="bg1"/>
                </a:solidFill>
              </a:rPr>
              <a:t> elit</a:t>
            </a:r>
          </a:p>
          <a:p>
            <a:pPr marL="720000" indent="-720000">
              <a:spcAft>
                <a:spcPts val="900"/>
              </a:spcAft>
              <a:buClrTx/>
              <a:buFont typeface="Arial" panose="020B0604020202020204" pitchFamily="34" charset="0"/>
              <a:buNone/>
            </a:pPr>
            <a:r>
              <a:rPr lang="sv-SE" sz="1800" dirty="0">
                <a:solidFill>
                  <a:schemeClr val="bg1"/>
                </a:solidFill>
              </a:rPr>
              <a:t>17:05 	Purus </a:t>
            </a:r>
            <a:r>
              <a:rPr lang="sv-SE" sz="1800" dirty="0" err="1">
                <a:solidFill>
                  <a:schemeClr val="bg1"/>
                </a:solidFill>
              </a:rPr>
              <a:t>semper</a:t>
            </a:r>
            <a:r>
              <a:rPr lang="sv-SE" sz="1800" dirty="0">
                <a:solidFill>
                  <a:schemeClr val="bg1"/>
                </a:solidFill>
              </a:rPr>
              <a:t> eget </a:t>
            </a:r>
            <a:r>
              <a:rPr lang="sv-SE" sz="1800" dirty="0" err="1">
                <a:solidFill>
                  <a:schemeClr val="bg1"/>
                </a:solidFill>
              </a:rPr>
              <a:t>duis</a:t>
            </a:r>
            <a:r>
              <a:rPr lang="sv-SE" sz="1800" dirty="0">
                <a:solidFill>
                  <a:schemeClr val="bg1"/>
                </a:solidFill>
              </a:rPr>
              <a:t> at </a:t>
            </a:r>
            <a:r>
              <a:rPr lang="sv-SE" sz="1800" dirty="0" err="1">
                <a:solidFill>
                  <a:schemeClr val="bg1"/>
                </a:solidFill>
              </a:rPr>
              <a:t>tellus</a:t>
            </a:r>
            <a:r>
              <a:rPr lang="sv-SE" sz="1800" dirty="0">
                <a:solidFill>
                  <a:schemeClr val="bg1"/>
                </a:solidFill>
              </a:rPr>
              <a:t> at urna </a:t>
            </a:r>
            <a:r>
              <a:rPr lang="sv-SE" sz="1800" dirty="0" err="1">
                <a:solidFill>
                  <a:schemeClr val="bg1"/>
                </a:solidFill>
              </a:rPr>
              <a:t>condimentum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mattis</a:t>
            </a:r>
            <a:endParaRPr lang="sv-SE" sz="1800" dirty="0">
              <a:solidFill>
                <a:schemeClr val="bg1"/>
              </a:solidFill>
            </a:endParaRPr>
          </a:p>
          <a:p>
            <a:pPr marL="720000" indent="-720000">
              <a:spcAft>
                <a:spcPts val="900"/>
              </a:spcAft>
              <a:buClrTx/>
              <a:buFont typeface="Arial" panose="020B0604020202020204" pitchFamily="34" charset="0"/>
              <a:buNone/>
            </a:pPr>
            <a:r>
              <a:rPr lang="sv-SE" sz="1800" dirty="0">
                <a:solidFill>
                  <a:schemeClr val="bg1"/>
                </a:solidFill>
              </a:rPr>
              <a:t>17:15 	Ac placerat </a:t>
            </a:r>
            <a:r>
              <a:rPr lang="sv-SE" sz="1800" dirty="0" err="1">
                <a:solidFill>
                  <a:schemeClr val="bg1"/>
                </a:solidFill>
              </a:rPr>
              <a:t>vestibulum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lectus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mauris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ultrices</a:t>
            </a:r>
          </a:p>
          <a:p>
            <a:pPr marL="720000" indent="-720000">
              <a:spcAft>
                <a:spcPts val="900"/>
              </a:spcAft>
              <a:buClrTx/>
              <a:buFont typeface="Arial" panose="020B0604020202020204" pitchFamily="34" charset="0"/>
              <a:buNone/>
            </a:pPr>
            <a:r>
              <a:rPr lang="sv-SE" sz="1800" dirty="0">
                <a:solidFill>
                  <a:schemeClr val="bg1"/>
                </a:solidFill>
              </a:rPr>
              <a:t>17:30 	Id </a:t>
            </a:r>
            <a:r>
              <a:rPr lang="sv-SE" sz="1800" dirty="0" err="1">
                <a:solidFill>
                  <a:schemeClr val="bg1"/>
                </a:solidFill>
              </a:rPr>
              <a:t>consectetur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purus</a:t>
            </a:r>
            <a:r>
              <a:rPr lang="sv-SE" sz="1800" dirty="0">
                <a:solidFill>
                  <a:schemeClr val="bg1"/>
                </a:solidFill>
              </a:rPr>
              <a:t> ut </a:t>
            </a:r>
            <a:r>
              <a:rPr lang="sv-SE" sz="1800" dirty="0" err="1">
                <a:solidFill>
                  <a:schemeClr val="bg1"/>
                </a:solidFill>
              </a:rPr>
              <a:t>faucibus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pulvinar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elementum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integer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enim</a:t>
            </a:r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573A1CA-4990-C24B-BAA5-EA88807F4C2D}"/>
              </a:ext>
            </a:extLst>
          </p:cNvPr>
          <p:cNvSpPr txBox="1"/>
          <p:nvPr/>
        </p:nvSpPr>
        <p:spPr>
          <a:xfrm rot="19958102">
            <a:off x="3850042" y="3013502"/>
            <a:ext cx="361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chemeClr val="accent5"/>
                </a:solidFill>
                <a:latin typeface="Greycliff CF" pitchFamily="2" charset="77"/>
              </a:rPr>
              <a:t>EXAMPLE</a:t>
            </a:r>
          </a:p>
        </p:txBody>
      </p:sp>
      <p:sp>
        <p:nvSpPr>
          <p:cNvPr id="12" name="Google Shape;181;p3">
            <a:extLst>
              <a:ext uri="{FF2B5EF4-FFF2-40B4-BE49-F238E27FC236}">
                <a16:creationId xmlns:a16="http://schemas.microsoft.com/office/drawing/2014/main" id="{2E4A84E4-6150-3779-B5C6-BF0AF098E60B}"/>
              </a:ext>
            </a:extLst>
          </p:cNvPr>
          <p:cNvSpPr txBox="1">
            <a:spLocks/>
          </p:cNvSpPr>
          <p:nvPr/>
        </p:nvSpPr>
        <p:spPr>
          <a:xfrm rot="16200000">
            <a:off x="-786607" y="2926007"/>
            <a:ext cx="4354513" cy="1076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3200" rIns="90000" bIns="432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77478"/>
              </a:buClr>
              <a:buSzPts val="4400"/>
              <a:buFont typeface="Arial"/>
              <a:buNone/>
            </a:pPr>
            <a:r>
              <a:rPr lang="en-US" sz="4800" dirty="0">
                <a:solidFill>
                  <a:schemeClr val="accent1"/>
                </a:solidFill>
                <a:latin typeface="Greycliff CF" pitchFamily="2" charset="77"/>
              </a:rPr>
              <a:t>AGENDA</a:t>
            </a:r>
          </a:p>
        </p:txBody>
      </p:sp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22D643B0-A6AF-6F94-983A-96551D10A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044" y="476251"/>
            <a:ext cx="765708" cy="76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61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DB0223F-1103-1241-AD04-71B7FCF6B13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66414" y="1125990"/>
            <a:ext cx="7059171" cy="4815655"/>
          </a:xfrm>
        </p:spPr>
        <p:txBody>
          <a:bodyPr anchor="ctr" anchorCtr="0">
            <a:normAutofit/>
          </a:bodyPr>
          <a:lstStyle/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17:00 	</a:t>
            </a:r>
            <a:r>
              <a:rPr lang="sv-SE" sz="1800" dirty="0" err="1">
                <a:solidFill>
                  <a:schemeClr val="bg1"/>
                </a:solidFill>
              </a:rPr>
              <a:t>Lorem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ipsum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dolor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sit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amet</a:t>
            </a:r>
            <a:r>
              <a:rPr lang="sv-SE" sz="1800" dirty="0">
                <a:solidFill>
                  <a:schemeClr val="bg1"/>
                </a:solidFill>
              </a:rPr>
              <a:t>, </a:t>
            </a:r>
            <a:r>
              <a:rPr lang="sv-SE" sz="1800" dirty="0" err="1">
                <a:solidFill>
                  <a:schemeClr val="bg1"/>
                </a:solidFill>
              </a:rPr>
              <a:t>consectetur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adipiscing</a:t>
            </a:r>
            <a:r>
              <a:rPr lang="sv-SE" sz="1800" dirty="0">
                <a:solidFill>
                  <a:schemeClr val="bg1"/>
                </a:solidFill>
              </a:rPr>
              <a:t> elit</a:t>
            </a:r>
          </a:p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17:05 	Purus </a:t>
            </a:r>
            <a:r>
              <a:rPr lang="sv-SE" sz="1800" dirty="0" err="1">
                <a:solidFill>
                  <a:schemeClr val="bg1"/>
                </a:solidFill>
              </a:rPr>
              <a:t>semper</a:t>
            </a:r>
            <a:r>
              <a:rPr lang="sv-SE" sz="1800" dirty="0">
                <a:solidFill>
                  <a:schemeClr val="bg1"/>
                </a:solidFill>
              </a:rPr>
              <a:t> eget </a:t>
            </a:r>
            <a:r>
              <a:rPr lang="sv-SE" sz="1800" dirty="0" err="1">
                <a:solidFill>
                  <a:schemeClr val="bg1"/>
                </a:solidFill>
              </a:rPr>
              <a:t>duis</a:t>
            </a:r>
            <a:r>
              <a:rPr lang="sv-SE" sz="1800" dirty="0">
                <a:solidFill>
                  <a:schemeClr val="bg1"/>
                </a:solidFill>
              </a:rPr>
              <a:t> at </a:t>
            </a:r>
            <a:r>
              <a:rPr lang="sv-SE" sz="1800" dirty="0" err="1">
                <a:solidFill>
                  <a:schemeClr val="bg1"/>
                </a:solidFill>
              </a:rPr>
              <a:t>tellus</a:t>
            </a:r>
            <a:r>
              <a:rPr lang="sv-SE" sz="1800" dirty="0">
                <a:solidFill>
                  <a:schemeClr val="bg1"/>
                </a:solidFill>
              </a:rPr>
              <a:t> at urna </a:t>
            </a:r>
            <a:r>
              <a:rPr lang="sv-SE" sz="1800" dirty="0" err="1">
                <a:solidFill>
                  <a:schemeClr val="bg1"/>
                </a:solidFill>
              </a:rPr>
              <a:t>condimentum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mattis</a:t>
            </a:r>
            <a:endParaRPr lang="sv-SE" sz="1800" dirty="0">
              <a:solidFill>
                <a:schemeClr val="bg1"/>
              </a:solidFill>
            </a:endParaRPr>
          </a:p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17:15 	Ac placerat </a:t>
            </a:r>
            <a:r>
              <a:rPr lang="sv-SE" sz="1800" dirty="0" err="1">
                <a:solidFill>
                  <a:schemeClr val="bg1"/>
                </a:solidFill>
              </a:rPr>
              <a:t>vestibulum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lectus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mauris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ultrices</a:t>
            </a:r>
          </a:p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17:30 	Id </a:t>
            </a:r>
            <a:r>
              <a:rPr lang="sv-SE" sz="1800" dirty="0" err="1">
                <a:solidFill>
                  <a:schemeClr val="bg1"/>
                </a:solidFill>
              </a:rPr>
              <a:t>consectetur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purus</a:t>
            </a:r>
            <a:r>
              <a:rPr lang="sv-SE" sz="1800" dirty="0">
                <a:solidFill>
                  <a:schemeClr val="bg1"/>
                </a:solidFill>
              </a:rPr>
              <a:t> ut </a:t>
            </a:r>
            <a:r>
              <a:rPr lang="sv-SE" sz="1800" dirty="0" err="1">
                <a:solidFill>
                  <a:schemeClr val="bg1"/>
                </a:solidFill>
              </a:rPr>
              <a:t>faucibus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pulvinar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elementum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integer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enim</a:t>
            </a:r>
            <a:endParaRPr lang="sv-SE" sz="1800" dirty="0">
              <a:solidFill>
                <a:schemeClr val="bg1"/>
              </a:solidFill>
            </a:endParaRPr>
          </a:p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17.45 	</a:t>
            </a:r>
            <a:r>
              <a:rPr lang="sv-SE" sz="1800" dirty="0" err="1">
                <a:solidFill>
                  <a:schemeClr val="bg1"/>
                </a:solidFill>
              </a:rPr>
              <a:t>Auctor</a:t>
            </a:r>
            <a:r>
              <a:rPr lang="sv-SE" sz="1800" dirty="0">
                <a:solidFill>
                  <a:schemeClr val="bg1"/>
                </a:solidFill>
              </a:rPr>
              <a:t> urna </a:t>
            </a:r>
            <a:r>
              <a:rPr lang="sv-SE" sz="1800" dirty="0" err="1">
                <a:solidFill>
                  <a:schemeClr val="bg1"/>
                </a:solidFill>
              </a:rPr>
              <a:t>nunc</a:t>
            </a:r>
            <a:r>
              <a:rPr lang="sv-SE" sz="1800" dirty="0">
                <a:solidFill>
                  <a:schemeClr val="bg1"/>
                </a:solidFill>
              </a:rPr>
              <a:t> id </a:t>
            </a:r>
            <a:r>
              <a:rPr lang="sv-SE" sz="1800" dirty="0" err="1">
                <a:solidFill>
                  <a:schemeClr val="bg1"/>
                </a:solidFill>
              </a:rPr>
              <a:t>cursus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metus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aliquam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eleifend</a:t>
            </a:r>
            <a:r>
              <a:rPr lang="sv-SE" sz="1800" dirty="0">
                <a:solidFill>
                  <a:schemeClr val="bg1"/>
                </a:solidFill>
              </a:rPr>
              <a:t> mi in</a:t>
            </a:r>
          </a:p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18.30 	</a:t>
            </a:r>
            <a:r>
              <a:rPr lang="sv-SE" sz="1800" dirty="0" err="1">
                <a:solidFill>
                  <a:schemeClr val="bg1"/>
                </a:solidFill>
              </a:rPr>
              <a:t>Dictumst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vestibulum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rhoncus</a:t>
            </a:r>
            <a:r>
              <a:rPr lang="sv-SE" sz="1800" dirty="0">
                <a:solidFill>
                  <a:schemeClr val="bg1"/>
                </a:solidFill>
              </a:rPr>
              <a:t> est </a:t>
            </a:r>
            <a:r>
              <a:rPr lang="sv-SE" sz="1800" dirty="0" err="1">
                <a:solidFill>
                  <a:schemeClr val="bg1"/>
                </a:solidFill>
              </a:rPr>
              <a:t>pellentesque</a:t>
            </a:r>
            <a:r>
              <a:rPr lang="sv-SE" sz="1800" dirty="0">
                <a:solidFill>
                  <a:schemeClr val="bg1"/>
                </a:solidFill>
              </a:rPr>
              <a:t> elit </a:t>
            </a:r>
            <a:r>
              <a:rPr lang="sv-SE" sz="1800" dirty="0" err="1">
                <a:solidFill>
                  <a:schemeClr val="bg1"/>
                </a:solidFill>
              </a:rPr>
              <a:t>ullamcorper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dignissim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cras</a:t>
            </a:r>
            <a:endParaRPr lang="sv-SE" sz="1800" dirty="0">
              <a:solidFill>
                <a:schemeClr val="bg1"/>
              </a:solidFill>
            </a:endParaRPr>
          </a:p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18.40 	</a:t>
            </a:r>
            <a:r>
              <a:rPr lang="sv-SE" sz="1800" dirty="0" err="1">
                <a:solidFill>
                  <a:schemeClr val="bg1"/>
                </a:solidFill>
              </a:rPr>
              <a:t>Diam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donec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adipiscing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tristique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risus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nec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feugiat</a:t>
            </a:r>
            <a:r>
              <a:rPr lang="sv-SE" sz="1800" dirty="0">
                <a:solidFill>
                  <a:schemeClr val="bg1"/>
                </a:solidFill>
              </a:rPr>
              <a:t> in</a:t>
            </a:r>
          </a:p>
          <a:p>
            <a:pPr marL="720000" indent="-720000">
              <a:spcAft>
                <a:spcPts val="900"/>
              </a:spcAft>
              <a:buNone/>
            </a:pPr>
            <a:r>
              <a:rPr lang="sv-SE" sz="1800" dirty="0">
                <a:solidFill>
                  <a:schemeClr val="bg1"/>
                </a:solidFill>
              </a:rPr>
              <a:t>18:45 	Cras </a:t>
            </a:r>
            <a:r>
              <a:rPr lang="sv-SE" sz="1800" dirty="0" err="1">
                <a:solidFill>
                  <a:schemeClr val="bg1"/>
                </a:solidFill>
              </a:rPr>
              <a:t>semper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auctor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neque</a:t>
            </a:r>
            <a:r>
              <a:rPr lang="sv-SE" sz="1800" dirty="0">
                <a:solidFill>
                  <a:schemeClr val="bg1"/>
                </a:solidFill>
              </a:rPr>
              <a:t> vitae tempus </a:t>
            </a:r>
            <a:r>
              <a:rPr lang="sv-SE" sz="1800" dirty="0" err="1">
                <a:solidFill>
                  <a:schemeClr val="bg1"/>
                </a:solidFill>
              </a:rPr>
              <a:t>quam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pellentesque</a:t>
            </a:r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573A1CA-4990-C24B-BAA5-EA88807F4C2D}"/>
              </a:ext>
            </a:extLst>
          </p:cNvPr>
          <p:cNvSpPr txBox="1"/>
          <p:nvPr/>
        </p:nvSpPr>
        <p:spPr>
          <a:xfrm rot="19958102">
            <a:off x="3850042" y="3013502"/>
            <a:ext cx="361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chemeClr val="accent5"/>
                </a:solidFill>
                <a:latin typeface="Greycliff CF" pitchFamily="2" charset="77"/>
              </a:rPr>
              <a:t>EXAMPLE</a:t>
            </a:r>
          </a:p>
        </p:txBody>
      </p:sp>
      <p:sp>
        <p:nvSpPr>
          <p:cNvPr id="8" name="Google Shape;181;p3">
            <a:extLst>
              <a:ext uri="{FF2B5EF4-FFF2-40B4-BE49-F238E27FC236}">
                <a16:creationId xmlns:a16="http://schemas.microsoft.com/office/drawing/2014/main" id="{CB059EDC-FD01-A434-D444-78498AB340C9}"/>
              </a:ext>
            </a:extLst>
          </p:cNvPr>
          <p:cNvSpPr txBox="1">
            <a:spLocks/>
          </p:cNvSpPr>
          <p:nvPr/>
        </p:nvSpPr>
        <p:spPr>
          <a:xfrm rot="16200000">
            <a:off x="-786607" y="2926007"/>
            <a:ext cx="4354513" cy="1076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3200" rIns="90000" bIns="432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77478"/>
              </a:buClr>
              <a:buSzPts val="4400"/>
              <a:buFont typeface="Arial"/>
              <a:buNone/>
            </a:pPr>
            <a:r>
              <a:rPr lang="en-US" sz="4800" dirty="0">
                <a:solidFill>
                  <a:schemeClr val="accent1"/>
                </a:solidFill>
                <a:latin typeface="Greycliff CF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82440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243017ED-EEFF-4D5B-9800-08FC088177C2}"/>
              </a:ext>
            </a:extLst>
          </p:cNvPr>
          <p:cNvSpPr txBox="1"/>
          <p:nvPr/>
        </p:nvSpPr>
        <p:spPr>
          <a:xfrm>
            <a:off x="2408238" y="1849787"/>
            <a:ext cx="7491136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Greycliff CF" pitchFamily="2" charset="77"/>
              </a:rPr>
              <a:t>Nunc viverra imperdiet enim. Fusce est. Vivamus a tellus. Pellentesque habitant morbi tristique senectus et netus et malesuada fames ac turpis egestas. Proin pharetra nonummy pede. Mauris et orci.”</a:t>
            </a:r>
          </a:p>
          <a:p>
            <a:endParaRPr lang="en-US" sz="2400" dirty="0">
              <a:solidFill>
                <a:schemeClr val="tx1"/>
              </a:solidFill>
              <a:latin typeface="Greycliff CF" pitchFamily="2" charset="77"/>
            </a:endParaRPr>
          </a:p>
          <a:p>
            <a:pPr algn="r"/>
            <a:r>
              <a:rPr lang="en-US" sz="2400" dirty="0">
                <a:solidFill>
                  <a:schemeClr val="tx1"/>
                </a:solidFill>
                <a:latin typeface="Greycliff CF" pitchFamily="2" charset="77"/>
              </a:rPr>
              <a:t>Name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0DC8DFD-B100-494D-9610-1E400EC5BAFF}"/>
              </a:ext>
            </a:extLst>
          </p:cNvPr>
          <p:cNvSpPr/>
          <p:nvPr/>
        </p:nvSpPr>
        <p:spPr>
          <a:xfrm rot="10800000">
            <a:off x="1097475" y="211705"/>
            <a:ext cx="1136850" cy="26314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sv-SE" sz="16500" b="1" dirty="0">
                <a:solidFill>
                  <a:srgbClr val="F4F2E6">
                    <a:alpha val="39863"/>
                  </a:srgbClr>
                </a:solidFill>
                <a:latin typeface="Greycliff CF" pitchFamily="2" charset="77"/>
              </a:rPr>
              <a:t>”</a:t>
            </a:r>
            <a:endParaRPr lang="sv-SE" sz="16500" dirty="0">
              <a:solidFill>
                <a:srgbClr val="F4F2E6">
                  <a:alpha val="39863"/>
                </a:srgbClr>
              </a:solidFill>
              <a:effectLst/>
              <a:latin typeface="Greycliff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55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bord, inomhus, kvinna&#10;&#10;Automatiskt genererad beskrivning">
            <a:extLst>
              <a:ext uri="{FF2B5EF4-FFF2-40B4-BE49-F238E27FC236}">
                <a16:creationId xmlns:a16="http://schemas.microsoft.com/office/drawing/2014/main" id="{E4ABF6E2-0518-6F49-9DE3-FBE43E960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259" y="3191292"/>
            <a:ext cx="3079101" cy="3079101"/>
          </a:xfrm>
          <a:prstGeom prst="ellipse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42383E-8328-6642-BAB2-A4702F452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763" y="628946"/>
            <a:ext cx="3079101" cy="3079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3B398DD-3596-6940-A253-5D73B6308F67}"/>
              </a:ext>
            </a:extLst>
          </p:cNvPr>
          <p:cNvSpPr txBox="1"/>
          <p:nvPr/>
        </p:nvSpPr>
        <p:spPr>
          <a:xfrm>
            <a:off x="3204834" y="4280470"/>
            <a:ext cx="4202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latin typeface="Greycliff CF" pitchFamily="2" charset="77"/>
              </a:rPr>
              <a:t>Collaboration is vital for success, not only between different organizations but across sectors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58AD0BA-3CBE-104E-B8E1-583A7A4367D5}"/>
              </a:ext>
            </a:extLst>
          </p:cNvPr>
          <p:cNvSpPr txBox="1"/>
          <p:nvPr/>
        </p:nvSpPr>
        <p:spPr>
          <a:xfrm>
            <a:off x="4316530" y="1007870"/>
            <a:ext cx="5393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latin typeface="Greycliff CF" pitchFamily="2" charset="77"/>
              </a:rPr>
              <a:t>AI can be used to meet challenges such as climate change, how to strengthen democracy, and vastly increase the quality of life for everyone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138D2C6-8487-0847-9A56-91F04FD15F99}"/>
              </a:ext>
            </a:extLst>
          </p:cNvPr>
          <p:cNvSpPr/>
          <p:nvPr/>
        </p:nvSpPr>
        <p:spPr>
          <a:xfrm>
            <a:off x="2688343" y="3110661"/>
            <a:ext cx="2927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bg1"/>
                </a:solidFill>
                <a:latin typeface="Greycliff CF Heavy" pitchFamily="2" charset="77"/>
              </a:rPr>
              <a:t>Daniel </a:t>
            </a:r>
            <a:r>
              <a:rPr lang="en-US" sz="2000" b="1" dirty="0" err="1">
                <a:solidFill>
                  <a:schemeClr val="bg1"/>
                </a:solidFill>
                <a:latin typeface="Greycliff CF Heavy" pitchFamily="2" charset="77"/>
              </a:rPr>
              <a:t>Gillblad</a:t>
            </a:r>
            <a:br>
              <a:rPr lang="en-US" sz="1600" dirty="0">
                <a:solidFill>
                  <a:schemeClr val="bg1"/>
                </a:solidFill>
                <a:latin typeface="Greycliff CF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Greycliff CF" pitchFamily="2" charset="77"/>
              </a:rPr>
              <a:t>Co-Director Scientific Vision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3E54B1E-C08D-1E44-A3FB-F95D067D9E4D}"/>
              </a:ext>
            </a:extLst>
          </p:cNvPr>
          <p:cNvSpPr/>
          <p:nvPr/>
        </p:nvSpPr>
        <p:spPr>
          <a:xfrm>
            <a:off x="9113315" y="5624062"/>
            <a:ext cx="2636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eycliff CF Heavy" pitchFamily="2" charset="77"/>
              </a:rPr>
              <a:t>Johanna Bergman</a:t>
            </a:r>
            <a:endParaRPr lang="en-US" sz="2000" b="1" dirty="0">
              <a:solidFill>
                <a:schemeClr val="bg1"/>
              </a:solidFill>
              <a:latin typeface="Greycliff CF" pitchFamily="2" charset="77"/>
            </a:endParaRPr>
          </a:p>
          <a:p>
            <a:r>
              <a:rPr lang="en-US" sz="1600" dirty="0">
                <a:solidFill>
                  <a:schemeClr val="bg1"/>
                </a:solidFill>
                <a:latin typeface="Greycliff CF" pitchFamily="2" charset="77"/>
              </a:rPr>
              <a:t>Head of Project Portfolio</a:t>
            </a:r>
            <a:endParaRPr lang="en-US" sz="1600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30A5537-2B06-4248-B5B3-151BF93D7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900" y="-1019"/>
            <a:ext cx="2171700" cy="26797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C6597FE-5B54-C543-83F0-C92DC3F7F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66" y="3240237"/>
            <a:ext cx="2171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46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910BF7-79D5-D84F-AD30-27889C83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6102" y="2715862"/>
            <a:ext cx="6391680" cy="1983625"/>
          </a:xfrm>
        </p:spPr>
        <p:txBody>
          <a:bodyPr/>
          <a:lstStyle/>
          <a:p>
            <a:pPr algn="l"/>
            <a:r>
              <a:rPr lang="en-US" sz="4400" b="0" cap="none" dirty="0">
                <a:latin typeface="Greycliff CF" pitchFamily="2" charset="77"/>
              </a:rPr>
              <a:t>The more AI mature </a:t>
            </a:r>
            <a:br>
              <a:rPr lang="en-US" sz="4400" b="0" cap="none" dirty="0">
                <a:latin typeface="Greycliff CF" pitchFamily="2" charset="77"/>
              </a:rPr>
            </a:br>
            <a:r>
              <a:rPr lang="en-US" sz="4400" b="0" cap="none" dirty="0">
                <a:latin typeface="Greycliff CF" pitchFamily="2" charset="77"/>
              </a:rPr>
              <a:t>you are, the deeper you tend to engage with us</a:t>
            </a:r>
          </a:p>
        </p:txBody>
      </p:sp>
      <p:pic>
        <p:nvPicPr>
          <p:cNvPr id="6" name="Bildobjekt 5" descr="En bild som visar person, person, inomhus, byggnad&#10;&#10;Automatiskt genererad beskrivning">
            <a:extLst>
              <a:ext uri="{FF2B5EF4-FFF2-40B4-BE49-F238E27FC236}">
                <a16:creationId xmlns:a16="http://schemas.microsoft.com/office/drawing/2014/main" id="{41CD1193-187E-5348-80BD-807882A1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612" y="1916113"/>
            <a:ext cx="3583124" cy="3583124"/>
          </a:xfrm>
          <a:prstGeom prst="ellipse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D90B3F8-723C-4441-A41C-B2BFD4DAF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1630705"/>
            <a:ext cx="2171700" cy="26797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4697D7A-BC94-3543-9D48-658E5A8B0E7B}"/>
              </a:ext>
            </a:extLst>
          </p:cNvPr>
          <p:cNvSpPr/>
          <p:nvPr/>
        </p:nvSpPr>
        <p:spPr>
          <a:xfrm>
            <a:off x="3017185" y="4914462"/>
            <a:ext cx="2568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tx1"/>
                </a:solidFill>
                <a:latin typeface="Greycliff CF Heavy" pitchFamily="2" charset="77"/>
              </a:rPr>
              <a:t>Martin </a:t>
            </a:r>
            <a:r>
              <a:rPr lang="en-US" sz="2000" b="1" dirty="0" err="1">
                <a:solidFill>
                  <a:schemeClr val="tx1"/>
                </a:solidFill>
                <a:latin typeface="Greycliff CF Heavy" pitchFamily="2" charset="77"/>
              </a:rPr>
              <a:t>Svensson</a:t>
            </a:r>
            <a:br>
              <a:rPr lang="en-US" sz="2000" b="1" dirty="0">
                <a:solidFill>
                  <a:schemeClr val="tx1"/>
                </a:solidFill>
                <a:latin typeface="Greycliff CF Heavy" pitchFamily="2" charset="77"/>
              </a:rPr>
            </a:br>
            <a:r>
              <a:rPr lang="en-US" sz="1600" dirty="0">
                <a:solidFill>
                  <a:schemeClr val="tx1"/>
                </a:solidFill>
                <a:latin typeface="Greycliff CF" pitchFamily="2" charset="77"/>
              </a:rPr>
              <a:t>Co-Director Operations</a:t>
            </a:r>
          </a:p>
        </p:txBody>
      </p:sp>
    </p:spTree>
    <p:extLst>
      <p:ext uri="{BB962C8B-B14F-4D97-AF65-F5344CB8AC3E}">
        <p14:creationId xmlns:p14="http://schemas.microsoft.com/office/powerpoint/2010/main" val="2510855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"/>
          <p:cNvSpPr txBox="1">
            <a:spLocks noGrp="1"/>
          </p:cNvSpPr>
          <p:nvPr>
            <p:ph type="ctrTitle"/>
          </p:nvPr>
        </p:nvSpPr>
        <p:spPr>
          <a:xfrm>
            <a:off x="1463041" y="2860828"/>
            <a:ext cx="8290560" cy="1713063"/>
          </a:xfrm>
          <a:noFill/>
          <a:ln>
            <a:noFill/>
          </a:ln>
        </p:spPr>
        <p:txBody>
          <a:bodyPr spcFirstLastPara="1" wrap="square" lIns="90000" tIns="43200" rIns="90000" bIns="43200" anchor="t" anchorCtr="0">
            <a:noAutofit/>
          </a:bodyPr>
          <a:lstStyle/>
          <a:p>
            <a:pPr lvl="0"/>
            <a:r>
              <a:rPr lang="en-US" sz="6400" dirty="0"/>
              <a:t>Presentation </a:t>
            </a:r>
            <a:br>
              <a:rPr lang="en-US" sz="6400" dirty="0"/>
            </a:br>
            <a:r>
              <a:rPr lang="en-US" sz="6400" dirty="0"/>
              <a:t>template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A649AD4B-5D9F-BA41-B463-9F28854A6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1" y="1454532"/>
            <a:ext cx="8290560" cy="1227137"/>
          </a:xfrm>
        </p:spPr>
        <p:txBody>
          <a:bodyPr anchor="b"/>
          <a:lstStyle/>
          <a:p>
            <a:r>
              <a:rPr lang="en-US" dirty="0"/>
              <a:t>Welcome to the</a:t>
            </a:r>
          </a:p>
        </p:txBody>
      </p:sp>
    </p:spTree>
    <p:extLst>
      <p:ext uri="{BB962C8B-B14F-4D97-AF65-F5344CB8AC3E}">
        <p14:creationId xmlns:p14="http://schemas.microsoft.com/office/powerpoint/2010/main" val="2203783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D2BD0F-44AD-97E1-532D-3738A7A1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898285"/>
            <a:ext cx="7749682" cy="1040130"/>
          </a:xfrm>
        </p:spPr>
        <p:txBody>
          <a:bodyPr/>
          <a:lstStyle/>
          <a:p>
            <a:r>
              <a:rPr lang="sv-SE"/>
              <a:t>Graphs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62AB64-BEF9-8CA5-803A-ACA5EF39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1916113"/>
            <a:ext cx="3349625" cy="338824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If you have a lot to show in graphs – try to still keep them clean –only the absolutely inescapable lines, labels and arrows. And have an extra look at the colors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6" name="Underrubrik 4">
            <a:extLst>
              <a:ext uri="{FF2B5EF4-FFF2-40B4-BE49-F238E27FC236}">
                <a16:creationId xmlns:a16="http://schemas.microsoft.com/office/drawing/2014/main" id="{EA2F087A-CE6C-4992-4161-3266AC244132}"/>
              </a:ext>
            </a:extLst>
          </p:cNvPr>
          <p:cNvSpPr txBox="1">
            <a:spLocks/>
          </p:cNvSpPr>
          <p:nvPr/>
        </p:nvSpPr>
        <p:spPr>
          <a:xfrm>
            <a:off x="4438650" y="1938415"/>
            <a:ext cx="3349625" cy="3365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eycliff CF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sv-SE" sz="1800" dirty="0"/>
              <a:t>For simple </a:t>
            </a:r>
            <a:r>
              <a:rPr lang="sv-SE" sz="1800" dirty="0" err="1"/>
              <a:t>graphs</a:t>
            </a:r>
            <a:r>
              <a:rPr lang="sv-SE" sz="1800" dirty="0"/>
              <a:t> </a:t>
            </a:r>
            <a:r>
              <a:rPr lang="sv-SE" sz="1800" dirty="0" err="1"/>
              <a:t>you</a:t>
            </a:r>
            <a:r>
              <a:rPr lang="sv-SE" sz="1800" dirty="0"/>
              <a:t> </a:t>
            </a:r>
            <a:r>
              <a:rPr lang="sv-SE" sz="1800" dirty="0" err="1"/>
              <a:t>can</a:t>
            </a:r>
            <a:r>
              <a:rPr lang="sv-SE" sz="1800" dirty="0"/>
              <a:t> </a:t>
            </a:r>
            <a:r>
              <a:rPr lang="sv-SE" sz="1800" dirty="0" err="1"/>
              <a:t>use</a:t>
            </a:r>
            <a:r>
              <a:rPr lang="sv-SE" sz="1800" dirty="0"/>
              <a:t> </a:t>
            </a:r>
            <a:r>
              <a:rPr lang="sv-SE" sz="1800" dirty="0" err="1"/>
              <a:t>one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the </a:t>
            </a:r>
            <a:r>
              <a:rPr lang="sv-SE" sz="1800" dirty="0" err="1"/>
              <a:t>patterns</a:t>
            </a:r>
            <a:r>
              <a:rPr lang="sv-SE" sz="1800" dirty="0"/>
              <a:t> as </a:t>
            </a:r>
            <a:r>
              <a:rPr lang="sv-SE" sz="1800" dirty="0" err="1"/>
              <a:t>fill</a:t>
            </a:r>
            <a:r>
              <a:rPr lang="sv-SE" sz="1800" dirty="0"/>
              <a:t>.</a:t>
            </a:r>
          </a:p>
          <a:p>
            <a:pPr>
              <a:buClrTx/>
            </a:pP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3879346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Greycliff CF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1C5472B-D82E-6E41-B29C-61ADC99F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384" y="913185"/>
            <a:ext cx="8345094" cy="645050"/>
          </a:xfrm>
        </p:spPr>
        <p:txBody>
          <a:bodyPr/>
          <a:lstStyle/>
          <a:p>
            <a:r>
              <a:rPr lang="sv-SE" sz="4000" dirty="0"/>
              <a:t>Try to </a:t>
            </a:r>
            <a:r>
              <a:rPr lang="sv-SE" sz="4000" dirty="0" err="1"/>
              <a:t>keep</a:t>
            </a:r>
            <a:r>
              <a:rPr lang="sv-SE" sz="4000" dirty="0"/>
              <a:t> </a:t>
            </a:r>
            <a:r>
              <a:rPr lang="sv-SE" sz="4000" dirty="0" err="1"/>
              <a:t>graphs</a:t>
            </a:r>
            <a:r>
              <a:rPr lang="sv-SE" sz="4000" dirty="0"/>
              <a:t> simple</a:t>
            </a:r>
            <a:endParaRPr lang="en-US" sz="4000" dirty="0"/>
          </a:p>
        </p:txBody>
      </p:sp>
      <p:sp>
        <p:nvSpPr>
          <p:cNvPr id="32" name="Underrubrik 31">
            <a:extLst>
              <a:ext uri="{FF2B5EF4-FFF2-40B4-BE49-F238E27FC236}">
                <a16:creationId xmlns:a16="http://schemas.microsoft.com/office/drawing/2014/main" id="{143D9C54-25CE-6349-9F3A-F32F4477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4" y="1917910"/>
            <a:ext cx="7021512" cy="89460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irkel 3">
            <a:extLst>
              <a:ext uri="{FF2B5EF4-FFF2-40B4-BE49-F238E27FC236}">
                <a16:creationId xmlns:a16="http://schemas.microsoft.com/office/drawing/2014/main" id="{F55977B9-B1B8-B049-9B3E-9C22FA99F9C9}"/>
              </a:ext>
            </a:extLst>
          </p:cNvPr>
          <p:cNvSpPr/>
          <p:nvPr/>
        </p:nvSpPr>
        <p:spPr>
          <a:xfrm>
            <a:off x="1319070" y="2812514"/>
            <a:ext cx="2341393" cy="2341393"/>
          </a:xfrm>
          <a:prstGeom prst="pie">
            <a:avLst>
              <a:gd name="adj1" fmla="val 1515566"/>
              <a:gd name="adj2" fmla="val 162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4" name="Cirkel 13">
            <a:extLst>
              <a:ext uri="{FF2B5EF4-FFF2-40B4-BE49-F238E27FC236}">
                <a16:creationId xmlns:a16="http://schemas.microsoft.com/office/drawing/2014/main" id="{7E103EA1-094A-9A4E-A162-F674065FA097}"/>
              </a:ext>
            </a:extLst>
          </p:cNvPr>
          <p:cNvSpPr/>
          <p:nvPr/>
        </p:nvSpPr>
        <p:spPr>
          <a:xfrm>
            <a:off x="1443771" y="2734871"/>
            <a:ext cx="2341393" cy="2341393"/>
          </a:xfrm>
          <a:prstGeom prst="pie">
            <a:avLst>
              <a:gd name="adj1" fmla="val 16199747"/>
              <a:gd name="adj2" fmla="val 150024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4" name="Cirkel 23">
            <a:extLst>
              <a:ext uri="{FF2B5EF4-FFF2-40B4-BE49-F238E27FC236}">
                <a16:creationId xmlns:a16="http://schemas.microsoft.com/office/drawing/2014/main" id="{E4F9026F-0547-804F-8BA5-C804A6C86F76}"/>
              </a:ext>
            </a:extLst>
          </p:cNvPr>
          <p:cNvSpPr/>
          <p:nvPr/>
        </p:nvSpPr>
        <p:spPr>
          <a:xfrm>
            <a:off x="4886589" y="2638601"/>
            <a:ext cx="2341393" cy="2341393"/>
          </a:xfrm>
          <a:prstGeom prst="pie">
            <a:avLst>
              <a:gd name="adj1" fmla="val 12381319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5" name="Cirkel 24">
            <a:extLst>
              <a:ext uri="{FF2B5EF4-FFF2-40B4-BE49-F238E27FC236}">
                <a16:creationId xmlns:a16="http://schemas.microsoft.com/office/drawing/2014/main" id="{D5C83AFF-607F-544D-8D87-299276034476}"/>
              </a:ext>
            </a:extLst>
          </p:cNvPr>
          <p:cNvSpPr/>
          <p:nvPr/>
        </p:nvSpPr>
        <p:spPr>
          <a:xfrm>
            <a:off x="5000001" y="2812513"/>
            <a:ext cx="2341393" cy="2341393"/>
          </a:xfrm>
          <a:prstGeom prst="pie">
            <a:avLst>
              <a:gd name="adj1" fmla="val 16199747"/>
              <a:gd name="adj2" fmla="val 12345255"/>
            </a:avLst>
          </a:prstGeom>
          <a:pattFill prst="dk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6" name="Cirkel 25">
            <a:extLst>
              <a:ext uri="{FF2B5EF4-FFF2-40B4-BE49-F238E27FC236}">
                <a16:creationId xmlns:a16="http://schemas.microsoft.com/office/drawing/2014/main" id="{2AE6965D-9FED-B042-926B-39DB9170A0E7}"/>
              </a:ext>
            </a:extLst>
          </p:cNvPr>
          <p:cNvSpPr/>
          <p:nvPr/>
        </p:nvSpPr>
        <p:spPr>
          <a:xfrm>
            <a:off x="8556232" y="2812513"/>
            <a:ext cx="2341393" cy="2341393"/>
          </a:xfrm>
          <a:prstGeom prst="pie">
            <a:avLst>
              <a:gd name="adj1" fmla="val 15026151"/>
              <a:gd name="adj2" fmla="val 16200000"/>
            </a:avLst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7" name="Cirkel 26">
            <a:extLst>
              <a:ext uri="{FF2B5EF4-FFF2-40B4-BE49-F238E27FC236}">
                <a16:creationId xmlns:a16="http://schemas.microsoft.com/office/drawing/2014/main" id="{0B8EF76D-A568-7849-B97C-17720EF2405A}"/>
              </a:ext>
            </a:extLst>
          </p:cNvPr>
          <p:cNvSpPr/>
          <p:nvPr/>
        </p:nvSpPr>
        <p:spPr>
          <a:xfrm>
            <a:off x="8556233" y="2812514"/>
            <a:ext cx="2341393" cy="2341393"/>
          </a:xfrm>
          <a:prstGeom prst="pie">
            <a:avLst>
              <a:gd name="adj1" fmla="val 16199747"/>
              <a:gd name="adj2" fmla="val 3930890"/>
            </a:avLst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8" name="Cirkel 27">
            <a:extLst>
              <a:ext uri="{FF2B5EF4-FFF2-40B4-BE49-F238E27FC236}">
                <a16:creationId xmlns:a16="http://schemas.microsoft.com/office/drawing/2014/main" id="{59DF3ABD-F08A-AB45-8DA8-F133CDFE9512}"/>
              </a:ext>
            </a:extLst>
          </p:cNvPr>
          <p:cNvSpPr/>
          <p:nvPr/>
        </p:nvSpPr>
        <p:spPr>
          <a:xfrm>
            <a:off x="8556231" y="2812513"/>
            <a:ext cx="2341393" cy="2341393"/>
          </a:xfrm>
          <a:prstGeom prst="pie">
            <a:avLst>
              <a:gd name="adj1" fmla="val 10792330"/>
              <a:gd name="adj2" fmla="val 13600100"/>
            </a:avLst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29" name="Cirkel 28">
            <a:extLst>
              <a:ext uri="{FF2B5EF4-FFF2-40B4-BE49-F238E27FC236}">
                <a16:creationId xmlns:a16="http://schemas.microsoft.com/office/drawing/2014/main" id="{90741513-49C7-2C47-AF0C-EA5999944DA0}"/>
              </a:ext>
            </a:extLst>
          </p:cNvPr>
          <p:cNvSpPr/>
          <p:nvPr/>
        </p:nvSpPr>
        <p:spPr>
          <a:xfrm>
            <a:off x="8556231" y="2812513"/>
            <a:ext cx="2341393" cy="2341393"/>
          </a:xfrm>
          <a:prstGeom prst="pie">
            <a:avLst>
              <a:gd name="adj1" fmla="val 3941840"/>
              <a:gd name="adj2" fmla="val 10821493"/>
            </a:avLst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30" name="Cirkel 29">
            <a:extLst>
              <a:ext uri="{FF2B5EF4-FFF2-40B4-BE49-F238E27FC236}">
                <a16:creationId xmlns:a16="http://schemas.microsoft.com/office/drawing/2014/main" id="{34006200-AE4B-BC44-B726-9674EDE401A3}"/>
              </a:ext>
            </a:extLst>
          </p:cNvPr>
          <p:cNvSpPr/>
          <p:nvPr/>
        </p:nvSpPr>
        <p:spPr>
          <a:xfrm>
            <a:off x="8556231" y="2812513"/>
            <a:ext cx="2341393" cy="2341393"/>
          </a:xfrm>
          <a:prstGeom prst="pie">
            <a:avLst>
              <a:gd name="adj1" fmla="val 13607308"/>
              <a:gd name="adj2" fmla="val 15103267"/>
            </a:avLst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1308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Greycliff CF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1C5472B-D82E-6E41-B29C-61ADC99FD5D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72015" y="2187174"/>
            <a:ext cx="4787900" cy="2740025"/>
          </a:xfrm>
        </p:spPr>
        <p:txBody>
          <a:bodyPr/>
          <a:lstStyle/>
          <a:p>
            <a:pPr algn="l"/>
            <a:r>
              <a:rPr lang="sv-SE" sz="11500" cap="none" dirty="0">
                <a:solidFill>
                  <a:schemeClr val="bg1"/>
                </a:solidFill>
              </a:rPr>
              <a:t>70% </a:t>
            </a:r>
            <a:br>
              <a:rPr lang="sv-SE" sz="11500" cap="none" dirty="0">
                <a:solidFill>
                  <a:schemeClr val="bg1"/>
                </a:solidFill>
              </a:rPr>
            </a:br>
            <a:r>
              <a:rPr lang="sv-SE" sz="4800" cap="none" dirty="0" err="1">
                <a:solidFill>
                  <a:schemeClr val="bg1"/>
                </a:solidFill>
              </a:rPr>
              <a:t>have</a:t>
            </a:r>
            <a:r>
              <a:rPr lang="sv-SE" sz="4800" cap="none" dirty="0">
                <a:solidFill>
                  <a:schemeClr val="bg1"/>
                </a:solidFill>
              </a:rPr>
              <a:t> </a:t>
            </a:r>
            <a:r>
              <a:rPr lang="sv-SE" sz="4800" cap="none" dirty="0" err="1">
                <a:solidFill>
                  <a:schemeClr val="bg1"/>
                </a:solidFill>
              </a:rPr>
              <a:t>fun</a:t>
            </a:r>
            <a:r>
              <a:rPr lang="sv-SE" sz="4800" cap="none" dirty="0">
                <a:solidFill>
                  <a:schemeClr val="bg1"/>
                </a:solidFill>
              </a:rPr>
              <a:t> </a:t>
            </a:r>
            <a:br>
              <a:rPr lang="sv-SE" sz="4800" cap="none" dirty="0">
                <a:solidFill>
                  <a:schemeClr val="bg1"/>
                </a:solidFill>
              </a:rPr>
            </a:br>
            <a:r>
              <a:rPr lang="sv-SE" sz="4800" cap="none" dirty="0" err="1">
                <a:solidFill>
                  <a:schemeClr val="bg1"/>
                </a:solidFill>
              </a:rPr>
              <a:t>every</a:t>
            </a:r>
            <a:r>
              <a:rPr lang="sv-SE" sz="4800" cap="none" dirty="0">
                <a:solidFill>
                  <a:schemeClr val="bg1"/>
                </a:solidFill>
              </a:rPr>
              <a:t> </a:t>
            </a:r>
            <a:r>
              <a:rPr lang="sv-SE" sz="4800" cap="none" dirty="0" err="1">
                <a:solidFill>
                  <a:schemeClr val="bg1"/>
                </a:solidFill>
              </a:rPr>
              <a:t>day</a:t>
            </a: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4" name="Cirkel 3">
            <a:extLst>
              <a:ext uri="{FF2B5EF4-FFF2-40B4-BE49-F238E27FC236}">
                <a16:creationId xmlns:a16="http://schemas.microsoft.com/office/drawing/2014/main" id="{F55977B9-B1B8-B049-9B3E-9C22FA99F9C9}"/>
              </a:ext>
            </a:extLst>
          </p:cNvPr>
          <p:cNvSpPr/>
          <p:nvPr/>
        </p:nvSpPr>
        <p:spPr>
          <a:xfrm>
            <a:off x="2480841" y="1916113"/>
            <a:ext cx="3523869" cy="3523869"/>
          </a:xfrm>
          <a:prstGeom prst="pie">
            <a:avLst>
              <a:gd name="adj1" fmla="val 15155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2490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tx2"/>
              </a:solidFill>
              <a:latin typeface="Greycliff CF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1C5472B-D82E-6E41-B29C-61ADC99FD5D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72015" y="2187174"/>
            <a:ext cx="3030908" cy="2740025"/>
          </a:xfrm>
        </p:spPr>
        <p:txBody>
          <a:bodyPr/>
          <a:lstStyle/>
          <a:p>
            <a:pPr algn="l"/>
            <a:r>
              <a:rPr lang="sv-SE" sz="11500" cap="none" dirty="0">
                <a:solidFill>
                  <a:schemeClr val="tx2"/>
                </a:solidFill>
              </a:rPr>
              <a:t>70% </a:t>
            </a:r>
            <a:br>
              <a:rPr lang="sv-SE" sz="11500" cap="none" dirty="0">
                <a:solidFill>
                  <a:schemeClr val="tx2"/>
                </a:solidFill>
              </a:rPr>
            </a:br>
            <a:r>
              <a:rPr lang="sv-SE" sz="4800" cap="none" dirty="0" err="1">
                <a:solidFill>
                  <a:schemeClr val="tx2"/>
                </a:solidFill>
              </a:rPr>
              <a:t>have</a:t>
            </a:r>
            <a:r>
              <a:rPr lang="sv-SE" sz="4800" cap="none" dirty="0">
                <a:solidFill>
                  <a:schemeClr val="tx2"/>
                </a:solidFill>
              </a:rPr>
              <a:t> </a:t>
            </a:r>
            <a:r>
              <a:rPr lang="sv-SE" sz="4800" cap="none" dirty="0" err="1">
                <a:solidFill>
                  <a:schemeClr val="tx2"/>
                </a:solidFill>
              </a:rPr>
              <a:t>fun</a:t>
            </a:r>
            <a:r>
              <a:rPr lang="sv-SE" sz="4800" cap="none" dirty="0">
                <a:solidFill>
                  <a:schemeClr val="tx2"/>
                </a:solidFill>
              </a:rPr>
              <a:t> </a:t>
            </a:r>
            <a:br>
              <a:rPr lang="sv-SE" sz="4800" cap="none" dirty="0">
                <a:solidFill>
                  <a:schemeClr val="tx2"/>
                </a:solidFill>
              </a:rPr>
            </a:br>
            <a:r>
              <a:rPr lang="sv-SE" sz="4800" cap="none" dirty="0" err="1">
                <a:solidFill>
                  <a:schemeClr val="tx2"/>
                </a:solidFill>
              </a:rPr>
              <a:t>every</a:t>
            </a:r>
            <a:r>
              <a:rPr lang="sv-SE" sz="4800" cap="none" dirty="0">
                <a:solidFill>
                  <a:schemeClr val="tx2"/>
                </a:solidFill>
              </a:rPr>
              <a:t> </a:t>
            </a:r>
            <a:r>
              <a:rPr lang="sv-SE" sz="4800" cap="none" dirty="0" err="1">
                <a:solidFill>
                  <a:schemeClr val="tx2"/>
                </a:solidFill>
              </a:rPr>
              <a:t>day</a:t>
            </a:r>
            <a:endParaRPr lang="en-US" cap="none" dirty="0">
              <a:solidFill>
                <a:schemeClr val="tx2"/>
              </a:solidFill>
            </a:endParaRPr>
          </a:p>
        </p:txBody>
      </p:sp>
      <p:sp>
        <p:nvSpPr>
          <p:cNvPr id="4" name="Cirkel 3">
            <a:extLst>
              <a:ext uri="{FF2B5EF4-FFF2-40B4-BE49-F238E27FC236}">
                <a16:creationId xmlns:a16="http://schemas.microsoft.com/office/drawing/2014/main" id="{F55977B9-B1B8-B049-9B3E-9C22FA99F9C9}"/>
              </a:ext>
            </a:extLst>
          </p:cNvPr>
          <p:cNvSpPr/>
          <p:nvPr/>
        </p:nvSpPr>
        <p:spPr>
          <a:xfrm>
            <a:off x="2480841" y="1919287"/>
            <a:ext cx="3523869" cy="3523869"/>
          </a:xfrm>
          <a:prstGeom prst="pie">
            <a:avLst>
              <a:gd name="adj1" fmla="val 1515566"/>
              <a:gd name="adj2" fmla="val 16200000"/>
            </a:avLst>
          </a:prstGeom>
          <a:blipFill>
            <a:blip r:embed="rId3">
              <a:alphaModFix amt="99000"/>
            </a:blip>
            <a:srcRect/>
            <a:stretch>
              <a:fillRect l="-26276" t="-17365" r="-107846" b="-80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0271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4C3780DA-62F9-604E-8912-A53D3CA58D2B}"/>
              </a:ext>
            </a:extLst>
          </p:cNvPr>
          <p:cNvSpPr txBox="1">
            <a:spLocks/>
          </p:cNvSpPr>
          <p:nvPr/>
        </p:nvSpPr>
        <p:spPr>
          <a:xfrm>
            <a:off x="6264331" y="1263169"/>
            <a:ext cx="4704897" cy="46273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Greycliff CF Heavy"/>
              </a:rPr>
              <a:t>5 min. break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39F8B9E-A7E8-24DA-1E4C-EFA780B32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5" t="25425" r="41730"/>
          <a:stretch/>
        </p:blipFill>
        <p:spPr>
          <a:xfrm>
            <a:off x="2195538" y="1851419"/>
            <a:ext cx="3450826" cy="3450825"/>
          </a:xfrm>
          <a:prstGeom prst="ellipse">
            <a:avLst/>
          </a:prstGeom>
        </p:spPr>
      </p:pic>
      <p:sp>
        <p:nvSpPr>
          <p:cNvPr id="10" name="Cirkel 9">
            <a:extLst>
              <a:ext uri="{FF2B5EF4-FFF2-40B4-BE49-F238E27FC236}">
                <a16:creationId xmlns:a16="http://schemas.microsoft.com/office/drawing/2014/main" id="{A4712B6F-97BF-E57C-66A3-921334354C6F}"/>
              </a:ext>
            </a:extLst>
          </p:cNvPr>
          <p:cNvSpPr/>
          <p:nvPr/>
        </p:nvSpPr>
        <p:spPr>
          <a:xfrm>
            <a:off x="2205392" y="1841563"/>
            <a:ext cx="3450826" cy="3450825"/>
          </a:xfrm>
          <a:prstGeom prst="pie">
            <a:avLst>
              <a:gd name="adj1" fmla="val 16184397"/>
              <a:gd name="adj2" fmla="val 179915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7863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479424" y="466753"/>
            <a:ext cx="7736729" cy="108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Greycliff CF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1C5472B-D82E-6E41-B29C-61ADC99F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903189"/>
            <a:ext cx="7834106" cy="707874"/>
          </a:xfrm>
        </p:spPr>
        <p:txBody>
          <a:bodyPr/>
          <a:lstStyle/>
          <a:p>
            <a:r>
              <a:rPr lang="sv-SE" sz="4000" dirty="0"/>
              <a:t>Graphs </a:t>
            </a:r>
            <a:r>
              <a:rPr lang="sv-SE" sz="4000" dirty="0" err="1"/>
              <a:t>can</a:t>
            </a:r>
            <a:r>
              <a:rPr lang="sv-SE" sz="4000" dirty="0"/>
              <a:t> look cool</a:t>
            </a:r>
            <a:endParaRPr lang="en-US" sz="40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A450D02-6194-0F4F-BFCC-94B3FCBAC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1916113"/>
            <a:ext cx="8883559" cy="894604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D4632AA6-45F0-AF44-91D0-84925F184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462900"/>
              </p:ext>
            </p:extLst>
          </p:nvPr>
        </p:nvGraphicFramePr>
        <p:xfrm>
          <a:off x="722638" y="1523698"/>
          <a:ext cx="9945361" cy="645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3572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D2BD0F-44AD-97E1-532D-3738A7A1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898285"/>
            <a:ext cx="7749682" cy="1040130"/>
          </a:xfrm>
        </p:spPr>
        <p:txBody>
          <a:bodyPr/>
          <a:lstStyle/>
          <a:p>
            <a:r>
              <a:rPr lang="sv-SE"/>
              <a:t>Tables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62AB64-BEF9-8CA5-803A-ACA5EF39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1938415"/>
            <a:ext cx="3349625" cy="3365946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Use preformatted tables – they can look really nice if you use our colors:</a:t>
            </a:r>
          </a:p>
        </p:txBody>
      </p:sp>
    </p:spTree>
    <p:extLst>
      <p:ext uri="{BB962C8B-B14F-4D97-AF65-F5344CB8AC3E}">
        <p14:creationId xmlns:p14="http://schemas.microsoft.com/office/powerpoint/2010/main" val="3719625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832A937F-5D83-D545-AB9E-7C0EFAFA7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707386"/>
              </p:ext>
            </p:extLst>
          </p:nvPr>
        </p:nvGraphicFramePr>
        <p:xfrm>
          <a:off x="766763" y="1916113"/>
          <a:ext cx="8985957" cy="3925145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36680">
                  <a:extLst>
                    <a:ext uri="{9D8B030D-6E8A-4147-A177-3AD203B41FA5}">
                      <a16:colId xmlns:a16="http://schemas.microsoft.com/office/drawing/2014/main" val="3295994117"/>
                    </a:ext>
                  </a:extLst>
                </a:gridCol>
                <a:gridCol w="2819163">
                  <a:extLst>
                    <a:ext uri="{9D8B030D-6E8A-4147-A177-3AD203B41FA5}">
                      <a16:colId xmlns:a16="http://schemas.microsoft.com/office/drawing/2014/main" val="1928581148"/>
                    </a:ext>
                  </a:extLst>
                </a:gridCol>
                <a:gridCol w="2035457">
                  <a:extLst>
                    <a:ext uri="{9D8B030D-6E8A-4147-A177-3AD203B41FA5}">
                      <a16:colId xmlns:a16="http://schemas.microsoft.com/office/drawing/2014/main" val="1461552576"/>
                    </a:ext>
                  </a:extLst>
                </a:gridCol>
                <a:gridCol w="1796639">
                  <a:extLst>
                    <a:ext uri="{9D8B030D-6E8A-4147-A177-3AD203B41FA5}">
                      <a16:colId xmlns:a16="http://schemas.microsoft.com/office/drawing/2014/main" val="1504234234"/>
                    </a:ext>
                  </a:extLst>
                </a:gridCol>
                <a:gridCol w="1998018">
                  <a:extLst>
                    <a:ext uri="{9D8B030D-6E8A-4147-A177-3AD203B41FA5}">
                      <a16:colId xmlns:a16="http://schemas.microsoft.com/office/drawing/2014/main" val="3721302726"/>
                    </a:ext>
                  </a:extLst>
                </a:gridCol>
              </a:tblGrid>
              <a:tr h="56073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Name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Style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Brings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Alias</a:t>
                      </a:r>
                    </a:p>
                  </a:txBody>
                  <a:tcPr marL="180000" anchor="b"/>
                </a:tc>
                <a:extLst>
                  <a:ext uri="{0D108BD9-81ED-4DB2-BD59-A6C34878D82A}">
                    <a16:rowId xmlns:a16="http://schemas.microsoft.com/office/drawing/2014/main" val="49761037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1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Ghostface </a:t>
                      </a:r>
                      <a:r>
                        <a:rPr lang="en-US" b="1" i="0" dirty="0" err="1">
                          <a:latin typeface="Greycliff CF Heavy" pitchFamily="2" charset="77"/>
                        </a:rPr>
                        <a:t>Killah</a:t>
                      </a:r>
                      <a:endParaRPr lang="en-US" b="1" i="0" dirty="0">
                        <a:latin typeface="Greycliff CF Heavy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Kung Fu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reycliff CF" pitchFamily="2" charset="77"/>
                        </a:rPr>
                        <a:t>Rockus</a:t>
                      </a:r>
                      <a:endParaRPr lang="en-US" dirty="0"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Ironman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3911018629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Raekwon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Dangerous?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Story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The Chef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36012853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Method Man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Flow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Flow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Johnny Blaze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144570143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4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GZA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Cerebral rhymes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Intelligence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Genius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214529060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5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 err="1">
                          <a:latin typeface="Greycliff CF Heavy" pitchFamily="2" charset="77"/>
                        </a:rPr>
                        <a:t>Ol</a:t>
                      </a:r>
                      <a:r>
                        <a:rPr lang="en-US" b="1" i="0" dirty="0">
                          <a:latin typeface="Greycliff CF Heavy" pitchFamily="2" charset="77"/>
                        </a:rPr>
                        <a:t>’ Dirty Bastard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Crazy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ROCKUS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Dirt dog, ODB, …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767191907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6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RZA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Style ‘n order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Produce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Razor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655681829"/>
                  </a:ext>
                </a:extLst>
              </a:tr>
            </a:tbl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EC1F8EC3-7B49-1E41-91BE-6C89394EB3B1}"/>
              </a:ext>
            </a:extLst>
          </p:cNvPr>
          <p:cNvSpPr txBox="1"/>
          <p:nvPr/>
        </p:nvSpPr>
        <p:spPr>
          <a:xfrm>
            <a:off x="665163" y="868929"/>
            <a:ext cx="527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Greycliff CF Heavy" pitchFamily="2" charset="77"/>
              </a:rPr>
              <a:t>Wu Tang Characters</a:t>
            </a:r>
          </a:p>
        </p:txBody>
      </p:sp>
    </p:spTree>
    <p:extLst>
      <p:ext uri="{BB962C8B-B14F-4D97-AF65-F5344CB8AC3E}">
        <p14:creationId xmlns:p14="http://schemas.microsoft.com/office/powerpoint/2010/main" val="2220266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832A937F-5D83-D545-AB9E-7C0EFAFA7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208180"/>
              </p:ext>
            </p:extLst>
          </p:nvPr>
        </p:nvGraphicFramePr>
        <p:xfrm>
          <a:off x="766763" y="1916113"/>
          <a:ext cx="8985957" cy="3925145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36680">
                  <a:extLst>
                    <a:ext uri="{9D8B030D-6E8A-4147-A177-3AD203B41FA5}">
                      <a16:colId xmlns:a16="http://schemas.microsoft.com/office/drawing/2014/main" val="3295994117"/>
                    </a:ext>
                  </a:extLst>
                </a:gridCol>
                <a:gridCol w="2819163">
                  <a:extLst>
                    <a:ext uri="{9D8B030D-6E8A-4147-A177-3AD203B41FA5}">
                      <a16:colId xmlns:a16="http://schemas.microsoft.com/office/drawing/2014/main" val="1928581148"/>
                    </a:ext>
                  </a:extLst>
                </a:gridCol>
                <a:gridCol w="2035457">
                  <a:extLst>
                    <a:ext uri="{9D8B030D-6E8A-4147-A177-3AD203B41FA5}">
                      <a16:colId xmlns:a16="http://schemas.microsoft.com/office/drawing/2014/main" val="1461552576"/>
                    </a:ext>
                  </a:extLst>
                </a:gridCol>
                <a:gridCol w="1796639">
                  <a:extLst>
                    <a:ext uri="{9D8B030D-6E8A-4147-A177-3AD203B41FA5}">
                      <a16:colId xmlns:a16="http://schemas.microsoft.com/office/drawing/2014/main" val="1504234234"/>
                    </a:ext>
                  </a:extLst>
                </a:gridCol>
                <a:gridCol w="1998018">
                  <a:extLst>
                    <a:ext uri="{9D8B030D-6E8A-4147-A177-3AD203B41FA5}">
                      <a16:colId xmlns:a16="http://schemas.microsoft.com/office/drawing/2014/main" val="3721302726"/>
                    </a:ext>
                  </a:extLst>
                </a:gridCol>
              </a:tblGrid>
              <a:tr h="56073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Name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Style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Brings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Alias</a:t>
                      </a:r>
                    </a:p>
                  </a:txBody>
                  <a:tcPr marL="180000" anchor="b"/>
                </a:tc>
                <a:extLst>
                  <a:ext uri="{0D108BD9-81ED-4DB2-BD59-A6C34878D82A}">
                    <a16:rowId xmlns:a16="http://schemas.microsoft.com/office/drawing/2014/main" val="49761037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1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Ghostface </a:t>
                      </a:r>
                      <a:r>
                        <a:rPr lang="en-US" b="1" i="0" dirty="0" err="1">
                          <a:latin typeface="Greycliff CF Heavy" pitchFamily="2" charset="77"/>
                        </a:rPr>
                        <a:t>Killah</a:t>
                      </a:r>
                      <a:endParaRPr lang="en-US" b="1" i="0" dirty="0">
                        <a:latin typeface="Greycliff CF Heavy" pitchFamily="2" charset="77"/>
                      </a:endParaRP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Kung Fu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reycliff CF" pitchFamily="2" charset="77"/>
                        </a:rPr>
                        <a:t>Rockus</a:t>
                      </a:r>
                      <a:endParaRPr lang="en-US" dirty="0">
                        <a:latin typeface="Greycliff CF" pitchFamily="2" charset="77"/>
                      </a:endParaRP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Ironman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18629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Raekwon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Dangerous?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Story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The Chef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36012853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Method Man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Flow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Flow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Johnny Blaze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70143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4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GZA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Cerebral rhymes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Intelligence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Genius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214529060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5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 err="1">
                          <a:latin typeface="Greycliff CF Heavy" pitchFamily="2" charset="77"/>
                        </a:rPr>
                        <a:t>Ol</a:t>
                      </a:r>
                      <a:r>
                        <a:rPr lang="en-US" b="1" i="0" dirty="0">
                          <a:latin typeface="Greycliff CF Heavy" pitchFamily="2" charset="77"/>
                        </a:rPr>
                        <a:t>’ Dirty Bastard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Crazy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ROCKUS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Dirt dog, ODB, …</a:t>
                      </a:r>
                    </a:p>
                  </a:txBody>
                  <a:tcPr marL="180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191907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reycliff CF" pitchFamily="2" charset="77"/>
                        </a:rPr>
                        <a:t>6</a:t>
                      </a:r>
                      <a:endParaRPr lang="en-US" dirty="0">
                        <a:solidFill>
                          <a:schemeClr val="bg1"/>
                        </a:solidFill>
                        <a:latin typeface="Greycliff CF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RZA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Style ‘n order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Produce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reycliff CF" pitchFamily="2" charset="77"/>
                        </a:rPr>
                        <a:t>Razor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655681829"/>
                  </a:ext>
                </a:extLst>
              </a:tr>
            </a:tbl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EC1F8EC3-7B49-1E41-91BE-6C89394EB3B1}"/>
              </a:ext>
            </a:extLst>
          </p:cNvPr>
          <p:cNvSpPr txBox="1"/>
          <p:nvPr/>
        </p:nvSpPr>
        <p:spPr>
          <a:xfrm>
            <a:off x="667371" y="870922"/>
            <a:ext cx="527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Greycliff CF Heavy" pitchFamily="2" charset="77"/>
              </a:rPr>
              <a:t>Wu Tang Characters</a:t>
            </a:r>
          </a:p>
        </p:txBody>
      </p:sp>
    </p:spTree>
    <p:extLst>
      <p:ext uri="{BB962C8B-B14F-4D97-AF65-F5344CB8AC3E}">
        <p14:creationId xmlns:p14="http://schemas.microsoft.com/office/powerpoint/2010/main" val="2416308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832A937F-5D83-D545-AB9E-7C0EFAFA7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554323"/>
              </p:ext>
            </p:extLst>
          </p:nvPr>
        </p:nvGraphicFramePr>
        <p:xfrm>
          <a:off x="766763" y="1916113"/>
          <a:ext cx="8985957" cy="392514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6680">
                  <a:extLst>
                    <a:ext uri="{9D8B030D-6E8A-4147-A177-3AD203B41FA5}">
                      <a16:colId xmlns:a16="http://schemas.microsoft.com/office/drawing/2014/main" val="3295994117"/>
                    </a:ext>
                  </a:extLst>
                </a:gridCol>
                <a:gridCol w="2819163">
                  <a:extLst>
                    <a:ext uri="{9D8B030D-6E8A-4147-A177-3AD203B41FA5}">
                      <a16:colId xmlns:a16="http://schemas.microsoft.com/office/drawing/2014/main" val="1928581148"/>
                    </a:ext>
                  </a:extLst>
                </a:gridCol>
                <a:gridCol w="2035457">
                  <a:extLst>
                    <a:ext uri="{9D8B030D-6E8A-4147-A177-3AD203B41FA5}">
                      <a16:colId xmlns:a16="http://schemas.microsoft.com/office/drawing/2014/main" val="1461552576"/>
                    </a:ext>
                  </a:extLst>
                </a:gridCol>
                <a:gridCol w="1796639">
                  <a:extLst>
                    <a:ext uri="{9D8B030D-6E8A-4147-A177-3AD203B41FA5}">
                      <a16:colId xmlns:a16="http://schemas.microsoft.com/office/drawing/2014/main" val="1504234234"/>
                    </a:ext>
                  </a:extLst>
                </a:gridCol>
                <a:gridCol w="1998018">
                  <a:extLst>
                    <a:ext uri="{9D8B030D-6E8A-4147-A177-3AD203B41FA5}">
                      <a16:colId xmlns:a16="http://schemas.microsoft.com/office/drawing/2014/main" val="3721302726"/>
                    </a:ext>
                  </a:extLst>
                </a:gridCol>
              </a:tblGrid>
              <a:tr h="560735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solidFill>
                          <a:schemeClr val="bg1"/>
                        </a:solidFill>
                        <a:latin typeface="Greycliff CF Heavy" pitchFamily="2" charset="77"/>
                      </a:endParaRPr>
                    </a:p>
                  </a:txBody>
                  <a:tcPr marL="180000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Name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Style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Brings</a:t>
                      </a:r>
                    </a:p>
                  </a:txBody>
                  <a:tcPr marL="180000" anchor="b"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Alias</a:t>
                      </a:r>
                    </a:p>
                  </a:txBody>
                  <a:tcPr marL="180000" anchor="b"/>
                </a:tc>
                <a:extLst>
                  <a:ext uri="{0D108BD9-81ED-4DB2-BD59-A6C34878D82A}">
                    <a16:rowId xmlns:a16="http://schemas.microsoft.com/office/drawing/2014/main" val="49761037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80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Ghostface </a:t>
                      </a:r>
                      <a:r>
                        <a:rPr lang="en-US" b="1" i="0" dirty="0" err="1">
                          <a:latin typeface="Greycliff CF Heavy" pitchFamily="2" charset="77"/>
                        </a:rPr>
                        <a:t>Killah</a:t>
                      </a:r>
                      <a:endParaRPr lang="en-US" b="1" i="0" dirty="0">
                        <a:latin typeface="Greycliff CF Heavy" pitchFamily="2" charset="77"/>
                      </a:endParaRP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Kung Fu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Rockus</a:t>
                      </a:r>
                      <a:endParaRPr lang="en-US" dirty="0"/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Ironman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3911018629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80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Raekwon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Dangerous?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Story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Chef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36012853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180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Method Man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Johnny Blaze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1445701433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80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GZA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Cerebral rhymes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Intelligence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Genius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214529060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180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 err="1">
                          <a:latin typeface="Greycliff CF Heavy" pitchFamily="2" charset="77"/>
                        </a:rPr>
                        <a:t>Ol</a:t>
                      </a:r>
                      <a:r>
                        <a:rPr lang="en-US" b="1" i="0" dirty="0">
                          <a:latin typeface="Greycliff CF Heavy" pitchFamily="2" charset="77"/>
                        </a:rPr>
                        <a:t>’ Dirty Bastard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Crazy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ROCKUS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Dirt dog, ODB, …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767191907"/>
                  </a:ext>
                </a:extLst>
              </a:tr>
              <a:tr h="5607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180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Greycliff CF Heavy" pitchFamily="2" charset="77"/>
                        </a:rPr>
                        <a:t>RZA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Style ‘n order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Produce</a:t>
                      </a:r>
                    </a:p>
                  </a:txBody>
                  <a:tcPr marL="1800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Razor</a:t>
                      </a:r>
                    </a:p>
                  </a:txBody>
                  <a:tcPr marL="180000" anchor="ctr"/>
                </a:tc>
                <a:extLst>
                  <a:ext uri="{0D108BD9-81ED-4DB2-BD59-A6C34878D82A}">
                    <a16:rowId xmlns:a16="http://schemas.microsoft.com/office/drawing/2014/main" val="655681829"/>
                  </a:ext>
                </a:extLst>
              </a:tr>
            </a:tbl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EC1F8EC3-7B49-1E41-91BE-6C89394EB3B1}"/>
              </a:ext>
            </a:extLst>
          </p:cNvPr>
          <p:cNvSpPr txBox="1"/>
          <p:nvPr/>
        </p:nvSpPr>
        <p:spPr>
          <a:xfrm>
            <a:off x="668278" y="869083"/>
            <a:ext cx="527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Greycliff CF Heavy" pitchFamily="2" charset="77"/>
              </a:rPr>
              <a:t>Wu Tang Characters</a:t>
            </a:r>
          </a:p>
        </p:txBody>
      </p:sp>
    </p:spTree>
    <p:extLst>
      <p:ext uri="{BB962C8B-B14F-4D97-AF65-F5344CB8AC3E}">
        <p14:creationId xmlns:p14="http://schemas.microsoft.com/office/powerpoint/2010/main" val="306677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0AF2F53D-B935-184A-1A7B-F5D68CBA0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1" y="2124353"/>
            <a:ext cx="8290560" cy="2170545"/>
          </a:xfrm>
        </p:spPr>
        <p:txBody>
          <a:bodyPr/>
          <a:lstStyle/>
          <a:p>
            <a:r>
              <a:rPr lang="sv-SE" sz="6400" dirty="0"/>
              <a:t>Presentation </a:t>
            </a:r>
            <a:br>
              <a:rPr lang="sv-SE" sz="6400" dirty="0"/>
            </a:br>
            <a:r>
              <a:rPr lang="sv-SE" sz="6400" dirty="0"/>
              <a:t>template</a:t>
            </a:r>
          </a:p>
        </p:txBody>
      </p:sp>
      <p:sp>
        <p:nvSpPr>
          <p:cNvPr id="12" name="Underrubrik 11">
            <a:extLst>
              <a:ext uri="{FF2B5EF4-FFF2-40B4-BE49-F238E27FC236}">
                <a16:creationId xmlns:a16="http://schemas.microsoft.com/office/drawing/2014/main" id="{958A8BAB-222E-4AEC-DF52-E745676660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501755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D2BD0F-44AD-97E1-532D-3738A7A1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31" y="898285"/>
            <a:ext cx="7749682" cy="1040130"/>
          </a:xfrm>
        </p:spPr>
        <p:txBody>
          <a:bodyPr/>
          <a:lstStyle/>
          <a:p>
            <a:r>
              <a:rPr lang="sv-SE"/>
              <a:t>Symbols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62AB64-BEF9-8CA5-803A-ACA5EF39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081" y="1916113"/>
            <a:ext cx="3426307" cy="338824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Careful with symbols –we don’t want to use MS Office Clipart or a mashup of proprietary icons 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14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 20">
            <a:extLst>
              <a:ext uri="{FF2B5EF4-FFF2-40B4-BE49-F238E27FC236}">
                <a16:creationId xmlns:a16="http://schemas.microsoft.com/office/drawing/2014/main" id="{671BC9AC-108F-B440-841E-B613347A2C21}"/>
              </a:ext>
            </a:extLst>
          </p:cNvPr>
          <p:cNvGrpSpPr/>
          <p:nvPr/>
        </p:nvGrpSpPr>
        <p:grpSpPr>
          <a:xfrm>
            <a:off x="9254222" y="2573440"/>
            <a:ext cx="1104302" cy="1021505"/>
            <a:chOff x="1352026" y="4306437"/>
            <a:chExt cx="590159" cy="545911"/>
          </a:xfrm>
        </p:grpSpPr>
        <p:sp>
          <p:nvSpPr>
            <p:cNvPr id="8" name="Rektangel med rundade hörn 7">
              <a:extLst>
                <a:ext uri="{FF2B5EF4-FFF2-40B4-BE49-F238E27FC236}">
                  <a16:creationId xmlns:a16="http://schemas.microsoft.com/office/drawing/2014/main" id="{DDF794AD-A87A-8D4A-BD02-E1F1E7F234F9}"/>
                </a:ext>
              </a:extLst>
            </p:cNvPr>
            <p:cNvSpPr/>
            <p:nvPr/>
          </p:nvSpPr>
          <p:spPr>
            <a:xfrm>
              <a:off x="1352026" y="4306437"/>
              <a:ext cx="545911" cy="54591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solidFill>
                  <a:schemeClr val="bg1"/>
                </a:solidFill>
                <a:latin typeface="Greycliff CF" pitchFamily="2" charset="77"/>
              </a:endParaRPr>
            </a:p>
          </p:txBody>
        </p:sp>
        <p:sp>
          <p:nvSpPr>
            <p:cNvPr id="9" name="Frihandsfigur 8">
              <a:extLst>
                <a:ext uri="{FF2B5EF4-FFF2-40B4-BE49-F238E27FC236}">
                  <a16:creationId xmlns:a16="http://schemas.microsoft.com/office/drawing/2014/main" id="{38762FAE-7B92-324F-974F-34AB43AE2FBF}"/>
                </a:ext>
              </a:extLst>
            </p:cNvPr>
            <p:cNvSpPr/>
            <p:nvPr/>
          </p:nvSpPr>
          <p:spPr>
            <a:xfrm>
              <a:off x="1423571" y="4374677"/>
              <a:ext cx="518615" cy="313899"/>
            </a:xfrm>
            <a:custGeom>
              <a:avLst/>
              <a:gdLst>
                <a:gd name="connsiteX0" fmla="*/ 0 w 518615"/>
                <a:gd name="connsiteY0" fmla="*/ 136478 h 313899"/>
                <a:gd name="connsiteX1" fmla="*/ 150125 w 518615"/>
                <a:gd name="connsiteY1" fmla="*/ 313899 h 313899"/>
                <a:gd name="connsiteX2" fmla="*/ 518615 w 518615"/>
                <a:gd name="connsiteY2" fmla="*/ 0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615" h="313899">
                  <a:moveTo>
                    <a:pt x="0" y="136478"/>
                  </a:moveTo>
                  <a:lnTo>
                    <a:pt x="150125" y="313899"/>
                  </a:lnTo>
                  <a:lnTo>
                    <a:pt x="518615" y="0"/>
                  </a:lnTo>
                </a:path>
              </a:pathLst>
            </a:custGeom>
            <a:noFill/>
            <a:ln w="17145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Höger 9">
            <a:extLst>
              <a:ext uri="{FF2B5EF4-FFF2-40B4-BE49-F238E27FC236}">
                <a16:creationId xmlns:a16="http://schemas.microsoft.com/office/drawing/2014/main" id="{A9E2E0D3-B9CC-0241-8966-65A33E945909}"/>
              </a:ext>
            </a:extLst>
          </p:cNvPr>
          <p:cNvSpPr/>
          <p:nvPr/>
        </p:nvSpPr>
        <p:spPr>
          <a:xfrm rot="19274383">
            <a:off x="1775107" y="2510320"/>
            <a:ext cx="1572310" cy="11477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D595E3F3-3A23-464C-9A87-34DEC4A58D54}"/>
              </a:ext>
            </a:extLst>
          </p:cNvPr>
          <p:cNvGrpSpPr/>
          <p:nvPr/>
        </p:nvGrpSpPr>
        <p:grpSpPr>
          <a:xfrm rot="1834991">
            <a:off x="5493742" y="2462872"/>
            <a:ext cx="1143226" cy="1143226"/>
            <a:chOff x="9872854" y="1045011"/>
            <a:chExt cx="1609344" cy="1609344"/>
          </a:xfrm>
        </p:grpSpPr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A5876896-3A56-7146-B8A6-00B527A7A8B9}"/>
                </a:ext>
              </a:extLst>
            </p:cNvPr>
            <p:cNvSpPr/>
            <p:nvPr/>
          </p:nvSpPr>
          <p:spPr>
            <a:xfrm>
              <a:off x="9872854" y="1045011"/>
              <a:ext cx="1609344" cy="1609344"/>
            </a:xfrm>
            <a:prstGeom prst="ellipse">
              <a:avLst/>
            </a:prstGeom>
            <a:solidFill>
              <a:srgbClr val="FECB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3" name="Google Shape;209;p3" descr="En bild som visar rum, ritning&#10;&#10;Automatiskt genererad beskrivning">
              <a:extLst>
                <a:ext uri="{FF2B5EF4-FFF2-40B4-BE49-F238E27FC236}">
                  <a16:creationId xmlns:a16="http://schemas.microsoft.com/office/drawing/2014/main" id="{88CE6761-79DD-0748-B124-565E01FFAE0C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77135" y="1365130"/>
              <a:ext cx="576564" cy="9472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Underrubrik 15">
            <a:extLst>
              <a:ext uri="{FF2B5EF4-FFF2-40B4-BE49-F238E27FC236}">
                <a16:creationId xmlns:a16="http://schemas.microsoft.com/office/drawing/2014/main" id="{97A5642B-2CAB-6144-BA0D-D117E1F00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63242"/>
            <a:ext cx="3094307" cy="1442426"/>
          </a:xfrm>
        </p:spPr>
        <p:txBody>
          <a:bodyPr/>
          <a:lstStyle/>
          <a:p>
            <a:pPr algn="ctr"/>
            <a:r>
              <a:rPr lang="en-US" dirty="0"/>
              <a:t>Go forward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FF089875-BF0D-1949-AB35-F33E8CC89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8984" y="4163449"/>
            <a:ext cx="3094307" cy="1442428"/>
          </a:xfrm>
        </p:spPr>
        <p:txBody>
          <a:bodyPr/>
          <a:lstStyle/>
          <a:p>
            <a:pPr algn="ctr"/>
            <a:r>
              <a:rPr lang="en-US" dirty="0"/>
              <a:t>Move ahead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46A57F10-74FE-AC45-BAA2-8F01FECF12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59763" y="4163579"/>
            <a:ext cx="3094035" cy="1442089"/>
          </a:xfrm>
        </p:spPr>
        <p:txBody>
          <a:bodyPr/>
          <a:lstStyle/>
          <a:p>
            <a:pPr algn="ctr"/>
            <a:r>
              <a:rPr lang="en-US" dirty="0"/>
              <a:t>Try to detect it</a:t>
            </a:r>
          </a:p>
        </p:txBody>
      </p:sp>
    </p:spTree>
    <p:extLst>
      <p:ext uri="{BB962C8B-B14F-4D97-AF65-F5344CB8AC3E}">
        <p14:creationId xmlns:p14="http://schemas.microsoft.com/office/powerpoint/2010/main" val="755839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6D865B-B136-D745-AD75-FB6739D6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BC18DE7-0A7B-B54E-BA53-F4E4693B5F1D}"/>
              </a:ext>
            </a:extLst>
          </p:cNvPr>
          <p:cNvSpPr txBox="1"/>
          <p:nvPr/>
        </p:nvSpPr>
        <p:spPr>
          <a:xfrm>
            <a:off x="1250576" y="344244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Greycliff CF" pitchFamily="2" charset="77"/>
              </a:rPr>
              <a:t>#fecb00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ADEEF30-2DBC-6649-818D-468B02365E25}"/>
              </a:ext>
            </a:extLst>
          </p:cNvPr>
          <p:cNvSpPr txBox="1"/>
          <p:nvPr/>
        </p:nvSpPr>
        <p:spPr>
          <a:xfrm>
            <a:off x="3751729" y="3442447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Greycliff CF" pitchFamily="2" charset="77"/>
              </a:rPr>
              <a:t>#121f2b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C8F8764-42E7-054B-BC7D-D3AAC5C2219E}"/>
              </a:ext>
            </a:extLst>
          </p:cNvPr>
          <p:cNvSpPr txBox="1"/>
          <p:nvPr/>
        </p:nvSpPr>
        <p:spPr>
          <a:xfrm>
            <a:off x="6239435" y="344244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Greycliff CF" pitchFamily="2" charset="77"/>
              </a:rPr>
              <a:t>#</a:t>
            </a:r>
            <a:r>
              <a:rPr lang="sv-SE" dirty="0" err="1">
                <a:latin typeface="Greycliff CF" pitchFamily="2" charset="77"/>
              </a:rPr>
              <a:t>fffefa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BC8B07D-68AB-8E4C-943B-0BF6AA8639B8}"/>
              </a:ext>
            </a:extLst>
          </p:cNvPr>
          <p:cNvSpPr txBox="1"/>
          <p:nvPr/>
        </p:nvSpPr>
        <p:spPr>
          <a:xfrm>
            <a:off x="8727141" y="344244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Greycliff CF" pitchFamily="2" charset="77"/>
              </a:rPr>
              <a:t>#f4f2e6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B0A05DE-B65E-5240-8DB4-D41213C424B9}"/>
              </a:ext>
            </a:extLst>
          </p:cNvPr>
          <p:cNvSpPr txBox="1"/>
          <p:nvPr/>
        </p:nvSpPr>
        <p:spPr>
          <a:xfrm>
            <a:off x="1250576" y="529814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Greycliff CF" pitchFamily="2" charset="77"/>
              </a:rPr>
              <a:t>#007399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5B9C958-5E9A-094C-8787-EEDF4C722E9C}"/>
              </a:ext>
            </a:extLst>
          </p:cNvPr>
          <p:cNvSpPr txBox="1"/>
          <p:nvPr/>
        </p:nvSpPr>
        <p:spPr>
          <a:xfrm>
            <a:off x="3751729" y="5298142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Greycliff CF" pitchFamily="2" charset="77"/>
              </a:rPr>
              <a:t>#004d66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9A7DB94-3941-C045-B713-2556EF84CC2E}"/>
              </a:ext>
            </a:extLst>
          </p:cNvPr>
          <p:cNvSpPr txBox="1"/>
          <p:nvPr/>
        </p:nvSpPr>
        <p:spPr>
          <a:xfrm>
            <a:off x="6239435" y="529814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Greycliff CF" pitchFamily="2" charset="77"/>
              </a:rPr>
              <a:t>#ff153b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2818D24-F019-9B4C-B842-1EFACD41C192}"/>
              </a:ext>
            </a:extLst>
          </p:cNvPr>
          <p:cNvSpPr txBox="1"/>
          <p:nvPr/>
        </p:nvSpPr>
        <p:spPr>
          <a:xfrm>
            <a:off x="8727141" y="5298142"/>
            <a:ext cx="82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Greycliff CF" pitchFamily="2" charset="77"/>
              </a:rPr>
              <a:t>#34af8f</a:t>
            </a:r>
            <a:endParaRPr lang="en-US" sz="2400" dirty="0">
              <a:solidFill>
                <a:schemeClr val="bg1"/>
              </a:solidFill>
              <a:latin typeface="Greycliff CF" pitchFamily="2" charset="77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277A337-8CCA-C34C-97C2-5D8E5D6FAD46}"/>
              </a:ext>
            </a:extLst>
          </p:cNvPr>
          <p:cNvSpPr/>
          <p:nvPr/>
        </p:nvSpPr>
        <p:spPr>
          <a:xfrm>
            <a:off x="6625117" y="-968188"/>
            <a:ext cx="1053154" cy="6589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bg1"/>
              </a:solidFill>
              <a:latin typeface="Greycliff CF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382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"/>
          <p:cNvSpPr txBox="1"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0000" tIns="43200" rIns="90000" bIns="43200" anchor="b" anchorCtr="0">
            <a:noAutofit/>
          </a:bodyPr>
          <a:lstStyle/>
          <a:p>
            <a:pPr lvl="0"/>
            <a:r>
              <a:rPr lang="en-US" cap="none" dirty="0"/>
              <a:t>Name is important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07DB97E-6C6C-E44C-99FD-78F39E9E00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Sections Matter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D04ECEC-7CB2-29DC-2EC0-1DD11E8BEF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4000" y="10536"/>
            <a:ext cx="6858000" cy="6858000"/>
          </a:xfrm>
          <a:prstGeom prst="rect">
            <a:avLst/>
          </a:prstGeom>
        </p:spPr>
      </p:pic>
      <p:sp>
        <p:nvSpPr>
          <p:cNvPr id="2" name="Underrubrik 1">
            <a:extLst>
              <a:ext uri="{FF2B5EF4-FFF2-40B4-BE49-F238E27FC236}">
                <a16:creationId xmlns:a16="http://schemas.microsoft.com/office/drawing/2014/main" id="{48FAB26E-ED1D-274F-A6E8-35FBE12E57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07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mörk&#10;&#10;Automatiskt genererad beskrivning">
            <a:extLst>
              <a:ext uri="{FF2B5EF4-FFF2-40B4-BE49-F238E27FC236}">
                <a16:creationId xmlns:a16="http://schemas.microsoft.com/office/drawing/2014/main" id="{EB64281C-FBB3-77C9-B847-A09D80144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956277" cy="6956277"/>
          </a:xfrm>
          <a:prstGeom prst="rect">
            <a:avLst/>
          </a:prstGeom>
        </p:spPr>
      </p:pic>
      <p:sp>
        <p:nvSpPr>
          <p:cNvPr id="141" name="Google Shape;141;p1"/>
          <p:cNvSpPr txBox="1"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0000" tIns="43200" rIns="90000" bIns="43200" anchor="b" anchorCtr="0">
            <a:noAutofit/>
          </a:bodyPr>
          <a:lstStyle/>
          <a:p>
            <a:pPr lvl="0"/>
            <a:r>
              <a:rPr lang="en-US" cap="none" dirty="0"/>
              <a:t>Name is important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07DB97E-6C6C-E44C-99FD-78F39E9E00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Sections Matter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48FAB26E-ED1D-274F-A6E8-35FBE12E57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7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4">
            <a:extLst>
              <a:ext uri="{FF2B5EF4-FFF2-40B4-BE49-F238E27FC236}">
                <a16:creationId xmlns:a16="http://schemas.microsoft.com/office/drawing/2014/main" id="{CD22B779-6EB7-4556-3E64-E8F6AEC03A85}"/>
              </a:ext>
            </a:extLst>
          </p:cNvPr>
          <p:cNvSpPr txBox="1">
            <a:spLocks/>
          </p:cNvSpPr>
          <p:nvPr/>
        </p:nvSpPr>
        <p:spPr>
          <a:xfrm>
            <a:off x="1463041" y="2124353"/>
            <a:ext cx="8290560" cy="2170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reycliff CF Heavy" pitchFamily="2" charset="77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sv-SE" sz="6400" dirty="0"/>
              <a:t>Presentation </a:t>
            </a:r>
            <a:br>
              <a:rPr lang="sv-SE" sz="6400" dirty="0"/>
            </a:br>
            <a:r>
              <a:rPr lang="sv-SE" sz="6400" dirty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270821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"/>
          <p:cNvSpPr txBox="1"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0000" tIns="43200" rIns="90000" bIns="43200" anchor="b" anchorCtr="0">
            <a:noAutofit/>
          </a:bodyPr>
          <a:lstStyle/>
          <a:p>
            <a:pPr lvl="0"/>
            <a:r>
              <a:rPr lang="en-US" cap="none" dirty="0"/>
              <a:t>Name is important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48FAB26E-ED1D-274F-A6E8-35FBE12E57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07DB97E-6C6C-E44C-99FD-78F39E9E00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Sections Matter</a:t>
            </a: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646"/>
      </p:ext>
    </p:extLst>
  </p:cSld>
  <p:clrMapOvr>
    <a:masterClrMapping/>
  </p:clrMapOvr>
</p:sld>
</file>

<file path=ppt/theme/theme1.xml><?xml version="1.0" encoding="utf-8"?>
<a:theme xmlns:a="http://schemas.openxmlformats.org/drawingml/2006/main" name="AI SWEDEN">
  <a:themeElements>
    <a:clrScheme name="AI Sweden">
      <a:dk1>
        <a:srgbClr val="0D1F2C"/>
      </a:dk1>
      <a:lt1>
        <a:srgbClr val="FFFDF9"/>
      </a:lt1>
      <a:dk2>
        <a:srgbClr val="0D1F2C"/>
      </a:dk2>
      <a:lt2>
        <a:srgbClr val="F4F1E4"/>
      </a:lt2>
      <a:accent1>
        <a:srgbClr val="FFC800"/>
      </a:accent1>
      <a:accent2>
        <a:srgbClr val="00759C"/>
      </a:accent2>
      <a:accent3>
        <a:srgbClr val="004E68"/>
      </a:accent3>
      <a:accent4>
        <a:srgbClr val="0D1F2C"/>
      </a:accent4>
      <a:accent5>
        <a:srgbClr val="FF153B"/>
      </a:accent5>
      <a:accent6>
        <a:srgbClr val="34AF8F"/>
      </a:accent6>
      <a:hlink>
        <a:srgbClr val="004E68"/>
      </a:hlink>
      <a:folHlink>
        <a:srgbClr val="0075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400" b="0" i="0" dirty="0" smtClean="0">
            <a:solidFill>
              <a:schemeClr val="bg1"/>
            </a:solidFill>
            <a:latin typeface="Greycliff CF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bg1"/>
            </a:solidFill>
            <a:latin typeface="Greycliff CF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17916</TotalTime>
  <Words>1787</Words>
  <Application>Microsoft Macintosh PowerPoint</Application>
  <PresentationFormat>Bredbild</PresentationFormat>
  <Paragraphs>362</Paragraphs>
  <Slides>52</Slides>
  <Notes>35</Notes>
  <HiddenSlides>1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52</vt:i4>
      </vt:variant>
    </vt:vector>
  </HeadingPairs>
  <TitlesOfParts>
    <vt:vector size="57" baseType="lpstr">
      <vt:lpstr>Greycliff CF</vt:lpstr>
      <vt:lpstr>Calibri</vt:lpstr>
      <vt:lpstr>Greycliff CF Heavy</vt:lpstr>
      <vt:lpstr>Arial</vt:lpstr>
      <vt:lpstr>AI SWEDEN</vt:lpstr>
      <vt:lpstr>Cover page/Heading on image</vt:lpstr>
      <vt:lpstr>Follow the grid</vt:lpstr>
      <vt:lpstr>Corner patterns</vt:lpstr>
      <vt:lpstr>Presentation  template</vt:lpstr>
      <vt:lpstr>Presentation  template</vt:lpstr>
      <vt:lpstr>Name is important</vt:lpstr>
      <vt:lpstr>Name is important</vt:lpstr>
      <vt:lpstr>PowerPoint-presentation</vt:lpstr>
      <vt:lpstr>Name is important</vt:lpstr>
      <vt:lpstr>Heading on image</vt:lpstr>
      <vt:lpstr>PowerPoint-presentation</vt:lpstr>
      <vt:lpstr>Big heading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Contrast and compare</vt:lpstr>
      <vt:lpstr>Contrast and compare</vt:lpstr>
      <vt:lpstr>PowerPoint-presentation</vt:lpstr>
      <vt:lpstr>Join our Legal Expert Group</vt:lpstr>
      <vt:lpstr>National initiative</vt:lpstr>
      <vt:lpstr>Patterns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Agendas</vt:lpstr>
      <vt:lpstr>PowerPoint-presentation</vt:lpstr>
      <vt:lpstr>PowerPoint-presentation</vt:lpstr>
      <vt:lpstr>PowerPoint-presentation</vt:lpstr>
      <vt:lpstr>PowerPoint-presentation</vt:lpstr>
      <vt:lpstr>The more AI mature  you are, the deeper you tend to engage with us</vt:lpstr>
      <vt:lpstr>Graphs</vt:lpstr>
      <vt:lpstr>Try to keep graphs simple</vt:lpstr>
      <vt:lpstr>70%  have fun  every day</vt:lpstr>
      <vt:lpstr>70%  have fun  every day</vt:lpstr>
      <vt:lpstr>PowerPoint-presentation</vt:lpstr>
      <vt:lpstr>Graphs can look cool</vt:lpstr>
      <vt:lpstr>Tables</vt:lpstr>
      <vt:lpstr>PowerPoint-presentation</vt:lpstr>
      <vt:lpstr>PowerPoint-presentation</vt:lpstr>
      <vt:lpstr>PowerPoint-presentation</vt:lpstr>
      <vt:lpstr>Symbols</vt:lpstr>
      <vt:lpstr>PowerPoint-presentation</vt:lpstr>
      <vt:lpstr>Colors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 strengthen the Swedish AI eco-system</dc:title>
  <dc:creator>Martin Karlsson</dc:creator>
  <cp:lastModifiedBy>Max  Ahlborn</cp:lastModifiedBy>
  <cp:revision>276</cp:revision>
  <dcterms:created xsi:type="dcterms:W3CDTF">2019-09-04T12:44:03Z</dcterms:created>
  <dcterms:modified xsi:type="dcterms:W3CDTF">2023-12-13T22:58:55Z</dcterms:modified>
</cp:coreProperties>
</file>